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3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99" r:id="rId2"/>
    <p:sldId id="543" r:id="rId3"/>
    <p:sldId id="551" r:id="rId4"/>
    <p:sldId id="550" r:id="rId5"/>
    <p:sldId id="552" r:id="rId6"/>
    <p:sldId id="553" r:id="rId7"/>
    <p:sldId id="548" r:id="rId8"/>
    <p:sldId id="545" r:id="rId9"/>
    <p:sldId id="547" r:id="rId10"/>
    <p:sldId id="429" r:id="rId11"/>
  </p:sldIdLst>
  <p:sldSz cx="9144000" cy="6858000" type="screen4x3"/>
  <p:notesSz cx="7315200" cy="96012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99"/>
    <a:srgbClr val="205885"/>
    <a:srgbClr val="006EBC"/>
    <a:srgbClr val="ED6D00"/>
    <a:srgbClr val="CCECFF"/>
    <a:srgbClr val="66CCFF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5" autoAdjust="0"/>
    <p:restoredTop sz="95674" autoAdjust="0"/>
  </p:normalViewPr>
  <p:slideViewPr>
    <p:cSldViewPr snapToObjects="1">
      <p:cViewPr>
        <p:scale>
          <a:sx n="125" d="100"/>
          <a:sy n="125" d="100"/>
        </p:scale>
        <p:origin x="-1224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483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483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F4A4F50-9D9E-4208-9674-22BA14208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483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475" y="4561342"/>
            <a:ext cx="5364252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483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4221BD77-4E72-43A5-B54F-20D44DE81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565826-CD0B-4763-A498-0A48A35B624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696E07-AE32-4EB4-A3D7-FF2B2EBC8D16}" type="slidenum">
              <a:rPr lang="en-US" altLang="zh-TW" smtClean="0"/>
              <a:pPr>
                <a:defRPr/>
              </a:pPr>
              <a:t>9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JCTVC-C193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C519-ABEE-419B-B92C-2554B90DC3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26BE-E988-4C16-9F86-37B353FAEA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5505-BDD6-44FA-80EC-388C01682A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296A-CB92-44BC-8FBB-6DCD919074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4B35-5ADB-41FE-B74D-D4286449AD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FEE4-0260-4CD8-92A8-F8001CD511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698CF-1407-47CA-981E-333064B62F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8505C-D74A-4B18-BE66-748B7EB4AA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E8494-2022-413F-8C4B-7811365BCA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AA099-163E-4261-90D9-DCC791936D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2FD6C-F988-424F-83B1-754EA005AF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9712B8-0D8A-4061-869F-F4CDA38017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  <p:sldLayoutId id="214748427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AHG5:Intra Prediction Mode-Dependent Coefficient Scanning for 4:2:2 </a:t>
            </a:r>
            <a:r>
              <a:rPr lang="en-CA" dirty="0" err="1" smtClean="0"/>
              <a:t>Chroma</a:t>
            </a:r>
            <a:r>
              <a:rPr lang="en-CA" dirty="0" smtClean="0"/>
              <a:t> Extended Format</a:t>
            </a:r>
            <a:endParaRPr lang="en-US" dirty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JCTVC-M0232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  <p:sp>
        <p:nvSpPr>
          <p:cNvPr id="411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Shan Liu</a:t>
            </a:r>
          </a:p>
          <a:p>
            <a:pPr algn="r" fontAlgn="ctr">
              <a:spcBef>
                <a:spcPct val="20000"/>
              </a:spcBef>
            </a:pPr>
            <a:r>
              <a:rPr lang="en-US" sz="1400" dirty="0" smtClean="0">
                <a:ea typeface="SimHei" pitchFamily="2" charset="-122"/>
              </a:rPr>
              <a:t>13</a:t>
            </a:r>
            <a:r>
              <a:rPr lang="en-US" sz="1400" baseline="30000" dirty="0" smtClean="0">
                <a:ea typeface="SimHei" pitchFamily="2" charset="-122"/>
              </a:rPr>
              <a:t>th</a:t>
            </a:r>
            <a:r>
              <a:rPr lang="en-US" sz="1400" dirty="0" smtClean="0">
                <a:ea typeface="SimHei" pitchFamily="2" charset="-122"/>
              </a:rPr>
              <a:t>  JCT Meeting in </a:t>
            </a:r>
            <a:r>
              <a:rPr lang="en-US" sz="1400" dirty="0" err="1" smtClean="0">
                <a:ea typeface="SimHei" pitchFamily="2" charset="-122"/>
              </a:rPr>
              <a:t>Incheon</a:t>
            </a:r>
            <a:endParaRPr lang="en-US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 dirty="0" smtClean="0">
                <a:ea typeface="SimHei" pitchFamily="2" charset="-122"/>
              </a:rPr>
              <a:t>18-26 April 2013</a:t>
            </a:r>
            <a:endParaRPr lang="en-US" sz="1400" dirty="0">
              <a:ea typeface="SimHei" pitchFamily="2" charset="-122"/>
            </a:endParaRPr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309563" y="3933229"/>
            <a:ext cx="8524875" cy="1223963"/>
          </a:xfrm>
        </p:spPr>
        <p:txBody>
          <a:bodyPr/>
          <a:lstStyle/>
          <a:p>
            <a:r>
              <a:rPr lang="en-US" altLang="zh-TW" sz="2000" dirty="0" smtClean="0">
                <a:ea typeface="SimHei" pitchFamily="2" charset="-122"/>
              </a:rPr>
              <a:t>Zhenzhong Chen, Shan Liu, Shawmin Lei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78163" y="3282950"/>
            <a:ext cx="301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b="1">
                <a:ea typeface="SimHei" pitchFamily="2" charset="-122"/>
              </a:rPr>
              <a:t>www.mediatek.com</a:t>
            </a:r>
          </a:p>
        </p:txBody>
      </p:sp>
      <p:pic>
        <p:nvPicPr>
          <p:cNvPr id="1024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Content Placeholder 1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r>
              <a:rPr lang="en-US" sz="2000" dirty="0" smtClean="0"/>
              <a:t>HEVC adopts intra prediction mode-dependent coefficient scanning (MDCS) .</a:t>
            </a:r>
          </a:p>
          <a:p>
            <a:pPr lvl="1"/>
            <a:r>
              <a:rPr lang="en-US" sz="1800" dirty="0" smtClean="0"/>
              <a:t>For intra prediction angular mode 6-14, vertical scanning is applied; </a:t>
            </a:r>
          </a:p>
          <a:p>
            <a:pPr lvl="1"/>
            <a:r>
              <a:rPr lang="en-US" sz="1800" dirty="0" smtClean="0"/>
              <a:t>For intra prediction angular mode 22-30, horizontal scanning is applied;</a:t>
            </a:r>
          </a:p>
          <a:p>
            <a:pPr lvl="1"/>
            <a:r>
              <a:rPr lang="en-US" sz="1800" dirty="0" smtClean="0"/>
              <a:t>For the rest modes, diagonal scanning is applied.</a:t>
            </a:r>
          </a:p>
          <a:p>
            <a:r>
              <a:rPr lang="en-US" sz="2000" dirty="0" smtClean="0"/>
              <a:t>For HEVC range extension </a:t>
            </a:r>
            <a:r>
              <a:rPr lang="en-US" sz="2000" dirty="0" err="1" smtClean="0"/>
              <a:t>YCbCr</a:t>
            </a:r>
            <a:r>
              <a:rPr lang="en-US" sz="2000" dirty="0" smtClean="0"/>
              <a:t> 4:2:2 </a:t>
            </a:r>
          </a:p>
          <a:p>
            <a:pPr lvl="1"/>
            <a:r>
              <a:rPr lang="en-US" sz="1800" dirty="0" smtClean="0"/>
              <a:t>to support square transform, an Nx2N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block is split into 2 </a:t>
            </a:r>
            <a:r>
              <a:rPr lang="en-US" sz="1800" dirty="0" err="1" smtClean="0"/>
              <a:t>NxN</a:t>
            </a:r>
            <a:r>
              <a:rPr lang="en-US" sz="1800" dirty="0" smtClean="0"/>
              <a:t> blocks for square transform [JCTVC-L0351]. </a:t>
            </a:r>
          </a:p>
          <a:p>
            <a:pPr lvl="1"/>
            <a:r>
              <a:rPr lang="en-US" sz="1800" dirty="0" smtClean="0"/>
              <a:t>The angle of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intra prediction is modified accordingly.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prediction angle changes in 4:2:2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influence the corresponding coefficient scanning order. </a:t>
            </a:r>
          </a:p>
          <a:p>
            <a:pPr lvl="1"/>
            <a:r>
              <a:rPr lang="en-US" sz="1800" dirty="0" smtClean="0"/>
              <a:t>For example, when DM = 14, the corresponding prediction angle is changed </a:t>
            </a:r>
            <a:r>
              <a:rPr lang="en-US" sz="1800" dirty="0" smtClean="0">
                <a:solidFill>
                  <a:srgbClr val="7030A0"/>
                </a:solidFill>
              </a:rPr>
              <a:t>135</a:t>
            </a:r>
            <a:r>
              <a:rPr lang="en-US" sz="1800" dirty="0" smtClean="0"/>
              <a:t> degree in the upper block in the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component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728602" y="5947733"/>
            <a:ext cx="522007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Fig. 1. Illustration of  DM modes and MDCS (Left: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luma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, Right: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chroma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8602" y="2472695"/>
            <a:ext cx="538480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prediction angle changes in 4:2:2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influence the corresponding coefficient scanning order. </a:t>
            </a:r>
          </a:p>
          <a:p>
            <a:pPr lvl="1"/>
            <a:r>
              <a:rPr lang="en-US" sz="1800" dirty="0" smtClean="0"/>
              <a:t>For example, when DM = 14, the corresponding prediction angle is changed </a:t>
            </a:r>
            <a:r>
              <a:rPr lang="en-US" sz="1800" dirty="0" smtClean="0">
                <a:solidFill>
                  <a:srgbClr val="7030A0"/>
                </a:solidFill>
              </a:rPr>
              <a:t>135</a:t>
            </a:r>
            <a:r>
              <a:rPr lang="en-US" sz="1800" dirty="0" smtClean="0"/>
              <a:t> degree in the upper block in the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component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728602" y="5947733"/>
            <a:ext cx="522007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Fig. 1. Illustration of  DM modes and MDCS (Left: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luma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, Right: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chroma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8602" y="2472695"/>
            <a:ext cx="538480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2653422" y="3861048"/>
            <a:ext cx="3168352" cy="0"/>
          </a:xfrm>
          <a:prstGeom prst="straightConnector1">
            <a:avLst/>
          </a:prstGeom>
          <a:ln>
            <a:solidFill>
              <a:srgbClr val="7030A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prediction angle changes in 4:2:2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influence the corresponding coefficient scanning order. </a:t>
            </a:r>
          </a:p>
          <a:p>
            <a:pPr lvl="1"/>
            <a:r>
              <a:rPr lang="en-US" sz="1800" dirty="0" smtClean="0"/>
              <a:t>For example, when DM = 14, the corresponding prediction angle is changed </a:t>
            </a:r>
            <a:r>
              <a:rPr lang="en-US" sz="1800" dirty="0" smtClean="0">
                <a:solidFill>
                  <a:srgbClr val="7030A0"/>
                </a:solidFill>
              </a:rPr>
              <a:t>135</a:t>
            </a:r>
            <a:r>
              <a:rPr lang="en-US" sz="1800" dirty="0" smtClean="0"/>
              <a:t> degree in the upper block in the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component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728602" y="5947733"/>
            <a:ext cx="522007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Fig. 1. Illustration of  DM modes and MDCS (Left: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luma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, Right: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chroma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8602" y="2472695"/>
            <a:ext cx="538480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2653422" y="3861048"/>
            <a:ext cx="3168352" cy="0"/>
          </a:xfrm>
          <a:prstGeom prst="straightConnector1">
            <a:avLst/>
          </a:prstGeom>
          <a:ln>
            <a:solidFill>
              <a:srgbClr val="7030A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796136" y="2996952"/>
            <a:ext cx="0" cy="864096"/>
          </a:xfrm>
          <a:prstGeom prst="straightConnector1">
            <a:avLst/>
          </a:prstGeom>
          <a:ln>
            <a:solidFill>
              <a:srgbClr val="7030A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prediction angle changes in 4:2:2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influence the corresponding coefficient scanning order. </a:t>
            </a:r>
          </a:p>
          <a:p>
            <a:pPr lvl="1"/>
            <a:r>
              <a:rPr lang="en-US" sz="1800" dirty="0" smtClean="0"/>
              <a:t>For example, when DM = 14, the corresponding prediction angle is changed </a:t>
            </a:r>
            <a:r>
              <a:rPr lang="en-US" sz="1800" dirty="0" smtClean="0">
                <a:solidFill>
                  <a:srgbClr val="7030A0"/>
                </a:solidFill>
              </a:rPr>
              <a:t>135</a:t>
            </a:r>
            <a:r>
              <a:rPr lang="en-US" sz="1800" dirty="0" smtClean="0"/>
              <a:t> degree in the upper block in the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component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728602" y="5947733"/>
            <a:ext cx="522007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Fig. 1. Illustration of  DM modes and MDCS (Left: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luma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, Right: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chroma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8602" y="2472695"/>
            <a:ext cx="538480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2653422" y="3861048"/>
            <a:ext cx="3168352" cy="0"/>
          </a:xfrm>
          <a:prstGeom prst="straightConnector1">
            <a:avLst/>
          </a:prstGeom>
          <a:ln>
            <a:solidFill>
              <a:srgbClr val="7030A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796136" y="2996952"/>
            <a:ext cx="0" cy="864096"/>
          </a:xfrm>
          <a:prstGeom prst="straightConnector1">
            <a:avLst/>
          </a:prstGeom>
          <a:ln>
            <a:solidFill>
              <a:srgbClr val="7030A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555776" y="4005064"/>
            <a:ext cx="3168352" cy="0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724128" y="3212976"/>
            <a:ext cx="0" cy="792088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MDCS for 4:2:2 </a:t>
            </a:r>
            <a:r>
              <a:rPr lang="en-US" dirty="0" err="1" smtClean="0"/>
              <a:t>Chroma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043608" y="2981271"/>
            <a:ext cx="76384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Table 1, Mapping table between DM modes and coefficient scanning order for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YCbCr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 4:2:2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chroma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 TU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3501008"/>
          <a:ext cx="5712296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56148"/>
                <a:gridCol w="2856148"/>
              </a:tblGrid>
              <a:tr h="37084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  <a:cs typeface="Calibri"/>
                        </a:rPr>
                        <a:t>DM modes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  <a:cs typeface="Calibri"/>
                        </a:rPr>
                        <a:t>Coefficient scanning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  <a:cs typeface="Calibri"/>
                        </a:rPr>
                        <a:t>8-12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Calibri"/>
                        </a:rPr>
                        <a:t>Vertical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Calibri"/>
                        </a:rPr>
                        <a:t>18-34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  <a:cs typeface="Calibri"/>
                        </a:rPr>
                        <a:t>Horizontal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Calibri"/>
                        </a:rPr>
                        <a:t>All other modes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  <a:cs typeface="Calibri"/>
                        </a:rPr>
                        <a:t>Diagonal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We propose for 4:2:2 </a:t>
            </a:r>
            <a:r>
              <a:rPr lang="en-US" sz="2000" dirty="0" err="1" smtClean="0"/>
              <a:t>chroma</a:t>
            </a:r>
            <a:r>
              <a:rPr lang="en-US" sz="2000" dirty="0" smtClean="0"/>
              <a:t>:</a:t>
            </a:r>
          </a:p>
          <a:p>
            <a:pPr lvl="1"/>
            <a:r>
              <a:rPr lang="en-US" sz="1600" dirty="0" smtClean="0"/>
              <a:t>Define the relationship between the DM modes and coefficient scanning order as shown in Table 1.</a:t>
            </a:r>
          </a:p>
          <a:p>
            <a:pPr lvl="1"/>
            <a:r>
              <a:rPr lang="en-US" sz="1600" dirty="0" smtClean="0"/>
              <a:t>Apply MDCS for both 4x4 and 8x8 </a:t>
            </a:r>
            <a:r>
              <a:rPr lang="en-US" sz="1600" dirty="0" err="1" smtClean="0"/>
              <a:t>chroma</a:t>
            </a:r>
            <a:r>
              <a:rPr lang="en-US" sz="1600" dirty="0" smtClean="0"/>
              <a:t> TUs in </a:t>
            </a:r>
            <a:r>
              <a:rPr lang="en-US" sz="1600" dirty="0" err="1" smtClean="0"/>
              <a:t>YCbCr</a:t>
            </a:r>
            <a:r>
              <a:rPr lang="en-US" sz="1600" dirty="0" smtClean="0"/>
              <a:t> 4:2:2.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(Anchor: HM10.0_RExt2.0)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10383" y="1123946"/>
          <a:ext cx="7488335" cy="4954596"/>
        </p:xfrm>
        <a:graphic>
          <a:graphicData uri="http://schemas.openxmlformats.org/drawingml/2006/table">
            <a:tbl>
              <a:tblPr/>
              <a:tblGrid>
                <a:gridCol w="2384084"/>
                <a:gridCol w="567139"/>
                <a:gridCol w="567139"/>
                <a:gridCol w="567139"/>
                <a:gridCol w="567139"/>
                <a:gridCol w="567139"/>
                <a:gridCol w="567139"/>
                <a:gridCol w="567139"/>
                <a:gridCol w="567139"/>
                <a:gridCol w="567139"/>
              </a:tblGrid>
              <a:tr h="133908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Main-tier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High-tier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Super-High-tier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Traffic_2560x1600_30_10bit_422_crop.yuv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Kimono1_1920x1080_24_10bit_422.yuv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EBUHorse_1920x1080_50_10bit_422.yuv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EBUGraphics_1920x1080_50_10bit_422.yuv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EBUWaterRocksClose_1920x1080_50_10bit_422.yuv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EBUKidsSoccer_1920x1080_50_10bit_422.yuv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Seeking_1920x1080_50_10bit_422.yuv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Main-tier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High-tier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Traffic_2560x1600_30_10bit_422_crop.yuv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Kimono1_1920x1080_24_10bit_422.yuv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EBUHorse_1920x1080_50_10bit_422.yuv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EBUGraphics_1920x1080_50_10bit_422.yuv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EBUWaterRocksClose_1920x1080_50_10bit_422.yuv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EBUKidsSoccer_1920x1080_50_10bit_422.yuv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Seeking_1920x1080_50_10bit_422.yuv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Main-tier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High-tier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Traffic_2560x1600_30_10bit_422_crop.yuv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Kimono1_1920x1080_24_10bit_422.yuv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EBUHorse_1920x1080_50_10bit_422.yuv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EBUGraphics_1920x1080_50_10bit_422.yuv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EBUWaterRocksClose_1920x1080_50_10bit_422.yuv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EBUKidsSoccer_1920x1080_50_10bit_422.yuv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Seeking_1920x1080_50_10bit_422.yuv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77" marR="7877" marT="787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0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877" marR="7877" marT="78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77" marR="7877" marT="78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 smtClean="0"/>
              <a:t>Intra prediction mode-dependent coefficient scanning for 4:2:2 </a:t>
            </a:r>
            <a:r>
              <a:rPr lang="en-CA" sz="2000" dirty="0" err="1" smtClean="0"/>
              <a:t>chroma</a:t>
            </a:r>
            <a:r>
              <a:rPr lang="en-CA" sz="2000" dirty="0" smtClean="0"/>
              <a:t> extended format</a:t>
            </a:r>
          </a:p>
          <a:p>
            <a:r>
              <a:rPr lang="en-US" sz="2000" dirty="0" smtClean="0"/>
              <a:t>Results are reported compared with HM10.0_RExt2.0 anchor.</a:t>
            </a:r>
          </a:p>
          <a:p>
            <a:pPr lvl="1"/>
            <a:r>
              <a:rPr lang="en-US" sz="1800" dirty="0" smtClean="0"/>
              <a:t>BD rate reduction for U, V</a:t>
            </a:r>
          </a:p>
          <a:p>
            <a:pPr lvl="2"/>
            <a:r>
              <a:rPr lang="en-CA" dirty="0" smtClean="0"/>
              <a:t>-0.1%/-0.2% (AI Main-tier), -0.1%/-0.1% (AI High-tier), -0.0%/-0.0% (AI Super-High-tier)</a:t>
            </a:r>
            <a:r>
              <a:rPr lang="en-US" dirty="0" smtClean="0"/>
              <a:t>.</a:t>
            </a:r>
          </a:p>
          <a:p>
            <a:pPr lvl="2"/>
            <a:r>
              <a:rPr lang="en-CA" dirty="0" smtClean="0"/>
              <a:t>-0.1%/-0.1% (RA Main-tier), -0.0%/-0.1% (RA High-tier)</a:t>
            </a:r>
            <a:r>
              <a:rPr lang="en-US" dirty="0" smtClean="0"/>
              <a:t>.</a:t>
            </a:r>
          </a:p>
          <a:p>
            <a:pPr lvl="2"/>
            <a:r>
              <a:rPr lang="en-CA" dirty="0" smtClean="0"/>
              <a:t>-0.1%/-0.1% (LD-B Main-tier), -0.1%/-0.1% (LD-B High-tier).</a:t>
            </a:r>
            <a:endParaRPr lang="en-US" dirty="0" smtClean="0"/>
          </a:p>
          <a:p>
            <a:pPr lvl="2"/>
            <a:r>
              <a:rPr lang="en-US" dirty="0" smtClean="0"/>
              <a:t>No encoding/decoding time change.</a:t>
            </a:r>
          </a:p>
          <a:p>
            <a:r>
              <a:rPr lang="en-US" sz="2000" dirty="0" smtClean="0"/>
              <a:t>Recommend to adopt.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27418</TotalTime>
  <Words>1044</Words>
  <Application>Microsoft Office PowerPoint</Application>
  <PresentationFormat>On-screen Show (4:3)</PresentationFormat>
  <Paragraphs>327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Corporate ppt templatel_Confidential A</vt:lpstr>
      <vt:lpstr>AHG5:Intra Prediction Mode-Dependent Coefficient Scanning for 4:2:2 Chroma Extended Format</vt:lpstr>
      <vt:lpstr>MDCS</vt:lpstr>
      <vt:lpstr>MDCS</vt:lpstr>
      <vt:lpstr>MDCS</vt:lpstr>
      <vt:lpstr>MDCS</vt:lpstr>
      <vt:lpstr>MDCS</vt:lpstr>
      <vt:lpstr>MDCS for 4:2:2 Chroma</vt:lpstr>
      <vt:lpstr>Results (Anchor: HM10.0_RExt2.0)</vt:lpstr>
      <vt:lpstr>Conclusion</vt:lpstr>
      <vt:lpstr>Slide 9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CE9: 4.4 Evaluation of Partial (CU) Merge And Proposed Method for Improvements</dc:title>
  <dc:creator>Zhenzhong Chen</dc:creator>
  <cp:keywords>Confidential A</cp:keywords>
  <dc:description>Confidential A</dc:description>
  <cp:lastModifiedBy>mtk30271</cp:lastModifiedBy>
  <cp:revision>2767</cp:revision>
  <dcterms:created xsi:type="dcterms:W3CDTF">2008-02-20T09:40:59Z</dcterms:created>
  <dcterms:modified xsi:type="dcterms:W3CDTF">2013-04-08T22:55:00Z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472460644</vt:i4>
  </property>
  <property fmtid="{D5CDD505-2E9C-101B-9397-08002B2CF9AE}" pid="3" name="_NewReviewCycle">
    <vt:lpwstr/>
  </property>
  <property fmtid="{D5CDD505-2E9C-101B-9397-08002B2CF9AE}" pid="4" name="_EmailSubject">
    <vt:lpwstr>JCTVC-L0283 package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  <property fmtid="{D5CDD505-2E9C-101B-9397-08002B2CF9AE}" pid="7" name="_PreviousAdHocReviewCycleID">
    <vt:i4>1044605442</vt:i4>
  </property>
</Properties>
</file>