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60" r:id="rId1"/>
  </p:sldMasterIdLst>
  <p:notesMasterIdLst>
    <p:notesMasterId r:id="rId11"/>
  </p:notesMasterIdLst>
  <p:handoutMasterIdLst>
    <p:handoutMasterId r:id="rId12"/>
  </p:handoutMasterIdLst>
  <p:sldIdLst>
    <p:sldId id="376" r:id="rId2"/>
    <p:sldId id="377" r:id="rId3"/>
    <p:sldId id="378" r:id="rId4"/>
    <p:sldId id="380" r:id="rId5"/>
    <p:sldId id="382" r:id="rId6"/>
    <p:sldId id="381" r:id="rId7"/>
    <p:sldId id="379" r:id="rId8"/>
    <p:sldId id="384" r:id="rId9"/>
    <p:sldId id="38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4191"/>
    <a:srgbClr val="646464"/>
    <a:srgbClr val="C9C9C9"/>
    <a:srgbClr val="11357C"/>
    <a:srgbClr val="196FB0"/>
    <a:srgbClr val="6D32BC"/>
    <a:srgbClr val="122DA5"/>
    <a:srgbClr val="FFFFFF"/>
    <a:srgbClr val="122D9C"/>
    <a:srgbClr val="EB63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preferSingleView="1">
    <p:restoredLeft sz="14092" autoAdjust="0"/>
    <p:restoredTop sz="95927" autoAdjust="0"/>
  </p:normalViewPr>
  <p:slideViewPr>
    <p:cSldViewPr>
      <p:cViewPr>
        <p:scale>
          <a:sx n="100" d="100"/>
          <a:sy n="100" d="100"/>
        </p:scale>
        <p:origin x="-2820" y="-480"/>
      </p:cViewPr>
      <p:guideLst>
        <p:guide orient="horz" pos="2115"/>
        <p:guide orient="horz" pos="4065"/>
        <p:guide orient="horz" pos="255"/>
        <p:guide orient="horz" pos="4110"/>
        <p:guide orient="horz" pos="1389"/>
        <p:guide orient="horz" pos="3430"/>
        <p:guide orient="horz" pos="2931"/>
        <p:guide orient="horz" pos="706"/>
        <p:guide pos="851"/>
        <p:guide pos="3742"/>
        <p:guide pos="2263"/>
        <p:guide pos="5103"/>
        <p:guide pos="227"/>
        <p:guide pos="5530"/>
        <p:guide pos="442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E2EB77-41BB-4337-A5FA-21FC14E53CB9}" type="datetimeFigureOut">
              <a:rPr lang="en-GB" smtClean="0"/>
              <a:pPr/>
              <a:t>19/04/2013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FA322-2F99-4F26-BACF-66C8F91E6D3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785827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1BB1AE-3CDD-429F-A939-F512855FD3A0}" type="datetimeFigureOut">
              <a:rPr lang="en-GB" smtClean="0"/>
              <a:pPr/>
              <a:t>19/04/2013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384AA1-161C-47F5-99EB-4CEEC9C8BC0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fc"/>
          <p:cNvSpPr txBox="1"/>
          <p:nvPr/>
        </p:nvSpPr>
        <p:spPr>
          <a:xfrm>
            <a:off x="0" y="8928100"/>
            <a:ext cx="6858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9788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384AA1-161C-47F5-99EB-4CEEC9C8BC0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91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Nokia_ConnectingPeople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ConnectingPeople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37312"/>
            <a:ext cx="973120" cy="363298"/>
          </a:xfrm>
          <a:prstGeom prst="rect">
            <a:avLst/>
          </a:prstGeom>
        </p:spPr>
      </p:pic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02886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55694" y="274638"/>
            <a:ext cx="1231106" cy="5851525"/>
          </a:xfrm>
        </p:spPr>
        <p:txBody>
          <a:bodyPr vert="eaVert"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536" y="274638"/>
            <a:ext cx="6230749" cy="5851525"/>
          </a:xfrm>
        </p:spPr>
        <p:txBody>
          <a:bodyPr vert="eaVert"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7" name="Picture 6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920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BLU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ConnectingPeople_brandmark_logo_whit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3941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GRADI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44971" y="2565077"/>
            <a:ext cx="4200525" cy="369332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hite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8622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spc="-120"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44971" y="1552562"/>
            <a:ext cx="8407400" cy="4737708"/>
          </a:xfrm>
        </p:spPr>
        <p:txBody>
          <a:bodyPr>
            <a:normAutofit/>
          </a:bodyPr>
          <a:lstStyle>
            <a:lvl1pPr marL="0" indent="0">
              <a:buNone/>
              <a:defRPr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_2Columns_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6215073" y="1573448"/>
            <a:ext cx="2563801" cy="219355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6215073" y="3890286"/>
            <a:ext cx="2563801" cy="219495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646464"/>
                </a:solidFill>
                <a:latin typeface="+mn-lt"/>
              </a:defRPr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6" name="Straight Connector 25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30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5798665" cy="473770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3984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348038" y="1571612"/>
            <a:ext cx="5430837" cy="4737708"/>
          </a:xfrm>
        </p:spPr>
        <p:txBody>
          <a:bodyPr/>
          <a:lstStyle>
            <a:lvl1pPr>
              <a:buNone/>
              <a:defRPr>
                <a:solidFill>
                  <a:srgbClr val="646464"/>
                </a:solidFill>
                <a:latin typeface="+mn-lt"/>
              </a:defRPr>
            </a:lvl1pPr>
            <a:lvl2pPr>
              <a:defRPr>
                <a:solidFill>
                  <a:srgbClr val="646464"/>
                </a:solidFill>
                <a:latin typeface="+mn-lt"/>
              </a:defRPr>
            </a:lvl2pPr>
            <a:lvl3pPr>
              <a:defRPr>
                <a:solidFill>
                  <a:srgbClr val="646464"/>
                </a:solidFill>
                <a:latin typeface="+mn-lt"/>
              </a:defRPr>
            </a:lvl3pPr>
            <a:lvl4pPr>
              <a:defRPr>
                <a:solidFill>
                  <a:srgbClr val="646464"/>
                </a:solidFill>
                <a:latin typeface="+mn-lt"/>
              </a:defRPr>
            </a:lvl4pPr>
            <a:lvl5pPr>
              <a:defRPr>
                <a:solidFill>
                  <a:srgbClr val="646464"/>
                </a:solidFill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4" name="Straight Connector 23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344971" y="1571612"/>
            <a:ext cx="2941145" cy="4737708"/>
          </a:xfrm>
        </p:spPr>
        <p:txBody>
          <a:bodyPr>
            <a:normAutofit/>
          </a:bodyPr>
          <a:lstStyle>
            <a:lvl1pPr marL="0">
              <a:buNone/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37525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ue Blan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66469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dient Blan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558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 baseline="0"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9285" y="2714620"/>
            <a:ext cx="8156119" cy="3594700"/>
          </a:xfrm>
        </p:spPr>
        <p:txBody>
          <a:bodyPr>
            <a:normAutofit/>
          </a:bodyPr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21" name="Content Placeholder 2"/>
          <p:cNvSpPr>
            <a:spLocks noGrp="1"/>
          </p:cNvSpPr>
          <p:nvPr>
            <p:ph idx="13"/>
          </p:nvPr>
        </p:nvSpPr>
        <p:spPr>
          <a:xfrm>
            <a:off x="342578" y="1556792"/>
            <a:ext cx="8358246" cy="1152128"/>
          </a:xfrm>
        </p:spPr>
        <p:txBody>
          <a:bodyPr>
            <a:normAutofit/>
          </a:bodyPr>
          <a:lstStyle>
            <a:lvl1pPr marL="0" indent="0">
              <a:buFontTx/>
              <a:buNone/>
              <a:defRPr>
                <a:latin typeface="+mn-lt"/>
              </a:defRPr>
            </a:lvl1pPr>
            <a:lvl2pPr>
              <a:buFontTx/>
              <a:buNone/>
              <a:defRPr>
                <a:latin typeface="+mn-lt"/>
              </a:defRPr>
            </a:lvl2pPr>
            <a:lvl3pPr>
              <a:buFontTx/>
              <a:buNone/>
              <a:defRPr>
                <a:latin typeface="+mn-lt"/>
              </a:defRPr>
            </a:lvl3pPr>
            <a:lvl4pPr>
              <a:buFontTx/>
              <a:buNone/>
              <a:defRPr>
                <a:latin typeface="+mn-lt"/>
              </a:defRPr>
            </a:lvl4pPr>
            <a:lvl5pPr>
              <a:buFontTx/>
              <a:buNone/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46748" y="360000"/>
            <a:ext cx="8368656" cy="369332"/>
          </a:xfrm>
        </p:spPr>
        <p:txBody>
          <a:bodyPr anchor="t">
            <a:normAutofit/>
          </a:bodyPr>
          <a:lstStyle>
            <a:lvl1pPr>
              <a:defRPr sz="24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47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7158" y="2861226"/>
            <a:ext cx="8388000" cy="738664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algn="ctr">
              <a:defRPr sz="4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ConnectingPeople_brandmark_logo_white_vector_RGB.e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Nokia_ConnectingPeople_brandmark_logo_white_vector_RGB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8148" y="6224933"/>
            <a:ext cx="973119" cy="363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28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1571612"/>
            <a:ext cx="4038600" cy="4737708"/>
          </a:xfrm>
        </p:spPr>
        <p:txBody>
          <a:bodyPr>
            <a:normAutofit/>
          </a:bodyPr>
          <a:lstStyle>
            <a:lvl1pPr>
              <a:defRPr sz="2400">
                <a:latin typeface="+mn-lt"/>
              </a:defRPr>
            </a:lvl1pPr>
            <a:lvl2pPr>
              <a:defRPr sz="2200">
                <a:latin typeface="+mn-lt"/>
              </a:defRPr>
            </a:lvl2pPr>
            <a:lvl3pPr>
              <a:defRPr sz="2000">
                <a:latin typeface="+mn-lt"/>
              </a:defRPr>
            </a:lvl3pPr>
            <a:lvl4pPr>
              <a:defRPr sz="1800">
                <a:latin typeface="+mn-lt"/>
              </a:defRPr>
            </a:lvl4pPr>
            <a:lvl5pPr>
              <a:defRPr sz="1600">
                <a:latin typeface="+mn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0" name="Picture 9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000" y="1571612"/>
            <a:ext cx="396000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748" y="2399612"/>
            <a:ext cx="3960000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3774" y="1571612"/>
            <a:ext cx="3911630" cy="639762"/>
          </a:xfrm>
        </p:spPr>
        <p:txBody>
          <a:bodyPr anchor="t"/>
          <a:lstStyle>
            <a:lvl1pPr marL="0" indent="0">
              <a:buNone/>
              <a:defRPr sz="2400" b="0">
                <a:solidFill>
                  <a:srgbClr val="646464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3775" y="2399612"/>
            <a:ext cx="3911629" cy="3960000"/>
          </a:xfrm>
        </p:spPr>
        <p:txBody>
          <a:bodyPr/>
          <a:lstStyle>
            <a:lvl1pPr>
              <a:defRPr sz="2200">
                <a:solidFill>
                  <a:srgbClr val="646464"/>
                </a:solidFill>
                <a:latin typeface="+mn-lt"/>
              </a:defRPr>
            </a:lvl1pPr>
            <a:lvl2pPr>
              <a:defRPr sz="2200">
                <a:solidFill>
                  <a:srgbClr val="646464"/>
                </a:solidFill>
                <a:latin typeface="+mn-lt"/>
              </a:defRPr>
            </a:lvl2pPr>
            <a:lvl3pPr>
              <a:defRPr sz="2000" b="0">
                <a:solidFill>
                  <a:srgbClr val="646464"/>
                </a:solidFill>
                <a:latin typeface="+mn-lt"/>
              </a:defRPr>
            </a:lvl3pPr>
            <a:lvl4pPr>
              <a:defRPr sz="1800" b="0">
                <a:solidFill>
                  <a:srgbClr val="646464"/>
                </a:solidFill>
                <a:latin typeface="+mn-lt"/>
              </a:defRPr>
            </a:lvl4pPr>
            <a:lvl5pPr>
              <a:defRPr sz="1600" b="0">
                <a:solidFill>
                  <a:srgbClr val="646464"/>
                </a:solidFill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12" name="Picture 11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50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449161"/>
            <a:ext cx="298376" cy="123111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2" name="Straight Connector 21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8" name="Picture 7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62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_3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350939" y="1571612"/>
            <a:ext cx="8388000" cy="4737708"/>
          </a:xfrm>
        </p:spPr>
        <p:txBody>
          <a:bodyPr numCol="3" spcCol="180000">
            <a:normAutofit/>
          </a:bodyPr>
          <a:lstStyle>
            <a:lvl1pPr marL="0" indent="0">
              <a:spcAft>
                <a:spcPts val="0"/>
              </a:spcAft>
              <a:buNone/>
              <a:defRPr sz="1400">
                <a:solidFill>
                  <a:srgbClr val="646464"/>
                </a:solidFill>
                <a:latin typeface="+mn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>
            <a:spAutoFit/>
          </a:bodyPr>
          <a:lstStyle>
            <a:lvl1pPr>
              <a:defRPr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pic>
        <p:nvPicPr>
          <p:cNvPr id="9" name="Picture 8" descr="Nokia_brandmark_logo_blue_vector_RGB.e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V="1">
            <a:off x="395536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V="1">
            <a:off x="857224" y="6426000"/>
            <a:ext cx="0" cy="432000"/>
          </a:xfrm>
          <a:prstGeom prst="line">
            <a:avLst/>
          </a:prstGeom>
          <a:ln>
            <a:solidFill>
              <a:srgbClr val="12419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Nokia_brandmark_logo_blue_vecto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166974" y="6450034"/>
            <a:ext cx="619868" cy="103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253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4971" y="1571612"/>
            <a:ext cx="8407400" cy="47377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452203"/>
            <a:ext cx="29837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fld id="{1DFF4ECC-2EB9-4399-B072-B53D46A7B74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28662" y="6449161"/>
            <a:ext cx="6572296" cy="12311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800">
                <a:solidFill>
                  <a:srgbClr val="124191"/>
                </a:solidFill>
                <a:latin typeface="+mn-lt"/>
              </a:defRPr>
            </a:lvl1pPr>
          </a:lstStyle>
          <a:p>
            <a:r>
              <a:rPr lang="en-US" smtClean="0"/>
              <a:t>© Nokia 2011  Filename.pptx   v. 0.1  YYYY-MM-DD   Author  Document ID   [Edit via Insert &gt; Header &amp; Footer]</a:t>
            </a:r>
            <a:endParaRPr lang="en-GB" dirty="0"/>
          </a:p>
        </p:txBody>
      </p:sp>
      <p:sp>
        <p:nvSpPr>
          <p:cNvPr id="8" name="fc"/>
          <p:cNvSpPr txBox="1"/>
          <p:nvPr/>
        </p:nvSpPr>
        <p:spPr>
          <a:xfrm>
            <a:off x="0" y="6642100"/>
            <a:ext cx="9144000" cy="24622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endParaRPr lang="en-US" sz="1000" b="1" i="0" u="none" baseline="0">
              <a:solidFill>
                <a:srgbClr val="3E843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193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2" r:id="rId2"/>
    <p:sldLayoutId id="2147483863" r:id="rId3"/>
    <p:sldLayoutId id="2147483864" r:id="rId4"/>
    <p:sldLayoutId id="2147483865" r:id="rId5"/>
    <p:sldLayoutId id="2147483866" r:id="rId6"/>
    <p:sldLayoutId id="2147483867" r:id="rId7"/>
    <p:sldLayoutId id="2147483868" r:id="rId8"/>
    <p:sldLayoutId id="2147483869" r:id="rId9"/>
    <p:sldLayoutId id="2147483870" r:id="rId10"/>
    <p:sldLayoutId id="2147483871" r:id="rId11"/>
    <p:sldLayoutId id="2147483872" r:id="rId12"/>
    <p:sldLayoutId id="2147483873" r:id="rId13"/>
    <p:sldLayoutId id="2147483874" r:id="rId14"/>
    <p:sldLayoutId id="2147483875" r:id="rId15"/>
    <p:sldLayoutId id="2147483876" r:id="rId16"/>
    <p:sldLayoutId id="2147483877" r:id="rId17"/>
    <p:sldLayoutId id="2147483878" r:id="rId18"/>
    <p:sldLayoutId id="2147483856" r:id="rId19"/>
    <p:sldLayoutId id="2147483855" r:id="rId20"/>
    <p:sldLayoutId id="2147483841" r:id="rId21"/>
    <p:sldLayoutId id="2147483832" r:id="rId22"/>
    <p:sldLayoutId id="2147483833" r:id="rId23"/>
    <p:sldLayoutId id="2147483834" r:id="rId24"/>
    <p:sldLayoutId id="2147483835" r:id="rId25"/>
    <p:sldLayoutId id="2147483836" r:id="rId26"/>
    <p:sldLayoutId id="2147483857" r:id="rId27"/>
    <p:sldLayoutId id="2147483859" r:id="rId2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4000" b="0" kern="2000" spc="-120" baseline="0">
          <a:solidFill>
            <a:srgbClr val="124191"/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914400" rtl="0" eaLnBrk="1" latinLnBrk="0" hangingPunct="1">
        <a:lnSpc>
          <a:spcPct val="100000"/>
        </a:lnSpc>
        <a:spcBef>
          <a:spcPts val="120"/>
        </a:spcBef>
        <a:spcAft>
          <a:spcPts val="120"/>
        </a:spcAft>
        <a:buFont typeface="Arial" pitchFamily="34" charset="0"/>
        <a:buChar char="•"/>
        <a:defRPr sz="2400" kern="1200">
          <a:solidFill>
            <a:srgbClr val="646464"/>
          </a:solidFill>
          <a:latin typeface="+mn-lt"/>
          <a:ea typeface="+mn-ea"/>
          <a:cs typeface="+mn-cs"/>
        </a:defRPr>
      </a:lvl1pPr>
      <a:lvl2pPr marL="627063" indent="-180000" algn="l" defTabSz="914400" rtl="0" eaLnBrk="1" latinLnBrk="0" hangingPunct="1">
        <a:lnSpc>
          <a:spcPct val="100000"/>
        </a:lnSpc>
        <a:spcBef>
          <a:spcPts val="110"/>
        </a:spcBef>
        <a:spcAft>
          <a:spcPts val="110"/>
        </a:spcAft>
        <a:buFont typeface="Nokia Pure Text" pitchFamily="34" charset="0"/>
        <a:buChar char="−"/>
        <a:defRPr sz="2200" kern="1200">
          <a:solidFill>
            <a:srgbClr val="646464"/>
          </a:solidFill>
          <a:latin typeface="+mn-lt"/>
          <a:ea typeface="+mn-ea"/>
          <a:cs typeface="+mn-cs"/>
        </a:defRPr>
      </a:lvl2pPr>
      <a:lvl3pPr marL="984250" indent="-179388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Font typeface="Nokia Pure Text" pitchFamily="34" charset="0"/>
        <a:buChar char="−"/>
        <a:defRPr sz="2000" kern="1200">
          <a:solidFill>
            <a:srgbClr val="646464"/>
          </a:solidFill>
          <a:latin typeface="+mn-lt"/>
          <a:ea typeface="+mn-ea"/>
          <a:cs typeface="+mn-cs"/>
        </a:defRPr>
      </a:lvl3pPr>
      <a:lvl4pPr marL="1341438" indent="-179388" algn="l" defTabSz="914400" rtl="0" eaLnBrk="1" latinLnBrk="0" hangingPunct="1">
        <a:spcBef>
          <a:spcPts val="90"/>
        </a:spcBef>
        <a:spcAft>
          <a:spcPts val="90"/>
        </a:spcAft>
        <a:buFont typeface="Nokia Pure Text" pitchFamily="34" charset="0"/>
        <a:buChar char="−"/>
        <a:defRPr sz="1800" kern="1200">
          <a:solidFill>
            <a:srgbClr val="646464"/>
          </a:solidFill>
          <a:latin typeface="+mn-lt"/>
          <a:ea typeface="+mn-ea"/>
          <a:cs typeface="+mn-cs"/>
        </a:defRPr>
      </a:lvl4pPr>
      <a:lvl5pPr marL="1706563" indent="-179388" algn="l" defTabSz="914400" rtl="0" eaLnBrk="1" latinLnBrk="0" hangingPunct="1">
        <a:spcBef>
          <a:spcPts val="80"/>
        </a:spcBef>
        <a:spcAft>
          <a:spcPts val="80"/>
        </a:spcAft>
        <a:buFont typeface="Nokia Pure Text" pitchFamily="34" charset="0"/>
        <a:buChar char="−"/>
        <a:defRPr sz="1600" kern="1200" baseline="0">
          <a:solidFill>
            <a:srgbClr val="646464"/>
          </a:solidFill>
          <a:latin typeface="+mn-lt"/>
          <a:ea typeface="+mn-ea"/>
          <a:cs typeface="+mn-cs"/>
        </a:defRPr>
      </a:lvl5pPr>
      <a:lvl6pPr marL="2063750" indent="-179388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6pPr>
      <a:lvl7pPr marL="2422525" indent="-180000" algn="l" defTabSz="914400" rtl="0" eaLnBrk="1" latinLnBrk="0" hangingPunct="1">
        <a:spcBef>
          <a:spcPts val="70"/>
        </a:spcBef>
        <a:spcAft>
          <a:spcPts val="70"/>
        </a:spcAft>
        <a:buFont typeface="Nokia Pure Text" pitchFamily="34" charset="0"/>
        <a:buChar char="−"/>
        <a:defRPr sz="1400" kern="1200" baseline="0">
          <a:solidFill>
            <a:srgbClr val="646464"/>
          </a:solidFill>
          <a:latin typeface="+mn-lt"/>
          <a:ea typeface="+mn-ea"/>
          <a:cs typeface="+mn-cs"/>
        </a:defRPr>
      </a:lvl7pPr>
      <a:lvl8pPr marL="2776538" indent="-180000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8pPr>
      <a:lvl9pPr marL="3135313" indent="-174625" algn="l" defTabSz="914400" rtl="0" eaLnBrk="1" latinLnBrk="0" hangingPunct="1">
        <a:spcBef>
          <a:spcPts val="60"/>
        </a:spcBef>
        <a:spcAft>
          <a:spcPts val="60"/>
        </a:spcAft>
        <a:buFont typeface="Nokia Pure Text" pitchFamily="34" charset="0"/>
        <a:buChar char="−"/>
        <a:defRPr sz="1200" kern="1200" baseline="0">
          <a:solidFill>
            <a:srgbClr val="646464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3528" y="2996952"/>
            <a:ext cx="7416824" cy="1120820"/>
          </a:xfrm>
        </p:spPr>
        <p:txBody>
          <a:bodyPr/>
          <a:lstStyle/>
          <a:p>
            <a:r>
              <a:rPr lang="fi-FI" dirty="0" smtClean="0"/>
              <a:t>K. Ugur, D. Bugdayci, M. M. Hannuksela</a:t>
            </a:r>
          </a:p>
          <a:p>
            <a:r>
              <a:rPr lang="fi-FI" dirty="0" smtClean="0"/>
              <a:t>Nokia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44971" y="285728"/>
            <a:ext cx="8388000" cy="2215991"/>
          </a:xfrm>
        </p:spPr>
        <p:txBody>
          <a:bodyPr/>
          <a:lstStyle/>
          <a:p>
            <a:r>
              <a:rPr lang="en-CA" b="1" dirty="0" smtClean="0"/>
              <a:t>JCTVC-M0229 </a:t>
            </a:r>
            <a:r>
              <a:rPr lang="en-CA" dirty="0" smtClean="0"/>
              <a:t>AHG5</a:t>
            </a:r>
            <a:r>
              <a:rPr lang="en-CA" dirty="0"/>
              <a:t>: Backwards compatible enhancement of </a:t>
            </a:r>
            <a:r>
              <a:rPr lang="en-CA" dirty="0" err="1"/>
              <a:t>chroma</a:t>
            </a:r>
            <a:r>
              <a:rPr lang="en-CA" dirty="0"/>
              <a:t> format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hangingPunct="0"/>
            <a:r>
              <a:rPr lang="en-US" dirty="0" smtClean="0"/>
              <a:t>A mechanism to enable coding of 4:4:4 video in a backwards compatible way with version 1 is proposed: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Base </a:t>
            </a:r>
            <a:r>
              <a:rPr lang="en-US" dirty="0"/>
              <a:t>layer codes </a:t>
            </a:r>
            <a:r>
              <a:rPr lang="en-US" dirty="0" smtClean="0"/>
              <a:t>4:2:0 video with </a:t>
            </a:r>
            <a:r>
              <a:rPr lang="en-US" dirty="0"/>
              <a:t>HEVC version 1 and enhancement layer codes 4:4:4 U,V </a:t>
            </a:r>
            <a:r>
              <a:rPr lang="en-US" dirty="0" err="1"/>
              <a:t>colour</a:t>
            </a:r>
            <a:r>
              <a:rPr lang="en-US" dirty="0"/>
              <a:t> planes separately, using the </a:t>
            </a:r>
            <a:r>
              <a:rPr lang="en-US" b="1" dirty="0" err="1" smtClean="0"/>
              <a:t>separate_colour_plane_flag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functionality in HEVC.</a:t>
            </a:r>
          </a:p>
          <a:p>
            <a:pPr hangingPunct="0"/>
            <a:endParaRPr lang="fi-FI" dirty="0" smtClean="0"/>
          </a:p>
          <a:p>
            <a:pPr hangingPunct="0"/>
            <a:r>
              <a:rPr lang="fi-FI" b="1" dirty="0" smtClean="0"/>
              <a:t>Goals: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/>
              <a:t>Help deployment of 4:4:4 content as initially it is expected HEVC version 1 decoders would be dominating the market.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endParaRPr lang="fi-FI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Achieve backwards compatibility </a:t>
            </a:r>
            <a:r>
              <a:rPr lang="fi-FI" dirty="0" smtClean="0"/>
              <a:t>with significant coding efficiency gains over simulcast.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endParaRPr lang="fi-FI" dirty="0" smtClean="0"/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Re-uses the mechanisms in HEVC</a:t>
            </a:r>
            <a:r>
              <a:rPr lang="fi-FI" dirty="0" smtClean="0"/>
              <a:t>, therefore small changes to the existing HEVC v1 design is needed.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45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Proposal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3989239"/>
            <a:ext cx="8407400" cy="2464097"/>
          </a:xfrm>
        </p:spPr>
        <p:txBody>
          <a:bodyPr>
            <a:normAutofit fontScale="77500" lnSpcReduction="20000"/>
          </a:bodyPr>
          <a:lstStyle/>
          <a:p>
            <a:pPr hangingPunct="0"/>
            <a:r>
              <a:rPr lang="en-US" dirty="0" smtClean="0"/>
              <a:t>4:2:0 </a:t>
            </a:r>
            <a:r>
              <a:rPr lang="en-US" dirty="0"/>
              <a:t>video </a:t>
            </a:r>
            <a:r>
              <a:rPr lang="en-US" dirty="0" smtClean="0"/>
              <a:t>is coded using </a:t>
            </a:r>
            <a:r>
              <a:rPr lang="en-US" dirty="0"/>
              <a:t>a legacy </a:t>
            </a:r>
            <a:r>
              <a:rPr lang="en-US" dirty="0" smtClean="0"/>
              <a:t>coder. A </a:t>
            </a:r>
            <a:r>
              <a:rPr lang="en-US" dirty="0" err="1" smtClean="0"/>
              <a:t>chroma</a:t>
            </a:r>
            <a:r>
              <a:rPr lang="en-US" dirty="0" smtClean="0"/>
              <a:t> </a:t>
            </a:r>
            <a:r>
              <a:rPr lang="en-US" dirty="0"/>
              <a:t>fidelity enhancement </a:t>
            </a:r>
            <a:r>
              <a:rPr lang="en-US" dirty="0" smtClean="0"/>
              <a:t>layer is coded where: </a:t>
            </a:r>
          </a:p>
          <a:p>
            <a:pPr marL="342900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color planes of </a:t>
            </a:r>
            <a:r>
              <a:rPr lang="en-US" dirty="0" err="1"/>
              <a:t>chroma</a:t>
            </a:r>
            <a:r>
              <a:rPr lang="en-US" dirty="0"/>
              <a:t> fidelity </a:t>
            </a:r>
            <a:r>
              <a:rPr lang="en-US" dirty="0" smtClean="0"/>
              <a:t>EL </a:t>
            </a:r>
            <a:r>
              <a:rPr lang="en-US" dirty="0"/>
              <a:t>are coded </a:t>
            </a:r>
            <a:r>
              <a:rPr lang="en-US" dirty="0" smtClean="0"/>
              <a:t>separately using </a:t>
            </a:r>
            <a:r>
              <a:rPr lang="en-US" b="1" dirty="0" err="1"/>
              <a:t>separate_colour_plane_flag</a:t>
            </a:r>
            <a:r>
              <a:rPr lang="en-US" dirty="0"/>
              <a:t> </a:t>
            </a:r>
            <a:r>
              <a:rPr lang="en-US" dirty="0" smtClean="0"/>
              <a:t>functionality. </a:t>
            </a:r>
          </a:p>
          <a:p>
            <a:pPr marL="342900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342900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/>
              <a:t>chroma</a:t>
            </a:r>
            <a:r>
              <a:rPr lang="en-US" dirty="0"/>
              <a:t> fidelity EL does not contain any slices belonging to luminance component of the </a:t>
            </a:r>
            <a:r>
              <a:rPr lang="en-US" dirty="0" smtClean="0"/>
              <a:t>picture. During reconstruction, luminance component of base  layer is used.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 err="1" smtClean="0"/>
              <a:t>chroma</a:t>
            </a:r>
            <a:r>
              <a:rPr lang="en-US" dirty="0" smtClean="0"/>
              <a:t> components of EL can </a:t>
            </a:r>
            <a:r>
              <a:rPr lang="en-US" dirty="0"/>
              <a:t>optionally be coded predictively using the base layer </a:t>
            </a:r>
            <a:r>
              <a:rPr lang="en-US" dirty="0" err="1"/>
              <a:t>chroma</a:t>
            </a:r>
            <a:r>
              <a:rPr lang="en-US" dirty="0"/>
              <a:t> components for improved coding efficiency.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92696"/>
            <a:ext cx="4760099" cy="3277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876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/>
              <a:t>Results (1)</a:t>
            </a:r>
            <a:br>
              <a:rPr lang="fi-FI" dirty="0"/>
            </a:br>
            <a:r>
              <a:rPr lang="fi-FI" sz="3000" dirty="0"/>
              <a:t>4:2:0 is calculated by direct </a:t>
            </a:r>
            <a:r>
              <a:rPr lang="fi-FI" sz="3000" dirty="0" smtClean="0"/>
              <a:t>subsampling</a:t>
            </a:r>
            <a:endParaRPr lang="en-US" sz="3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52612"/>
            <a:ext cx="2638425" cy="275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2809875" cy="280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5576" y="4581128"/>
            <a:ext cx="2728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Gain over simulcast:</a:t>
            </a:r>
          </a:p>
          <a:p>
            <a:r>
              <a:rPr lang="fi-FI" dirty="0" smtClean="0"/>
              <a:t>4:4:4: 35.4% on average</a:t>
            </a:r>
          </a:p>
          <a:p>
            <a:r>
              <a:rPr lang="fi-FI" dirty="0" smtClean="0"/>
              <a:t>4:2:2: 42.1% on average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148064" y="4566270"/>
            <a:ext cx="2728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Loss over single layer:</a:t>
            </a:r>
          </a:p>
          <a:p>
            <a:r>
              <a:rPr lang="fi-FI" dirty="0" smtClean="0"/>
              <a:t>4:4:4: 17.9% on average</a:t>
            </a:r>
          </a:p>
          <a:p>
            <a:r>
              <a:rPr lang="fi-FI" dirty="0" smtClean="0"/>
              <a:t>4:2:2: 12.5% on average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98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1077218"/>
          </a:xfrm>
        </p:spPr>
        <p:txBody>
          <a:bodyPr/>
          <a:lstStyle/>
          <a:p>
            <a:r>
              <a:rPr lang="fi-FI" dirty="0" smtClean="0"/>
              <a:t>Results (2)</a:t>
            </a:r>
            <a:br>
              <a:rPr lang="fi-FI" dirty="0" smtClean="0"/>
            </a:br>
            <a:r>
              <a:rPr lang="fi-FI" sz="3000" dirty="0"/>
              <a:t>4:2:0 </a:t>
            </a:r>
            <a:r>
              <a:rPr lang="fi-FI" sz="3000" dirty="0" smtClean="0"/>
              <a:t>is calculated </a:t>
            </a:r>
            <a:r>
              <a:rPr lang="fi-FI" sz="3000" dirty="0"/>
              <a:t>by </a:t>
            </a:r>
            <a:r>
              <a:rPr lang="fi-FI" sz="3000" dirty="0" smtClean="0"/>
              <a:t>first anti-aliasing filtering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700808"/>
            <a:ext cx="2638425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78707"/>
            <a:ext cx="2638425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67544" y="4581128"/>
            <a:ext cx="32207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Gain over simulcast:</a:t>
            </a:r>
          </a:p>
          <a:p>
            <a:r>
              <a:rPr lang="fi-FI" dirty="0" smtClean="0"/>
              <a:t>4:4:4: 36.1% gain on average</a:t>
            </a:r>
          </a:p>
          <a:p>
            <a:r>
              <a:rPr lang="fi-FI" dirty="0" smtClean="0"/>
              <a:t>4:2:2: 42.9% gain on average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95696" y="4566270"/>
            <a:ext cx="27286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Loss over single layer:</a:t>
            </a:r>
          </a:p>
          <a:p>
            <a:r>
              <a:rPr lang="fi-FI" dirty="0" smtClean="0"/>
              <a:t>4:4:4: 13.8% on average</a:t>
            </a:r>
          </a:p>
          <a:p>
            <a:r>
              <a:rPr lang="fi-FI" dirty="0" smtClean="0"/>
              <a:t>4:2:2: 8.8% on average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4765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492443"/>
          </a:xfrm>
        </p:spPr>
        <p:txBody>
          <a:bodyPr/>
          <a:lstStyle/>
          <a:p>
            <a:r>
              <a:rPr lang="fi-FI" sz="3200" dirty="0" smtClean="0"/>
              <a:t>Benefits over JCTVC-M0281 (Frame packing SEI)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44971" y="1196752"/>
            <a:ext cx="8407400" cy="5093518"/>
          </a:xfrm>
        </p:spPr>
        <p:txBody>
          <a:bodyPr>
            <a:normAutofit fontScale="77500" lnSpcReduction="20000"/>
          </a:bodyPr>
          <a:lstStyle/>
          <a:p>
            <a:pPr marL="342900" lvl="0" indent="-342900" hangingPunct="0">
              <a:buFont typeface="Arial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proposal does not require packing / unpacking operations to reconstruct the 4:4:4 picture.</a:t>
            </a:r>
          </a:p>
          <a:p>
            <a:pPr marL="342900" lvl="0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 hangingPunct="0">
              <a:buFont typeface="Arial" pitchFamily="34" charset="0"/>
              <a:buChar char="•"/>
            </a:pPr>
            <a:r>
              <a:rPr lang="en-US" dirty="0" smtClean="0"/>
              <a:t>Because </a:t>
            </a:r>
            <a:r>
              <a:rPr lang="en-US" dirty="0"/>
              <a:t>the different color components are packed in single frame in the auxiliary view, </a:t>
            </a:r>
            <a:r>
              <a:rPr lang="en-US" dirty="0" smtClean="0"/>
              <a:t>JCTVC-M0281 </a:t>
            </a:r>
            <a:r>
              <a:rPr lang="en-US" dirty="0" smtClean="0"/>
              <a:t>potentially introduces </a:t>
            </a:r>
            <a:r>
              <a:rPr lang="en-US" dirty="0"/>
              <a:t>visual artifacts at the boundaries of the picture.</a:t>
            </a:r>
          </a:p>
          <a:p>
            <a:pPr marL="342900" lvl="0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 hangingPunct="0">
              <a:buFont typeface="Arial" pitchFamily="34" charset="0"/>
              <a:buChar char="•"/>
            </a:pPr>
            <a:r>
              <a:rPr lang="en-US" dirty="0" smtClean="0"/>
              <a:t>Proposal </a:t>
            </a:r>
            <a:r>
              <a:rPr lang="en-US" dirty="0"/>
              <a:t>can also be used for coding 4:2:2 content, whereas </a:t>
            </a:r>
            <a:r>
              <a:rPr lang="en-US" dirty="0" smtClean="0"/>
              <a:t>JCTVC-M0281 </a:t>
            </a:r>
            <a:r>
              <a:rPr lang="en-US" dirty="0"/>
              <a:t>is limited for coding 4:4:4 content.</a:t>
            </a:r>
          </a:p>
          <a:p>
            <a:pPr marL="342900" lvl="0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 hangingPunct="0">
              <a:buFont typeface="Arial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is common that decoder implementations do not support SEI messages. In the case of </a:t>
            </a:r>
            <a:r>
              <a:rPr lang="en-US" dirty="0" smtClean="0"/>
              <a:t>using an SEI message, </a:t>
            </a:r>
            <a:r>
              <a:rPr lang="en-US" dirty="0"/>
              <a:t>a legacy decoder </a:t>
            </a:r>
            <a:r>
              <a:rPr lang="en-US" dirty="0" smtClean="0"/>
              <a:t>could </a:t>
            </a:r>
            <a:r>
              <a:rPr lang="en-US" dirty="0"/>
              <a:t>incorrectly display the auxiliary </a:t>
            </a:r>
            <a:r>
              <a:rPr lang="en-US" dirty="0" smtClean="0"/>
              <a:t>views but in this proposal, </a:t>
            </a:r>
            <a:r>
              <a:rPr lang="en-US" dirty="0"/>
              <a:t>legacy players would display the decoded base layer pictures.</a:t>
            </a:r>
          </a:p>
          <a:p>
            <a:pPr marL="342900" lvl="0" indent="-342900" hangingPunct="0">
              <a:buFont typeface="Arial" pitchFamily="34" charset="0"/>
              <a:buChar char="•"/>
            </a:pPr>
            <a:endParaRPr lang="en-US" dirty="0" smtClean="0"/>
          </a:p>
          <a:p>
            <a:pPr marL="342900" lvl="0" indent="-342900" hangingPunct="0">
              <a:buFont typeface="Arial" pitchFamily="34" charset="0"/>
              <a:buChar char="•"/>
            </a:pPr>
            <a:r>
              <a:rPr lang="en-US" dirty="0" smtClean="0"/>
              <a:t>According </a:t>
            </a:r>
            <a:r>
              <a:rPr lang="en-US" dirty="0"/>
              <a:t>to the proposal, the sequence-level scalability dimension type and layer dependency indications in the VPS extension enable proper signaling of </a:t>
            </a:r>
            <a:r>
              <a:rPr lang="en-US" dirty="0" err="1"/>
              <a:t>chroma</a:t>
            </a:r>
            <a:r>
              <a:rPr lang="en-US" dirty="0"/>
              <a:t> fidelity </a:t>
            </a:r>
            <a:r>
              <a:rPr lang="en-US" dirty="0" smtClean="0"/>
              <a:t>enhancement.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en-US" dirty="0" smtClean="0"/>
              <a:t>Systems </a:t>
            </a:r>
            <a:r>
              <a:rPr lang="en-US" dirty="0"/>
              <a:t>layer </a:t>
            </a:r>
            <a:r>
              <a:rPr lang="en-US" dirty="0" smtClean="0"/>
              <a:t>can use this for endpoint </a:t>
            </a:r>
            <a:r>
              <a:rPr lang="en-US" dirty="0"/>
              <a:t>capability indication, mode negotiation, and stream property </a:t>
            </a:r>
            <a:r>
              <a:rPr lang="en-US" dirty="0" smtClean="0"/>
              <a:t>announcement</a:t>
            </a:r>
            <a:r>
              <a:rPr lang="en-US" dirty="0"/>
              <a:t> </a:t>
            </a:r>
            <a:r>
              <a:rPr lang="en-US" dirty="0" smtClean="0"/>
              <a:t>whereas using of SEI messages for </a:t>
            </a:r>
            <a:r>
              <a:rPr lang="en-US" dirty="0"/>
              <a:t>such purposes is not straightforward and should be avoided.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344971" y="287890"/>
            <a:ext cx="8388000" cy="615553"/>
          </a:xfrm>
        </p:spPr>
        <p:txBody>
          <a:bodyPr/>
          <a:lstStyle/>
          <a:p>
            <a:r>
              <a:rPr lang="fi-FI" dirty="0" smtClean="0"/>
              <a:t>Specification text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84784"/>
            <a:ext cx="740092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091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Specification text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84784"/>
            <a:ext cx="7467600" cy="416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814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FF4ECC-2EB9-4399-B072-B53D46A7B74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Introduces backwards compatible enhancement of chroma format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Compared to simulcast significant gains are achieved </a:t>
            </a:r>
            <a:br>
              <a:rPr lang="fi-FI" dirty="0" smtClean="0"/>
            </a:br>
            <a:r>
              <a:rPr lang="fi-FI" dirty="0" smtClean="0"/>
              <a:t>(~36-42% gain on average)</a:t>
            </a:r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Compared to single layer small coding efficiency loss (~8.8% – 13.9% overhead on average</a:t>
            </a:r>
            <a:endParaRPr lang="en-US" dirty="0"/>
          </a:p>
          <a:p>
            <a:endParaRPr lang="fi-FI" b="1" dirty="0" smtClean="0"/>
          </a:p>
          <a:p>
            <a:r>
              <a:rPr lang="fi-FI" b="1" dirty="0" smtClean="0"/>
              <a:t>Benefits:</a:t>
            </a:r>
            <a:endParaRPr lang="en-US" b="1" dirty="0" smtClean="0"/>
          </a:p>
          <a:p>
            <a:pPr marL="969963" lvl="1" indent="-342900">
              <a:buFont typeface="Arial" pitchFamily="34" charset="0"/>
              <a:buChar char="•"/>
            </a:pPr>
            <a:r>
              <a:rPr lang="fi-FI" dirty="0" smtClean="0"/>
              <a:t>Help </a:t>
            </a:r>
            <a:r>
              <a:rPr lang="fi-FI" dirty="0"/>
              <a:t>deployment of 4:4:4 content as initially it is expected HEVC version 1 decoders would be dominating the market.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/>
              <a:t>Achieve </a:t>
            </a:r>
            <a:r>
              <a:rPr lang="fi-FI" dirty="0"/>
              <a:t>backwards compatibility with </a:t>
            </a:r>
            <a:r>
              <a:rPr lang="fi-FI" dirty="0">
                <a:solidFill>
                  <a:srgbClr val="00B050"/>
                </a:solidFill>
              </a:rPr>
              <a:t>significant coding efficiency gains over simulcast</a:t>
            </a:r>
            <a:r>
              <a:rPr lang="fi-FI" dirty="0"/>
              <a:t>.</a:t>
            </a:r>
          </a:p>
          <a:p>
            <a:pPr marL="969963" lvl="1" indent="-342900" hangingPunct="0">
              <a:buFont typeface="Arial" pitchFamily="34" charset="0"/>
              <a:buChar char="•"/>
            </a:pPr>
            <a:r>
              <a:rPr lang="fi-FI" dirty="0" smtClean="0">
                <a:solidFill>
                  <a:srgbClr val="00B050"/>
                </a:solidFill>
              </a:rPr>
              <a:t>Re-uses </a:t>
            </a:r>
            <a:r>
              <a:rPr lang="fi-FI" dirty="0">
                <a:solidFill>
                  <a:srgbClr val="00B050"/>
                </a:solidFill>
              </a:rPr>
              <a:t>the mechanisms </a:t>
            </a:r>
            <a:r>
              <a:rPr lang="fi-FI" dirty="0" smtClean="0">
                <a:solidFill>
                  <a:srgbClr val="00B050"/>
                </a:solidFill>
              </a:rPr>
              <a:t>already presented in </a:t>
            </a:r>
            <a:r>
              <a:rPr lang="fi-FI" dirty="0">
                <a:solidFill>
                  <a:srgbClr val="00B050"/>
                </a:solidFill>
              </a:rPr>
              <a:t>HEVC</a:t>
            </a:r>
            <a:r>
              <a:rPr lang="fi-FI" dirty="0"/>
              <a:t>, therefore small changes to the existing HEVC v1 design is needed</a:t>
            </a:r>
            <a:r>
              <a:rPr lang="fi-FI" dirty="0" smtClean="0"/>
              <a:t>.</a:t>
            </a:r>
          </a:p>
          <a:p>
            <a:pPr hangingPunct="0"/>
            <a:endParaRPr lang="fi-FI" dirty="0" smtClean="0"/>
          </a:p>
          <a:p>
            <a:pPr hangingPunct="0"/>
            <a:r>
              <a:rPr lang="fi-FI" dirty="0" smtClean="0"/>
              <a:t>Propose to adopt the functionality to HEVC Rext / </a:t>
            </a:r>
            <a:r>
              <a:rPr lang="fi-FI" dirty="0" smtClean="0"/>
              <a:t>SHVC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641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okia-Short-v1">
  <a:themeElements>
    <a:clrScheme name="Nokia-1">
      <a:dk1>
        <a:srgbClr val="124191"/>
      </a:dk1>
      <a:lt1>
        <a:srgbClr val="FFFFFF"/>
      </a:lt1>
      <a:dk2>
        <a:srgbClr val="646464"/>
      </a:dk2>
      <a:lt2>
        <a:srgbClr val="FFFFFF"/>
      </a:lt2>
      <a:accent1>
        <a:srgbClr val="2187B0"/>
      </a:accent1>
      <a:accent2>
        <a:srgbClr val="1F843E"/>
      </a:accent2>
      <a:accent3>
        <a:srgbClr val="E32C18"/>
      </a:accent3>
      <a:accent4>
        <a:srgbClr val="F39000"/>
      </a:accent4>
      <a:accent5>
        <a:srgbClr val="4D2383"/>
      </a:accent5>
      <a:accent6>
        <a:srgbClr val="196FB0"/>
      </a:accent6>
      <a:hlink>
        <a:srgbClr val="279FCE"/>
      </a:hlink>
      <a:folHlink>
        <a:srgbClr val="B592E1"/>
      </a:folHlink>
    </a:clrScheme>
    <a:fontScheme name="Nokia Pure font">
      <a:majorFont>
        <a:latin typeface="Nokia Pure Text"/>
        <a:ea typeface=""/>
        <a:cs typeface=""/>
      </a:majorFont>
      <a:minorFont>
        <a:latin typeface="Nokia Pure Tex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Nokia-Short-v1</Template>
  <TotalTime>662</TotalTime>
  <Words>480</Words>
  <Application>Microsoft Office PowerPoint</Application>
  <PresentationFormat>On-screen Show (4:3)</PresentationFormat>
  <Paragraphs>67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Nokia-Short-v1</vt:lpstr>
      <vt:lpstr>JCTVC-M0229 AHG5: Backwards compatible enhancement of chroma format</vt:lpstr>
      <vt:lpstr>Introduction</vt:lpstr>
      <vt:lpstr>Proposal</vt:lpstr>
      <vt:lpstr>Results (1) 4:2:0 is calculated by direct subsampling</vt:lpstr>
      <vt:lpstr>Results (2) 4:2:0 is calculated by first anti-aliasing filtering</vt:lpstr>
      <vt:lpstr>Benefits over JCTVC-M0281 (Frame packing SEI)</vt:lpstr>
      <vt:lpstr>Specification text</vt:lpstr>
      <vt:lpstr>Specification text</vt:lpstr>
      <vt:lpstr>Conclusions</vt:lpstr>
    </vt:vector>
  </TitlesOfParts>
  <Company>NOKIA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JCTVC-M0035: AHG13: Slice based upsampling filter for improved error resiliency</dc:title>
  <dc:creator>Ugur Kemal</dc:creator>
  <cp:lastModifiedBy>Ugur Kemal</cp:lastModifiedBy>
  <cp:revision>12</cp:revision>
  <dcterms:created xsi:type="dcterms:W3CDTF">2013-04-18T01:05:24Z</dcterms:created>
  <dcterms:modified xsi:type="dcterms:W3CDTF">2013-04-19T11:34:42Z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10fdb06d-ce58-4d9d-830e-8bcaedf6e4bd</vt:lpwstr>
  </property>
  <property fmtid="{D5CDD505-2E9C-101B-9397-08002B2CF9AE}" pid="3" name="NokiaConfidentiality">
    <vt:lpwstr>Public</vt:lpwstr>
  </property>
</Properties>
</file>