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6"/>
  </p:notesMasterIdLst>
  <p:handoutMasterIdLst>
    <p:handoutMasterId r:id="rId17"/>
  </p:handoutMasterIdLst>
  <p:sldIdLst>
    <p:sldId id="449" r:id="rId2"/>
    <p:sldId id="451" r:id="rId3"/>
    <p:sldId id="469" r:id="rId4"/>
    <p:sldId id="470" r:id="rId5"/>
    <p:sldId id="473" r:id="rId6"/>
    <p:sldId id="463" r:id="rId7"/>
    <p:sldId id="455" r:id="rId8"/>
    <p:sldId id="454" r:id="rId9"/>
    <p:sldId id="457" r:id="rId10"/>
    <p:sldId id="467" r:id="rId11"/>
    <p:sldId id="462" r:id="rId12"/>
    <p:sldId id="460" r:id="rId13"/>
    <p:sldId id="446" r:id="rId14"/>
    <p:sldId id="474" r:id="rId15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E3A"/>
    <a:srgbClr val="CCFFCC"/>
    <a:srgbClr val="CCFFFF"/>
    <a:srgbClr val="FFFFCC"/>
    <a:srgbClr val="CCECFF"/>
    <a:srgbClr val="FFCCFF"/>
    <a:srgbClr val="006600"/>
    <a:srgbClr val="663300"/>
    <a:srgbClr val="FF505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2" autoAdjust="0"/>
    <p:restoredTop sz="99105" autoAdjust="0"/>
  </p:normalViewPr>
  <p:slideViewPr>
    <p:cSldViewPr>
      <p:cViewPr>
        <p:scale>
          <a:sx n="80" d="100"/>
          <a:sy n="80" d="100"/>
        </p:scale>
        <p:origin x="-48" y="-175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3564" y="-90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0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2133600" y="4929344"/>
            <a:ext cx="7010401" cy="215504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/>
              <a:t>JCT-VC M0215: </a:t>
            </a:r>
            <a:r>
              <a:rPr lang="en-CA" sz="600" b="1" kern="1200" dirty="0" smtClean="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rPr>
              <a:t>Non-SCE4: Adaptive up-sampling of base layer picture using Simplified Separable bilateral filters</a:t>
            </a:r>
            <a:r>
              <a:rPr lang="en-US" sz="700" kern="0" dirty="0" smtClean="0"/>
              <a:t>|   Apr.</a:t>
            </a:r>
            <a:r>
              <a:rPr lang="en-US" sz="700" kern="0" baseline="0" dirty="0" smtClean="0"/>
              <a:t> 2013</a:t>
            </a:r>
            <a:r>
              <a:rPr lang="en-US" sz="700" kern="0" dirty="0" smtClean="0"/>
              <a:t>   |   </a:t>
            </a:r>
            <a:fld id="{95F343B4-3827-46CB-BBEB-8360B6C13ADE}" type="slidenum">
              <a:rPr lang="en-US" sz="700" kern="0" smtClean="0"/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955148"/>
          </a:xfrm>
        </p:spPr>
        <p:txBody>
          <a:bodyPr/>
          <a:lstStyle/>
          <a:p>
            <a:r>
              <a:rPr lang="en-US" sz="3200" dirty="0" smtClean="0"/>
              <a:t>JCT-VC M0215: </a:t>
            </a:r>
            <a:r>
              <a:rPr lang="en-CA" sz="3200" dirty="0" smtClean="0"/>
              <a:t>Non-SCE4: Adaptive up-sampling of base layer picture using Simplified Separable bilateral filters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257550"/>
            <a:ext cx="5337199" cy="1075292"/>
          </a:xfrm>
        </p:spPr>
        <p:txBody>
          <a:bodyPr>
            <a:normAutofit/>
          </a:bodyPr>
          <a:lstStyle/>
          <a:p>
            <a:r>
              <a:rPr lang="en-US" dirty="0" smtClean="0"/>
              <a:t>Jie Zhao, Kiran Misra, Andrew Segall</a:t>
            </a:r>
          </a:p>
          <a:p>
            <a:endParaRPr lang="en-US" dirty="0" smtClean="0"/>
          </a:p>
          <a:p>
            <a:r>
              <a:rPr lang="en-US" dirty="0" smtClean="0"/>
              <a:t>Presenter: Andrew Segall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3542507" cy="3835024"/>
          </a:xfrm>
        </p:spPr>
        <p:txBody>
          <a:bodyPr/>
          <a:lstStyle/>
          <a:p>
            <a:r>
              <a:rPr lang="en-US" sz="2000" dirty="0" smtClean="0"/>
              <a:t>Supplemental timing information</a:t>
            </a:r>
          </a:p>
          <a:p>
            <a:pPr lvl="1"/>
            <a:r>
              <a:rPr lang="en-US" sz="1600" dirty="0" smtClean="0"/>
              <a:t>We </a:t>
            </a:r>
            <a:r>
              <a:rPr lang="en-US" sz="1600" dirty="0" smtClean="0"/>
              <a:t>also implemented CU based upsampler/filter at decoder side into SHM1.0 and into our test software.</a:t>
            </a:r>
          </a:p>
          <a:p>
            <a:pPr lvl="1"/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tables shows the speedup of CU based upsampler vs. picture based upsampler in SHM1.0.</a:t>
            </a:r>
          </a:p>
          <a:p>
            <a:pPr lvl="1"/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table shows the decoder timing ratio of our proposed tool vs. SHM1.0 anchor, both using CU based upsampler. </a:t>
            </a:r>
            <a:endParaRPr lang="en-US" sz="1600" dirty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486150"/>
            <a:ext cx="6105525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04950"/>
            <a:ext cx="61817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724400" y="895350"/>
            <a:ext cx="4161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Decoder Timing </a:t>
            </a:r>
            <a:r>
              <a:rPr lang="en-CA" sz="1400" dirty="0" smtClean="0">
                <a:latin typeface="Times New Roman" pitchFamily="18" charset="0"/>
                <a:cs typeface="Times New Roman" pitchFamily="18" charset="0"/>
              </a:rPr>
              <a:t>of SHM1.0 with CU based upsampler </a:t>
            </a:r>
          </a:p>
          <a:p>
            <a:r>
              <a:rPr lang="en-CA" sz="1400" dirty="0" smtClean="0">
                <a:latin typeface="Times New Roman" pitchFamily="18" charset="0"/>
                <a:cs typeface="Times New Roman" pitchFamily="18" charset="0"/>
              </a:rPr>
              <a:t>vs. SHM1.0 with picture based upsampler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2876550"/>
            <a:ext cx="4161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Decoder Timing </a:t>
            </a:r>
            <a:r>
              <a:rPr lang="en-CA" sz="1400" dirty="0" smtClean="0">
                <a:latin typeface="Times New Roman" pitchFamily="18" charset="0"/>
                <a:cs typeface="Times New Roman" pitchFamily="18" charset="0"/>
              </a:rPr>
              <a:t>of SHM1.0 with CU based upsampler </a:t>
            </a:r>
          </a:p>
          <a:p>
            <a:r>
              <a:rPr lang="en-CA" sz="1400" dirty="0" smtClean="0">
                <a:latin typeface="Times New Roman" pitchFamily="18" charset="0"/>
                <a:cs typeface="Times New Roman" pitchFamily="18" charset="0"/>
              </a:rPr>
              <a:t>vs. SHM1.0 with picture based upsampler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(Worst Case)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4380707" cy="3835024"/>
          </a:xfrm>
        </p:spPr>
        <p:txBody>
          <a:bodyPr/>
          <a:lstStyle/>
          <a:p>
            <a:r>
              <a:rPr lang="en-US" sz="2400" dirty="0" smtClean="0"/>
              <a:t>Worst case complexity analysis</a:t>
            </a:r>
          </a:p>
          <a:p>
            <a:pPr lvl="1"/>
            <a:r>
              <a:rPr lang="en-US" sz="1800" dirty="0" smtClean="0"/>
              <a:t>9 </a:t>
            </a:r>
            <a:r>
              <a:rPr lang="en-US" sz="1800" dirty="0" smtClean="0"/>
              <a:t>multiplication and 15 </a:t>
            </a:r>
            <a:r>
              <a:rPr lang="en-US" sz="1800" dirty="0" smtClean="0"/>
              <a:t>additions </a:t>
            </a:r>
            <a:r>
              <a:rPr lang="en-US" sz="1800" dirty="0" smtClean="0"/>
              <a:t>for each sample (including both </a:t>
            </a:r>
            <a:r>
              <a:rPr lang="en-US" sz="1800" dirty="0" err="1" smtClean="0"/>
              <a:t>luma</a:t>
            </a:r>
            <a:r>
              <a:rPr lang="en-US" sz="1800" dirty="0" smtClean="0"/>
              <a:t> and </a:t>
            </a:r>
            <a:r>
              <a:rPr lang="en-US" sz="1800" dirty="0" err="1" smtClean="0"/>
              <a:t>chroma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By comparison – </a:t>
            </a:r>
            <a:r>
              <a:rPr lang="en-US" sz="1800" dirty="0" smtClean="0"/>
              <a:t>fixed </a:t>
            </a:r>
            <a:r>
              <a:rPr lang="en-US" sz="1800" dirty="0" err="1" smtClean="0"/>
              <a:t>upsampler</a:t>
            </a:r>
            <a:r>
              <a:rPr lang="en-US" sz="1800" dirty="0" smtClean="0"/>
              <a:t> requires </a:t>
            </a:r>
            <a:r>
              <a:rPr lang="en-US" sz="1800" dirty="0" smtClean="0"/>
              <a:t>37 multiplication and 32 </a:t>
            </a:r>
            <a:r>
              <a:rPr lang="en-US" sz="1800" dirty="0" smtClean="0"/>
              <a:t>adds.</a:t>
            </a:r>
            <a:endParaRPr lang="en-US" sz="1800" dirty="0" smtClean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742950"/>
            <a:ext cx="22860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028950"/>
            <a:ext cx="22193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2293" y="770812"/>
            <a:ext cx="3009107" cy="3705938"/>
          </a:xfrm>
        </p:spPr>
        <p:txBody>
          <a:bodyPr/>
          <a:lstStyle/>
          <a:p>
            <a:r>
              <a:rPr lang="en-US" sz="2000" dirty="0" smtClean="0"/>
              <a:t>Memory bandwidth</a:t>
            </a:r>
          </a:p>
          <a:p>
            <a:pPr lvl="1"/>
            <a:r>
              <a:rPr lang="en-US" sz="1600" dirty="0" smtClean="0"/>
              <a:t>Complexity results shown </a:t>
            </a:r>
            <a:r>
              <a:rPr lang="en-US" sz="1600" dirty="0" smtClean="0"/>
              <a:t>in the table include both the proposed tool and the existing fixed upsampler.</a:t>
            </a:r>
          </a:p>
          <a:p>
            <a:pPr lvl="1"/>
            <a:r>
              <a:rPr lang="en-US" sz="1600" dirty="0" smtClean="0"/>
              <a:t>Shows no additional memory access (as asserted)</a:t>
            </a:r>
          </a:p>
          <a:p>
            <a:pPr lvl="1"/>
            <a:r>
              <a:rPr lang="en-US" sz="1600" dirty="0" smtClean="0"/>
              <a:t>Changes are from mode decision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047750"/>
            <a:ext cx="47339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Proposed </a:t>
            </a:r>
            <a:r>
              <a:rPr lang="en-CA" sz="2000" dirty="0" smtClean="0"/>
              <a:t>a non-linear and content adaptive bilateral filtering process </a:t>
            </a:r>
          </a:p>
          <a:p>
            <a:pPr lvl="1"/>
            <a:r>
              <a:rPr lang="en-CA" sz="1800" dirty="0" smtClean="0"/>
              <a:t>Separable filter combined with upsampler</a:t>
            </a:r>
          </a:p>
          <a:p>
            <a:r>
              <a:rPr lang="en-US" sz="2000" dirty="0" smtClean="0"/>
              <a:t>Coding efficiency improvement of 0.9/0.8/1.0</a:t>
            </a:r>
            <a:r>
              <a:rPr lang="en-US" sz="2000" dirty="0" smtClean="0"/>
              <a:t>% </a:t>
            </a:r>
            <a:r>
              <a:rPr lang="en-US" sz="2000" dirty="0" smtClean="0"/>
              <a:t>for </a:t>
            </a:r>
            <a:r>
              <a:rPr lang="en-US" sz="2000" dirty="0" smtClean="0"/>
              <a:t>AI/RA/LD_P  2X spatial scalability respectively, 0.2/0.0/0.3% rate reduction for AI/RA/LD_P 1.5x scalability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Complexity</a:t>
            </a:r>
          </a:p>
          <a:p>
            <a:pPr lvl="1"/>
            <a:r>
              <a:rPr lang="en-US" sz="1800" dirty="0" smtClean="0"/>
              <a:t>9 </a:t>
            </a:r>
            <a:r>
              <a:rPr lang="en-US" sz="1800" dirty="0" err="1" smtClean="0"/>
              <a:t>mults</a:t>
            </a:r>
            <a:r>
              <a:rPr lang="en-US" sz="1800" dirty="0" smtClean="0"/>
              <a:t>/15 additions; no increase in memory bandwidth</a:t>
            </a:r>
          </a:p>
          <a:p>
            <a:r>
              <a:rPr lang="en-US" sz="2000" dirty="0" smtClean="0"/>
              <a:t>Cross </a:t>
            </a:r>
            <a:r>
              <a:rPr lang="en-US" sz="2000" dirty="0"/>
              <a:t>checked by </a:t>
            </a:r>
            <a:r>
              <a:rPr lang="en-US" sz="2000" dirty="0" smtClean="0"/>
              <a:t>Samsung (JCTVC-M0250)</a:t>
            </a:r>
            <a:endParaRPr lang="en-US" sz="2000" dirty="0" smtClean="0"/>
          </a:p>
          <a:p>
            <a:r>
              <a:rPr lang="en-US" sz="2000" dirty="0" smtClean="0"/>
              <a:t>Software distributed to SCE4 members on April 4</a:t>
            </a:r>
          </a:p>
          <a:p>
            <a:r>
              <a:rPr lang="en-US" sz="2000" dirty="0" smtClean="0"/>
              <a:t>Propose to adopt into SHM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955148"/>
          </a:xfrm>
        </p:spPr>
        <p:txBody>
          <a:bodyPr/>
          <a:lstStyle/>
          <a:p>
            <a:r>
              <a:rPr lang="en-US" sz="4000" dirty="0" smtClean="0"/>
              <a:t>JCT-VC M0215: </a:t>
            </a:r>
            <a:r>
              <a:rPr lang="en-CA" sz="4000" dirty="0" smtClean="0"/>
              <a:t>Non-SCE4: Adaptive up-sampling of base layer picture using Simplified Separable bilateral filters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257550"/>
            <a:ext cx="5337199" cy="1075292"/>
          </a:xfrm>
        </p:spPr>
        <p:txBody>
          <a:bodyPr>
            <a:normAutofit/>
          </a:bodyPr>
          <a:lstStyle/>
          <a:p>
            <a:r>
              <a:rPr lang="en-US" dirty="0" smtClean="0"/>
              <a:t>Jie Zhao, Kiran Misra, Andrew Segall</a:t>
            </a:r>
          </a:p>
          <a:p>
            <a:endParaRPr lang="en-US" dirty="0" smtClean="0"/>
          </a:p>
          <a:p>
            <a:r>
              <a:rPr lang="en-US" dirty="0" smtClean="0"/>
              <a:t>Presenter: Andrew Segall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Background: </a:t>
            </a:r>
          </a:p>
          <a:p>
            <a:pPr lvl="1"/>
            <a:r>
              <a:rPr lang="en-US" sz="2000" dirty="0" smtClean="0"/>
              <a:t>In SCE4.2.6 (JCTVC-M0213), we proposed using a bi-lateral filter for inter-layer texture prediction.  Similarly,  SCE4.2.5 also studied bi-lateral filtering.</a:t>
            </a:r>
          </a:p>
          <a:p>
            <a:pPr lvl="1"/>
            <a:r>
              <a:rPr lang="en-US" sz="2000" dirty="0" smtClean="0"/>
              <a:t>In the SCE, we observed good coding efficiency improvement – especially for 2x compression. </a:t>
            </a:r>
          </a:p>
          <a:p>
            <a:pPr lvl="2"/>
            <a:r>
              <a:rPr lang="en-US" sz="1800" dirty="0" smtClean="0"/>
              <a:t>4.2.6 achieved ~1.4% BD rate improvement</a:t>
            </a:r>
          </a:p>
          <a:p>
            <a:pPr lvl="2"/>
            <a:r>
              <a:rPr lang="en-US" sz="1800" dirty="0" smtClean="0"/>
              <a:t>4.2.5 achieved ~1%BD rate improvement.</a:t>
            </a:r>
          </a:p>
          <a:p>
            <a:pPr lvl="1"/>
            <a:r>
              <a:rPr lang="en-US" sz="2000" dirty="0" smtClean="0"/>
              <a:t>The primary difference between 4.2.5 and 4.2.6 is the filter size.</a:t>
            </a:r>
          </a:p>
          <a:p>
            <a:pPr lvl="2"/>
            <a:r>
              <a:rPr lang="en-US" sz="1800" dirty="0" smtClean="0"/>
              <a:t>4.2.6: 5x5</a:t>
            </a:r>
          </a:p>
          <a:p>
            <a:pPr lvl="2"/>
            <a:r>
              <a:rPr lang="en-US" sz="1800" dirty="0" smtClean="0"/>
              <a:t>4.2.5: 3x3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6" y="1"/>
            <a:ext cx="8938418" cy="610245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Contribution of this proposal: </a:t>
            </a:r>
            <a:endParaRPr lang="en-US" sz="2000" dirty="0" smtClean="0"/>
          </a:p>
          <a:p>
            <a:pPr lvl="1"/>
            <a:r>
              <a:rPr lang="en-US" sz="2000" dirty="0" smtClean="0"/>
              <a:t>Here, we provide a lower complexity operation point for the approach.</a:t>
            </a:r>
          </a:p>
          <a:p>
            <a:pPr lvl="1"/>
            <a:r>
              <a:rPr lang="en-US" sz="2000" dirty="0" smtClean="0"/>
              <a:t>Specific characteristics</a:t>
            </a:r>
          </a:p>
          <a:p>
            <a:pPr lvl="2"/>
            <a:r>
              <a:rPr lang="en-US" sz="1800" dirty="0" smtClean="0"/>
              <a:t>Filter is separable (3x1)</a:t>
            </a:r>
          </a:p>
          <a:p>
            <a:pPr lvl="2"/>
            <a:r>
              <a:rPr lang="en-US" sz="1800" dirty="0" smtClean="0"/>
              <a:t>Filter applied directly after computing an </a:t>
            </a:r>
            <a:r>
              <a:rPr lang="en-US" sz="1800" dirty="0" err="1" smtClean="0"/>
              <a:t>upsampled</a:t>
            </a:r>
            <a:r>
              <a:rPr lang="en-US" sz="1800" dirty="0" smtClean="0"/>
              <a:t> pixel – removing need for additional buffering.</a:t>
            </a:r>
          </a:p>
          <a:p>
            <a:pPr lvl="2"/>
            <a:r>
              <a:rPr lang="en-US" sz="1800" dirty="0" smtClean="0"/>
              <a:t>Single lookup table for weight calculations</a:t>
            </a:r>
          </a:p>
          <a:p>
            <a:pPr lvl="2"/>
            <a:r>
              <a:rPr lang="en-US" sz="1800" dirty="0" smtClean="0"/>
              <a:t>Reciprocal LUT for normalization</a:t>
            </a:r>
          </a:p>
          <a:p>
            <a:pPr lvl="2"/>
            <a:r>
              <a:rPr lang="en-US" sz="1800" dirty="0" smtClean="0"/>
              <a:t>Complexity: </a:t>
            </a:r>
            <a:r>
              <a:rPr lang="en-US" sz="1600" dirty="0" smtClean="0"/>
              <a:t>9 </a:t>
            </a:r>
            <a:r>
              <a:rPr lang="en-US" sz="1600" dirty="0" err="1" smtClean="0"/>
              <a:t>mults</a:t>
            </a:r>
            <a:r>
              <a:rPr lang="en-US" sz="1600" dirty="0" smtClean="0"/>
              <a:t>/15 adds per sample (</a:t>
            </a:r>
            <a:r>
              <a:rPr lang="en-US" sz="1600" dirty="0" err="1" smtClean="0"/>
              <a:t>luma+chroma</a:t>
            </a:r>
            <a:r>
              <a:rPr lang="en-US" sz="1600" dirty="0" smtClean="0"/>
              <a:t>).  </a:t>
            </a:r>
          </a:p>
          <a:p>
            <a:pPr lvl="3"/>
            <a:r>
              <a:rPr lang="en-US" sz="1600" dirty="0" smtClean="0"/>
              <a:t>Compared to 37 </a:t>
            </a:r>
            <a:r>
              <a:rPr lang="en-US" sz="1600" dirty="0" err="1" smtClean="0"/>
              <a:t>mults</a:t>
            </a:r>
            <a:r>
              <a:rPr lang="en-US" sz="1600" dirty="0" smtClean="0"/>
              <a:t>/32 adds for </a:t>
            </a:r>
            <a:r>
              <a:rPr lang="en-US" sz="1600" dirty="0" err="1" smtClean="0"/>
              <a:t>upsampler</a:t>
            </a:r>
            <a:endParaRPr lang="en-US" sz="1600" dirty="0" smtClean="0"/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776" y="1"/>
            <a:ext cx="8938418" cy="610245"/>
          </a:xfrm>
        </p:spPr>
        <p:txBody>
          <a:bodyPr/>
          <a:lstStyle/>
          <a:p>
            <a:r>
              <a:rPr lang="en-US" dirty="0" smtClean="0"/>
              <a:t>Goal of Contribution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1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4228307" cy="3835024"/>
          </a:xfrm>
        </p:spPr>
        <p:txBody>
          <a:bodyPr/>
          <a:lstStyle/>
          <a:p>
            <a:r>
              <a:rPr lang="en-US" sz="1800" dirty="0" smtClean="0"/>
              <a:t>Approach</a:t>
            </a:r>
          </a:p>
          <a:p>
            <a:pPr lvl="1"/>
            <a:r>
              <a:rPr lang="en-US" sz="1400" dirty="0" smtClean="0"/>
              <a:t>Apply bilateral filter during separable </a:t>
            </a:r>
            <a:r>
              <a:rPr lang="en-US" sz="1400" dirty="0" err="1" smtClean="0"/>
              <a:t>upsampling</a:t>
            </a:r>
            <a:r>
              <a:rPr lang="en-US" sz="1400" dirty="0" smtClean="0"/>
              <a:t> operation</a:t>
            </a:r>
          </a:p>
          <a:p>
            <a:pPr lvl="1"/>
            <a:r>
              <a:rPr lang="en-US" sz="1400" dirty="0" smtClean="0"/>
              <a:t>Input to filter</a:t>
            </a:r>
          </a:p>
          <a:p>
            <a:pPr lvl="2"/>
            <a:r>
              <a:rPr lang="en-US" sz="1200" dirty="0" smtClean="0"/>
              <a:t>Current pixel (after interpolation)</a:t>
            </a:r>
          </a:p>
          <a:p>
            <a:pPr lvl="2"/>
            <a:r>
              <a:rPr lang="en-US" sz="1200" dirty="0" smtClean="0"/>
              <a:t>Left and right neighbors from low-resolution</a:t>
            </a:r>
            <a:r>
              <a:rPr lang="en-US" sz="1200" dirty="0"/>
              <a:t> </a:t>
            </a:r>
            <a:r>
              <a:rPr lang="en-US" sz="1200" dirty="0" smtClean="0"/>
              <a:t>input</a:t>
            </a:r>
            <a:endParaRPr lang="en-US" sz="1200" dirty="0" smtClean="0"/>
          </a:p>
          <a:p>
            <a:pPr lvl="1"/>
            <a:r>
              <a:rPr lang="en-US" sz="1400" dirty="0" smtClean="0"/>
              <a:t>Filter</a:t>
            </a:r>
          </a:p>
          <a:p>
            <a:pPr lvl="2"/>
            <a:endParaRPr lang="en-US" sz="1200" dirty="0" smtClean="0"/>
          </a:p>
          <a:p>
            <a:pPr marL="871538" lvl="2" indent="0">
              <a:buNone/>
            </a:pPr>
            <a:r>
              <a:rPr lang="en-US" sz="1200" dirty="0" smtClean="0"/>
              <a:t> </a:t>
            </a:r>
            <a:endParaRPr lang="en-US" sz="1200" dirty="0" smtClean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324203" y="4915297"/>
            <a:ext cx="1143000" cy="22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4F4D8D-5E99-4648-B574-B22D44693F8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658622"/>
            <a:ext cx="2981325" cy="408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324350"/>
            <a:ext cx="2209800" cy="46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85800" y="2713170"/>
                <a:ext cx="4114800" cy="544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𝑂𝑢𝑡𝑝𝑢𝑡</m:t>
                      </m:r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713170"/>
                <a:ext cx="4114800" cy="544380"/>
              </a:xfrm>
              <a:prstGeom prst="rect">
                <a:avLst/>
              </a:prstGeom>
              <a:blipFill rotWithShape="1">
                <a:blip r:embed="rId4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85800" y="3333750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−1,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333750"/>
                <a:ext cx="4114800" cy="305084"/>
              </a:xfrm>
              <a:prstGeom prst="rect">
                <a:avLst/>
              </a:prstGeom>
              <a:blipFill rotWithShape="1"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685800" y="3638266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200" i="1">
                              <a:latin typeface="Cambria Math"/>
                            </a:rPr>
                            <m:t>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638266"/>
                <a:ext cx="4114800" cy="305084"/>
              </a:xfrm>
              <a:prstGeom prst="rect">
                <a:avLst/>
              </a:prstGeom>
              <a:blipFill rotWithShape="1"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85800" y="3943066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  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_1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943066"/>
                <a:ext cx="4114800" cy="305084"/>
              </a:xfrm>
              <a:prstGeom prst="rect">
                <a:avLst/>
              </a:prstGeom>
              <a:blipFill rotWithShape="1">
                <a:blip r:embed="rId7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4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4228307" cy="3835024"/>
          </a:xfrm>
        </p:spPr>
        <p:txBody>
          <a:bodyPr/>
          <a:lstStyle/>
          <a:p>
            <a:pPr marL="871538" lvl="2" indent="0">
              <a:buNone/>
            </a:pPr>
            <a:endParaRPr lang="en-US" sz="1200" dirty="0" smtClean="0"/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324203" y="4915297"/>
            <a:ext cx="1143000" cy="22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4F4D8D-5E99-4648-B574-B22D44693F8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876958"/>
            <a:ext cx="2209800" cy="46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28600" y="3103836"/>
                <a:ext cx="4114800" cy="544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𝑂𝑢𝑡𝑝𝑢𝑡</m:t>
                      </m:r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103836"/>
                <a:ext cx="4114800" cy="544380"/>
              </a:xfrm>
              <a:prstGeom prst="rect">
                <a:avLst/>
              </a:prstGeom>
              <a:blipFill rotWithShape="1">
                <a:blip r:embed="rId3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228600" y="3724416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−1,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724416"/>
                <a:ext cx="4114800" cy="305084"/>
              </a:xfrm>
              <a:prstGeom prst="rect">
                <a:avLst/>
              </a:prstGeom>
              <a:blipFill rotWithShape="1">
                <a:blip r:embed="rId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28600" y="4028932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200" i="1">
                              <a:latin typeface="Cambria Math"/>
                            </a:rPr>
                            <m:t>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028932"/>
                <a:ext cx="4114800" cy="305084"/>
              </a:xfrm>
              <a:prstGeom prst="rect">
                <a:avLst/>
              </a:prstGeom>
              <a:blipFill rotWithShape="1"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228600" y="4333732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  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_1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333732"/>
                <a:ext cx="4114800" cy="305084"/>
              </a:xfrm>
              <a:prstGeom prst="rect">
                <a:avLst/>
              </a:prstGeom>
              <a:blipFill rotWithShape="1"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81000" y="960570"/>
                <a:ext cx="4114800" cy="544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𝑂𝑢𝑡𝑝𝑢𝑡</m:t>
                      </m:r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−1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+1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60570"/>
                <a:ext cx="4114800" cy="544380"/>
              </a:xfrm>
              <a:prstGeom prst="rect">
                <a:avLst/>
              </a:prstGeom>
              <a:blipFill rotWithShape="1">
                <a:blip r:embed="rId7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81000" y="1581150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−1,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581150"/>
                <a:ext cx="4114800" cy="305084"/>
              </a:xfrm>
              <a:prstGeom prst="rect">
                <a:avLst/>
              </a:prstGeom>
              <a:blipFill rotWithShape="1">
                <a:blip r:embed="rId8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381000" y="1885666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1200" i="1">
                              <a:latin typeface="Cambria Math"/>
                            </a:rPr>
                            <m:t>1,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885666"/>
                <a:ext cx="4114800" cy="305084"/>
              </a:xfrm>
              <a:prstGeom prst="rect">
                <a:avLst/>
              </a:prstGeom>
              <a:blipFill rotWithShape="1">
                <a:blip r:embed="rId9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81000" y="2190466"/>
                <a:ext cx="4114800" cy="305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</a:rPr>
                            <m:t>𝑖</m:t>
                          </m:r>
                          <m:r>
                            <a:rPr lang="en-US" sz="1200" i="1">
                              <a:latin typeface="Cambria Math"/>
                            </a:rPr>
                            <m:t>,</m:t>
                          </m:r>
                          <m:r>
                            <a:rPr lang="en-US" sz="1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=  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_1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2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190466"/>
                <a:ext cx="4114800" cy="305084"/>
              </a:xfrm>
              <a:prstGeom prst="rect">
                <a:avLst/>
              </a:prstGeom>
              <a:blipFill rotWithShape="1">
                <a:blip r:embed="rId10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 bwMode="auto">
          <a:xfrm>
            <a:off x="4572000" y="1047750"/>
            <a:ext cx="0" cy="35623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4876800" y="1402456"/>
                <a:ext cx="4114800" cy="489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/>
                            </a:rPr>
                            <m:t>max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⁡(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𝑎𝑏𝑠</m:t>
                          </m:r>
                          <m:d>
                            <m:d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1,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US" sz="12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200" b="0" i="1" smtClean="0">
                              <a:latin typeface="Cambria Math"/>
                            </a:rPr>
                            <m:t>≫2,8)</m:t>
                          </m:r>
                        </m:e>
                      </m:d>
                      <m:r>
                        <a:rPr lang="en-US" sz="1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CA" sz="1200"/>
                            <m:t>16, 15, 12, 9, 6, 4, 2, 1</m:t>
                          </m:r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1402456"/>
                <a:ext cx="4114800" cy="489749"/>
              </a:xfrm>
              <a:prstGeom prst="rect">
                <a:avLst/>
              </a:prstGeom>
              <a:blipFill rotWithShape="1">
                <a:blip r:embed="rId11"/>
                <a:stretch>
                  <a:fillRect b="-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 bwMode="auto">
          <a:xfrm>
            <a:off x="381000" y="2807599"/>
            <a:ext cx="4191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876800" y="2234401"/>
                <a:ext cx="4114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𝐿𝑈𝑇</m:t>
                      </m:r>
                      <m:r>
                        <a:rPr lang="en-US" sz="1200" b="0" i="1" smtClean="0">
                          <a:latin typeface="Cambria Math"/>
                          <a:cs typeface="Calibri" pitchFamily="34" charset="0"/>
                        </a:rPr>
                        <m:t>_1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/>
                      </m:d>
                      <m:r>
                        <a:rPr lang="en-US" sz="1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256 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𝑒𝑛𝑡𝑟𝑖𝑒𝑠</m:t>
                          </m:r>
                        </m:e>
                      </m:d>
                    </m:oMath>
                  </m:oMathPara>
                </a14:m>
                <a:endParaRPr lang="en-US" sz="1200" dirty="0" smtClean="0">
                  <a:latin typeface="Calibri" pitchFamily="34" charset="0"/>
                  <a:cs typeface="Calibri" pitchFamily="34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0" y="2234401"/>
                <a:ext cx="4114800" cy="2769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0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8114507" cy="3835024"/>
          </a:xfrm>
        </p:spPr>
        <p:txBody>
          <a:bodyPr/>
          <a:lstStyle/>
          <a:p>
            <a:r>
              <a:rPr lang="en-US" sz="1800" dirty="0" smtClean="0"/>
              <a:t>Main novelty/difference from </a:t>
            </a:r>
            <a:r>
              <a:rPr lang="en-US" sz="1800" dirty="0" smtClean="0"/>
              <a:t>previous work (SCE4.2.6):</a:t>
            </a:r>
            <a:endParaRPr lang="en-US" sz="1800" dirty="0" smtClean="0"/>
          </a:p>
          <a:p>
            <a:pPr lvl="1"/>
            <a:r>
              <a:rPr lang="en-US" sz="1800" dirty="0" smtClean="0"/>
              <a:t>Separable </a:t>
            </a:r>
            <a:r>
              <a:rPr lang="en-US" sz="1800" dirty="0" smtClean="0"/>
              <a:t>filter</a:t>
            </a:r>
          </a:p>
          <a:p>
            <a:pPr lvl="2"/>
            <a:r>
              <a:rPr lang="en-US" sz="1600" dirty="0" smtClean="0"/>
              <a:t>Lower </a:t>
            </a:r>
            <a:r>
              <a:rPr lang="en-US" sz="1600" dirty="0" smtClean="0"/>
              <a:t>complexity and can be combined into upsampling process.</a:t>
            </a:r>
          </a:p>
          <a:p>
            <a:pPr lvl="1"/>
            <a:r>
              <a:rPr lang="en-US" sz="1800" dirty="0" smtClean="0"/>
              <a:t>Only integer-</a:t>
            </a:r>
            <a:r>
              <a:rPr lang="en-US" sz="1800" dirty="0" err="1" smtClean="0"/>
              <a:t>pel</a:t>
            </a:r>
            <a:r>
              <a:rPr lang="en-US" sz="1800" dirty="0" smtClean="0"/>
              <a:t> and single interpolated </a:t>
            </a:r>
            <a:r>
              <a:rPr lang="en-US" sz="1800" dirty="0" smtClean="0"/>
              <a:t>pixel used for calculation</a:t>
            </a:r>
          </a:p>
          <a:p>
            <a:pPr lvl="2"/>
            <a:r>
              <a:rPr lang="en-US" sz="1600" dirty="0" smtClean="0"/>
              <a:t>Removes dependency on neighboring pixels</a:t>
            </a:r>
          </a:p>
          <a:p>
            <a:pPr lvl="2"/>
            <a:r>
              <a:rPr lang="en-US" sz="1600" dirty="0" smtClean="0"/>
              <a:t>Reduces delay/buffering. </a:t>
            </a:r>
            <a:endParaRPr lang="en-US" sz="1600" dirty="0" smtClean="0"/>
          </a:p>
          <a:p>
            <a:pPr lvl="1"/>
            <a:r>
              <a:rPr lang="en-US" sz="1800" dirty="0" smtClean="0"/>
              <a:t>No additional memory access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352602" y="4915297"/>
            <a:ext cx="2896195" cy="22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324203" y="4915297"/>
            <a:ext cx="1143000" cy="22820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4F4D8D-5E99-4648-B574-B22D44693F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3237707" cy="3835024"/>
          </a:xfrm>
        </p:spPr>
        <p:txBody>
          <a:bodyPr/>
          <a:lstStyle/>
          <a:p>
            <a:r>
              <a:rPr lang="en-US" sz="2400" dirty="0" smtClean="0"/>
              <a:t>Signaled at CU level</a:t>
            </a:r>
          </a:p>
          <a:p>
            <a:pPr lvl="1"/>
            <a:r>
              <a:rPr lang="en-US" sz="2000" dirty="0" smtClean="0"/>
              <a:t>Additionally, slice level signaling to enable/disable the tool</a:t>
            </a:r>
          </a:p>
          <a:p>
            <a:pPr lvl="1"/>
            <a:endParaRPr lang="en-US" sz="2400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742950"/>
            <a:ext cx="5943599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800350"/>
            <a:ext cx="610076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3618707" cy="3835024"/>
          </a:xfrm>
        </p:spPr>
        <p:txBody>
          <a:bodyPr/>
          <a:lstStyle/>
          <a:p>
            <a:r>
              <a:rPr lang="en-US" sz="2000" dirty="0" smtClean="0"/>
              <a:t>Experimental results</a:t>
            </a:r>
          </a:p>
          <a:p>
            <a:pPr lvl="1"/>
            <a:r>
              <a:rPr lang="en-US" sz="1600" dirty="0" smtClean="0"/>
              <a:t>SHM1.0 </a:t>
            </a:r>
            <a:r>
              <a:rPr lang="en-US" sz="1600" dirty="0" err="1" smtClean="0"/>
              <a:t>IntraBL</a:t>
            </a:r>
            <a:r>
              <a:rPr lang="en-US" sz="1600" dirty="0" smtClean="0"/>
              <a:t> framework.</a:t>
            </a:r>
          </a:p>
          <a:p>
            <a:pPr lvl="1"/>
            <a:r>
              <a:rPr lang="en-US" sz="1600" dirty="0" smtClean="0"/>
              <a:t>SCE4 test configuration.</a:t>
            </a:r>
          </a:p>
          <a:p>
            <a:pPr lvl="1"/>
            <a:r>
              <a:rPr lang="en-US" sz="1600" dirty="0" smtClean="0"/>
              <a:t>Decoder </a:t>
            </a:r>
            <a:r>
              <a:rPr lang="en-US" sz="1600" dirty="0" smtClean="0"/>
              <a:t>timing is from picture based implementation.</a:t>
            </a:r>
          </a:p>
          <a:p>
            <a:endParaRPr lang="en-US" sz="2000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428750"/>
            <a:ext cx="61055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</a:t>
            </a:r>
            <a:r>
              <a:rPr lang="en-US" b="0" dirty="0" smtClean="0"/>
              <a:t>Result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293" y="770812"/>
            <a:ext cx="2018507" cy="3835024"/>
          </a:xfrm>
        </p:spPr>
        <p:txBody>
          <a:bodyPr/>
          <a:lstStyle/>
          <a:p>
            <a:r>
              <a:rPr lang="en-US" sz="1800" dirty="0" smtClean="0"/>
              <a:t>Results continued…</a:t>
            </a:r>
          </a:p>
          <a:p>
            <a:endParaRPr lang="en-US" sz="1800" dirty="0"/>
          </a:p>
          <a:p>
            <a:r>
              <a:rPr lang="en-US" sz="1800" dirty="0" smtClean="0"/>
              <a:t>Average </a:t>
            </a:r>
            <a:r>
              <a:rPr lang="en-US" sz="1800" dirty="0" smtClean="0"/>
              <a:t>0.9/0.8/1.0% rate reduction for AI/RA/LD_P 2X cases.</a:t>
            </a:r>
          </a:p>
          <a:p>
            <a:r>
              <a:rPr lang="en-US" sz="1800" dirty="0" smtClean="0"/>
              <a:t>0.2/0.0/0.3%  rate reduction for AI/RA/LD_P 1.5X cases.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5252" y="714374"/>
            <a:ext cx="589817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6050" y="2756950"/>
            <a:ext cx="5972175" cy="21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21673</TotalTime>
  <Words>1062</Words>
  <Application>Microsoft Office PowerPoint</Application>
  <PresentationFormat>On-screen Show (16:9)</PresentationFormat>
  <Paragraphs>104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CST July Monthly Dept Meeting 073008</vt:lpstr>
      <vt:lpstr>JCT-VC M0215: Non-SCE4: Adaptive up-sampling of base layer picture using Simplified Separable bilateral filters</vt:lpstr>
      <vt:lpstr>Introduction</vt:lpstr>
      <vt:lpstr>Goal of Contribution</vt:lpstr>
      <vt:lpstr>Algorithm</vt:lpstr>
      <vt:lpstr>Algorithm</vt:lpstr>
      <vt:lpstr>Algorithm</vt:lpstr>
      <vt:lpstr>Signaling</vt:lpstr>
      <vt:lpstr>Experimental Result</vt:lpstr>
      <vt:lpstr>Experimental Result</vt:lpstr>
      <vt:lpstr>Experimental Result</vt:lpstr>
      <vt:lpstr>Complexity (Worst Case)</vt:lpstr>
      <vt:lpstr>Complexity</vt:lpstr>
      <vt:lpstr>Summary</vt:lpstr>
      <vt:lpstr>JCT-VC M0215: Non-SCE4: Adaptive up-sampling of base layer picture using Simplified Separable bilateral filters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JCTVC-J0558</cp:lastModifiedBy>
  <cp:revision>644</cp:revision>
  <cp:lastPrinted>2012-05-17T23:57:45Z</cp:lastPrinted>
  <dcterms:created xsi:type="dcterms:W3CDTF">2008-07-29T15:54:01Z</dcterms:created>
  <dcterms:modified xsi:type="dcterms:W3CDTF">2013-04-19T06:45:55Z</dcterms:modified>
</cp:coreProperties>
</file>