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58" r:id="rId5"/>
    <p:sldId id="262" r:id="rId6"/>
    <p:sldId id="261" r:id="rId7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en-US" altLang="ja-JP" smtClean="0"/>
              <a:t>Click to edit Master subtitle style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5266649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en-US" altLang="ja-JP" smtClean="0"/>
              <a:t>Click to edit Master text styles</a:t>
            </a:r>
          </a:p>
          <a:p>
            <a:pPr lvl="1"/>
            <a:r>
              <a:rPr kumimoji="1" lang="en-US" altLang="ja-JP" smtClean="0"/>
              <a:t>Second level</a:t>
            </a:r>
          </a:p>
          <a:p>
            <a:pPr lvl="2"/>
            <a:r>
              <a:rPr kumimoji="1" lang="en-US" altLang="ja-JP" smtClean="0"/>
              <a:t>Third level</a:t>
            </a:r>
          </a:p>
          <a:p>
            <a:pPr lvl="3"/>
            <a:r>
              <a:rPr kumimoji="1" lang="en-US" altLang="ja-JP" smtClean="0"/>
              <a:t>Fourth level</a:t>
            </a:r>
          </a:p>
          <a:p>
            <a:pPr lvl="4"/>
            <a:r>
              <a:rPr kumimoji="1" lang="en-US" altLang="ja-JP" smtClean="0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6428045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en-US" altLang="ja-JP" smtClean="0"/>
              <a:t>Click to edit Master text styles</a:t>
            </a:r>
          </a:p>
          <a:p>
            <a:pPr lvl="1"/>
            <a:r>
              <a:rPr kumimoji="1" lang="en-US" altLang="ja-JP" smtClean="0"/>
              <a:t>Second level</a:t>
            </a:r>
          </a:p>
          <a:p>
            <a:pPr lvl="2"/>
            <a:r>
              <a:rPr kumimoji="1" lang="en-US" altLang="ja-JP" smtClean="0"/>
              <a:t>Third level</a:t>
            </a:r>
          </a:p>
          <a:p>
            <a:pPr lvl="3"/>
            <a:r>
              <a:rPr kumimoji="1" lang="en-US" altLang="ja-JP" smtClean="0"/>
              <a:t>Fourth level</a:t>
            </a:r>
          </a:p>
          <a:p>
            <a:pPr lvl="4"/>
            <a:r>
              <a:rPr kumimoji="1" lang="en-US" altLang="ja-JP" smtClean="0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5316701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en-US" altLang="ja-JP" smtClean="0"/>
              <a:t>Click to edit Master text styles</a:t>
            </a:r>
          </a:p>
          <a:p>
            <a:pPr lvl="1"/>
            <a:r>
              <a:rPr kumimoji="1" lang="en-US" altLang="ja-JP" smtClean="0"/>
              <a:t>Second level</a:t>
            </a:r>
          </a:p>
          <a:p>
            <a:pPr lvl="2"/>
            <a:r>
              <a:rPr kumimoji="1" lang="en-US" altLang="ja-JP" smtClean="0"/>
              <a:t>Third level</a:t>
            </a:r>
          </a:p>
          <a:p>
            <a:pPr lvl="3"/>
            <a:r>
              <a:rPr kumimoji="1" lang="en-US" altLang="ja-JP" smtClean="0"/>
              <a:t>Fourth level</a:t>
            </a:r>
          </a:p>
          <a:p>
            <a:pPr lvl="4"/>
            <a:r>
              <a:rPr kumimoji="1" lang="en-US" altLang="ja-JP" smtClean="0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9994472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9772663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  <a:p>
            <a:pPr lvl="1"/>
            <a:r>
              <a:rPr kumimoji="1" lang="en-US" altLang="ja-JP" smtClean="0"/>
              <a:t>Second level</a:t>
            </a:r>
          </a:p>
          <a:p>
            <a:pPr lvl="2"/>
            <a:r>
              <a:rPr kumimoji="1" lang="en-US" altLang="ja-JP" smtClean="0"/>
              <a:t>Third level</a:t>
            </a:r>
          </a:p>
          <a:p>
            <a:pPr lvl="3"/>
            <a:r>
              <a:rPr kumimoji="1" lang="en-US" altLang="ja-JP" smtClean="0"/>
              <a:t>Fourth level</a:t>
            </a:r>
          </a:p>
          <a:p>
            <a:pPr lvl="4"/>
            <a:r>
              <a:rPr kumimoji="1" lang="en-US" altLang="ja-JP" smtClean="0"/>
              <a:t>Fifth level</a:t>
            </a:r>
            <a:endParaRPr kumimoji="1" lang="ja-JP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  <a:p>
            <a:pPr lvl="1"/>
            <a:r>
              <a:rPr kumimoji="1" lang="en-US" altLang="ja-JP" smtClean="0"/>
              <a:t>Second level</a:t>
            </a:r>
          </a:p>
          <a:p>
            <a:pPr lvl="2"/>
            <a:r>
              <a:rPr kumimoji="1" lang="en-US" altLang="ja-JP" smtClean="0"/>
              <a:t>Third level</a:t>
            </a:r>
          </a:p>
          <a:p>
            <a:pPr lvl="3"/>
            <a:r>
              <a:rPr kumimoji="1" lang="en-US" altLang="ja-JP" smtClean="0"/>
              <a:t>Fourth level</a:t>
            </a:r>
          </a:p>
          <a:p>
            <a:pPr lvl="4"/>
            <a:r>
              <a:rPr kumimoji="1" lang="en-US" altLang="ja-JP" smtClean="0"/>
              <a:t>Fifth level</a:t>
            </a:r>
            <a:endParaRPr kumimoji="1" lang="ja-JP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0707488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  <a:p>
            <a:pPr lvl="1"/>
            <a:r>
              <a:rPr kumimoji="1" lang="en-US" altLang="ja-JP" smtClean="0"/>
              <a:t>Second level</a:t>
            </a:r>
          </a:p>
          <a:p>
            <a:pPr lvl="2"/>
            <a:r>
              <a:rPr kumimoji="1" lang="en-US" altLang="ja-JP" smtClean="0"/>
              <a:t>Third level</a:t>
            </a:r>
          </a:p>
          <a:p>
            <a:pPr lvl="3"/>
            <a:r>
              <a:rPr kumimoji="1" lang="en-US" altLang="ja-JP" smtClean="0"/>
              <a:t>Fourth level</a:t>
            </a:r>
          </a:p>
          <a:p>
            <a:pPr lvl="4"/>
            <a:r>
              <a:rPr kumimoji="1" lang="en-US" altLang="ja-JP" smtClean="0"/>
              <a:t>Fifth level</a:t>
            </a:r>
            <a:endParaRPr kumimoji="1" lang="ja-JP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  <a:p>
            <a:pPr lvl="1"/>
            <a:r>
              <a:rPr kumimoji="1" lang="en-US" altLang="ja-JP" smtClean="0"/>
              <a:t>Second level</a:t>
            </a:r>
          </a:p>
          <a:p>
            <a:pPr lvl="2"/>
            <a:r>
              <a:rPr kumimoji="1" lang="en-US" altLang="ja-JP" smtClean="0"/>
              <a:t>Third level</a:t>
            </a:r>
          </a:p>
          <a:p>
            <a:pPr lvl="3"/>
            <a:r>
              <a:rPr kumimoji="1" lang="en-US" altLang="ja-JP" smtClean="0"/>
              <a:t>Fourth level</a:t>
            </a:r>
          </a:p>
          <a:p>
            <a:pPr lvl="4"/>
            <a:r>
              <a:rPr kumimoji="1" lang="en-US" altLang="ja-JP" smtClean="0"/>
              <a:t>Fifth level</a:t>
            </a:r>
            <a:endParaRPr kumimoji="1" lang="ja-JP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0910728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49941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0451227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  <a:p>
            <a:pPr lvl="1"/>
            <a:r>
              <a:rPr kumimoji="1" lang="en-US" altLang="ja-JP" smtClean="0"/>
              <a:t>Second level</a:t>
            </a:r>
          </a:p>
          <a:p>
            <a:pPr lvl="2"/>
            <a:r>
              <a:rPr kumimoji="1" lang="en-US" altLang="ja-JP" smtClean="0"/>
              <a:t>Third level</a:t>
            </a:r>
          </a:p>
          <a:p>
            <a:pPr lvl="3"/>
            <a:r>
              <a:rPr kumimoji="1" lang="en-US" altLang="ja-JP" smtClean="0"/>
              <a:t>Fourth level</a:t>
            </a:r>
          </a:p>
          <a:p>
            <a:pPr lvl="4"/>
            <a:r>
              <a:rPr kumimoji="1" lang="en-US" altLang="ja-JP" smtClean="0"/>
              <a:t>Fifth level</a:t>
            </a:r>
            <a:endParaRPr kumimoji="1" lang="ja-JP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3416680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en-US" altLang="ja-JP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6835475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en-US" altLang="ja-JP" smtClean="0"/>
              <a:t>Click to edit Master title style</a:t>
            </a:r>
            <a:endParaRPr kumimoji="1" lang="ja-JP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en-US" altLang="ja-JP" smtClean="0"/>
              <a:t>Click to edit Master text styles</a:t>
            </a:r>
          </a:p>
          <a:p>
            <a:pPr lvl="1"/>
            <a:r>
              <a:rPr kumimoji="1" lang="en-US" altLang="ja-JP" smtClean="0"/>
              <a:t>Second level</a:t>
            </a:r>
          </a:p>
          <a:p>
            <a:pPr lvl="2"/>
            <a:r>
              <a:rPr kumimoji="1" lang="en-US" altLang="ja-JP" smtClean="0"/>
              <a:t>Third level</a:t>
            </a:r>
          </a:p>
          <a:p>
            <a:pPr lvl="3"/>
            <a:r>
              <a:rPr kumimoji="1" lang="en-US" altLang="ja-JP" smtClean="0"/>
              <a:t>Fourth level</a:t>
            </a:r>
          </a:p>
          <a:p>
            <a:pPr lvl="4"/>
            <a:r>
              <a:rPr kumimoji="1" lang="en-US" altLang="ja-JP" smtClean="0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F1FDDC-E06B-4C59-B556-ED0E3264A018}" type="datetimeFigureOut">
              <a:rPr kumimoji="1" lang="ja-JP" altLang="en-US" smtClean="0"/>
              <a:pPr/>
              <a:t>2013/4/24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DFF937-8E15-4C71-B15A-F9805FDD3490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738894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altLang="ja-JP" sz="3600" dirty="0"/>
              <a:t>Follow-up of JCTVC-M0211</a:t>
            </a:r>
            <a:endParaRPr kumimoji="1" lang="ja-JP" alt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Ohji Nakagami </a:t>
            </a:r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874099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altLang="ja-JP" sz="3600" dirty="0" smtClean="0"/>
              <a:t>Maximum coded bits for a </a:t>
            </a:r>
            <a:r>
              <a:rPr lang="en-US" altLang="ja-JP" sz="3600" dirty="0"/>
              <a:t>scaling list set</a:t>
            </a:r>
            <a:endParaRPr kumimoji="1" lang="ja-JP" alt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altLang="ja-JP" dirty="0"/>
              <a:t>Scaling list set</a:t>
            </a:r>
          </a:p>
          <a:p>
            <a:pPr lvl="1"/>
            <a:r>
              <a:rPr lang="en-US" altLang="ja-JP" dirty="0"/>
              <a:t>4x4TU: Y/</a:t>
            </a:r>
            <a:r>
              <a:rPr lang="en-US" altLang="ja-JP" dirty="0" err="1"/>
              <a:t>Cb</a:t>
            </a:r>
            <a:r>
              <a:rPr lang="en-US" altLang="ja-JP" dirty="0"/>
              <a:t>/Cr; intra/inter </a:t>
            </a:r>
          </a:p>
          <a:p>
            <a:pPr lvl="1"/>
            <a:r>
              <a:rPr lang="en-US" altLang="ja-JP" dirty="0"/>
              <a:t>8x8TU: Y/</a:t>
            </a:r>
            <a:r>
              <a:rPr lang="en-US" altLang="ja-JP" dirty="0" err="1"/>
              <a:t>Cb</a:t>
            </a:r>
            <a:r>
              <a:rPr lang="en-US" altLang="ja-JP" dirty="0"/>
              <a:t>/Cr; intra/inter </a:t>
            </a:r>
          </a:p>
          <a:p>
            <a:pPr lvl="1"/>
            <a:r>
              <a:rPr lang="en-US" altLang="ja-JP" dirty="0"/>
              <a:t>16x16TU: Y/</a:t>
            </a:r>
            <a:r>
              <a:rPr lang="en-US" altLang="ja-JP" dirty="0" err="1"/>
              <a:t>Cb</a:t>
            </a:r>
            <a:r>
              <a:rPr lang="en-US" altLang="ja-JP" dirty="0"/>
              <a:t>/Cr; intra/inter (stored in 8x8 + DC) </a:t>
            </a:r>
          </a:p>
          <a:p>
            <a:pPr lvl="1"/>
            <a:r>
              <a:rPr lang="en-US" altLang="ja-JP" dirty="0"/>
              <a:t>32x32TU: Y; intra/inter (store in 8x8 + DC) </a:t>
            </a:r>
          </a:p>
          <a:p>
            <a:pPr lvl="1"/>
            <a:r>
              <a:rPr lang="en-US" altLang="ja-JP" dirty="0"/>
              <a:t>Each element is 8bit (-128 to 127) + </a:t>
            </a:r>
            <a:r>
              <a:rPr lang="en-US" altLang="ja-JP" dirty="0">
                <a:solidFill>
                  <a:srgbClr val="FF0000"/>
                </a:solidFill>
              </a:rPr>
              <a:t>7bit</a:t>
            </a:r>
            <a:r>
              <a:rPr lang="en-US" altLang="ja-JP" dirty="0"/>
              <a:t> (suffix)</a:t>
            </a:r>
          </a:p>
          <a:p>
            <a:r>
              <a:rPr lang="en-US" altLang="ja-JP" dirty="0" smtClean="0"/>
              <a:t>Bits required for the worst case </a:t>
            </a:r>
            <a:r>
              <a:rPr lang="en-US" altLang="ja-JP" dirty="0"/>
              <a:t>per set</a:t>
            </a:r>
          </a:p>
          <a:p>
            <a:pPr lvl="1"/>
            <a:r>
              <a:rPr lang="en-US" altLang="ja-JP" dirty="0"/>
              <a:t>(4*4*3*2 + 8*8*3*2 + (8*8+1)*3*2 + (8*8+1)*2) * </a:t>
            </a:r>
            <a:r>
              <a:rPr lang="en-US" altLang="ja-JP" dirty="0">
                <a:solidFill>
                  <a:srgbClr val="FF0000"/>
                </a:solidFill>
              </a:rPr>
              <a:t>15</a:t>
            </a:r>
            <a:r>
              <a:rPr lang="en-US" altLang="ja-JP" dirty="0"/>
              <a:t>[bit] </a:t>
            </a:r>
          </a:p>
          <a:p>
            <a:pPr marL="457200" lvl="1" indent="0">
              <a:buNone/>
            </a:pPr>
            <a:r>
              <a:rPr lang="en-US" altLang="ja-JP" dirty="0"/>
              <a:t>= </a:t>
            </a:r>
            <a:r>
              <a:rPr lang="en-US" altLang="ja-JP" dirty="0" smtClean="0"/>
              <a:t>15,000[bit]</a:t>
            </a:r>
          </a:p>
        </p:txBody>
      </p:sp>
    </p:spTree>
    <p:extLst>
      <p:ext uri="{BB962C8B-B14F-4D97-AF65-F5344CB8AC3E}">
        <p14:creationId xmlns:p14="http://schemas.microsoft.com/office/powerpoint/2010/main" xmlns="" val="34540215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kumimoji="1" lang="en-US" altLang="ja-JP" dirty="0" smtClean="0"/>
              <a:t>Typical coded bits for a scaling list set</a:t>
            </a:r>
            <a:endParaRPr kumimoji="1" lang="ja-JP" alt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xmlns="" val="661610866"/>
              </p:ext>
            </p:extLst>
          </p:nvPr>
        </p:nvGraphicFramePr>
        <p:xfrm>
          <a:off x="899592" y="2348880"/>
          <a:ext cx="7416827" cy="2448272"/>
        </p:xfrm>
        <a:graphic>
          <a:graphicData uri="http://schemas.openxmlformats.org/drawingml/2006/table">
            <a:tbl>
              <a:tblPr firstRow="1" firstCol="1" bandRow="1">
                <a:tableStyleId>{5940675A-B579-460E-94D1-54222C63F5DA}</a:tableStyleId>
              </a:tblPr>
              <a:tblGrid>
                <a:gridCol w="1578766"/>
                <a:gridCol w="1053760"/>
                <a:gridCol w="957010"/>
                <a:gridCol w="957010"/>
                <a:gridCol w="957010"/>
                <a:gridCol w="956261"/>
                <a:gridCol w="957010"/>
              </a:tblGrid>
              <a:tr h="672075"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 dirty="0"/>
                        <a:t>(Subtest2.1, option2b)</a:t>
                      </a:r>
                      <a:endParaRPr lang="ja-JP" sz="12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/>
                        <a:t>symmetry1</a:t>
                      </a:r>
                      <a:endParaRPr lang="ja-JP" sz="120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/>
                        <a:t>symmetry2</a:t>
                      </a:r>
                      <a:endParaRPr lang="ja-JP" sz="120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/>
                        <a:t>symmetry3</a:t>
                      </a:r>
                      <a:endParaRPr lang="ja-JP" sz="120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/>
                        <a:t>symmetry4</a:t>
                      </a:r>
                      <a:endParaRPr lang="ja-JP" sz="120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/>
                        <a:t>symmetry5</a:t>
                      </a:r>
                      <a:endParaRPr lang="ja-JP" sz="120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/>
                        <a:t>symmetry6</a:t>
                      </a:r>
                      <a:endParaRPr lang="ja-JP" sz="1200"/>
                    </a:p>
                  </a:txBody>
                  <a:tcPr marL="68580" marR="68580" marT="0" marB="0" anchor="ctr"/>
                </a:tc>
              </a:tr>
              <a:tr h="444049"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Total Bit 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1312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850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1712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/>
                        <a:t>1704</a:t>
                      </a:r>
                      <a:endParaRPr lang="ja-JP" sz="140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/>
                        <a:t>1288</a:t>
                      </a:r>
                      <a:endParaRPr lang="ja-JP" sz="140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 smtClean="0"/>
                        <a:t>1390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</a:tr>
              <a:tr h="888099"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 dirty="0"/>
                        <a:t>(Subtest2.1, </a:t>
                      </a:r>
                      <a:r>
                        <a:rPr lang="en-US" sz="1200" dirty="0" smtClean="0"/>
                        <a:t>option2b)</a:t>
                      </a:r>
                      <a:endParaRPr lang="ja-JP" sz="12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/>
                        <a:t>asymmetry1</a:t>
                      </a:r>
                      <a:endParaRPr lang="ja-JP" sz="120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/>
                        <a:t>asymmetry2</a:t>
                      </a:r>
                      <a:endParaRPr lang="ja-JP" sz="120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 dirty="0"/>
                        <a:t>asymmetry3</a:t>
                      </a:r>
                      <a:endParaRPr lang="ja-JP" sz="12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 dirty="0"/>
                        <a:t>asymmetry4</a:t>
                      </a:r>
                      <a:endParaRPr lang="ja-JP" sz="12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 dirty="0"/>
                        <a:t>asymmetry5</a:t>
                      </a:r>
                      <a:endParaRPr lang="ja-JP" sz="12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200" dirty="0"/>
                        <a:t>asymmetry6</a:t>
                      </a:r>
                      <a:endParaRPr lang="ja-JP" sz="1200" dirty="0"/>
                    </a:p>
                  </a:txBody>
                  <a:tcPr marL="68580" marR="68580" marT="0" marB="0" anchor="ctr"/>
                </a:tc>
              </a:tr>
              <a:tr h="444049">
                <a:tc>
                  <a:txBody>
                    <a:bodyPr/>
                    <a:lstStyle/>
                    <a:p>
                      <a:pPr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Total Bit 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1788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1278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2578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3896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1936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 hangingPunct="0">
                        <a:spcBef>
                          <a:spcPts val="680"/>
                        </a:spcBef>
                        <a:spcAft>
                          <a:spcPts val="0"/>
                        </a:spcAft>
                        <a:tabLst>
                          <a:tab pos="228600" algn="l"/>
                          <a:tab pos="457200" algn="l"/>
                          <a:tab pos="685800" algn="l"/>
                          <a:tab pos="914400" algn="l"/>
                        </a:tabLst>
                      </a:pPr>
                      <a:r>
                        <a:rPr lang="en-US" sz="1400" dirty="0"/>
                        <a:t>2240</a:t>
                      </a:r>
                      <a:endParaRPr lang="ja-JP" sz="1400" dirty="0"/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  <p:sp>
        <p:nvSpPr>
          <p:cNvPr id="7" name="Rectangle 6"/>
          <p:cNvSpPr/>
          <p:nvPr/>
        </p:nvSpPr>
        <p:spPr>
          <a:xfrm>
            <a:off x="360286" y="1741458"/>
            <a:ext cx="2530757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CA" altLang="ja-JP" dirty="0"/>
              <a:t> </a:t>
            </a:r>
            <a:r>
              <a:rPr lang="en-CA" altLang="ja-JP" dirty="0" smtClean="0"/>
              <a:t>Cited from JCTVC-H</a:t>
            </a:r>
            <a:r>
              <a:rPr lang="en-CA" altLang="ja-JP" u="sng" dirty="0" smtClean="0"/>
              <a:t>0230</a:t>
            </a:r>
            <a:endParaRPr lang="ja-JP" alt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899592" y="4869160"/>
            <a:ext cx="736971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The matrices</a:t>
            </a:r>
            <a:r>
              <a:rPr lang="ja-JP" altLang="en-US" dirty="0" smtClean="0"/>
              <a:t> </a:t>
            </a:r>
            <a:r>
              <a:rPr lang="en-US" altLang="ja-JP" dirty="0" smtClean="0"/>
              <a:t>(=(a)symmetroy1-6) were chosen as CE4 condition at that time.</a:t>
            </a:r>
          </a:p>
          <a:p>
            <a:r>
              <a:rPr kumimoji="1" lang="en-US" altLang="ja-JP" dirty="0" smtClean="0"/>
              <a:t>Option2b is a current scheme.</a:t>
            </a:r>
            <a:endParaRPr kumimoji="1" lang="ja-JP" alt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499867" y="5805264"/>
            <a:ext cx="84083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400" dirty="0" smtClean="0"/>
              <a:t>From the results,  1K ~ 4K bits are necessary for a scaling list set.</a:t>
            </a:r>
            <a:endParaRPr kumimoji="1" lang="ja-JP" altLang="en-US" sz="2400" dirty="0"/>
          </a:p>
        </p:txBody>
      </p:sp>
    </p:spTree>
    <p:extLst>
      <p:ext uri="{BB962C8B-B14F-4D97-AF65-F5344CB8AC3E}">
        <p14:creationId xmlns:p14="http://schemas.microsoft.com/office/powerpoint/2010/main" xmlns="" val="36519525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Bitrate for scaling list</a:t>
            </a:r>
            <a:endParaRPr kumimoji="1" lang="ja-JP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altLang="ja-JP" sz="3000" dirty="0" smtClean="0"/>
              <a:t>Scaling list would be changed in GOP level, sometimes in picture by picture in some application. (</a:t>
            </a:r>
            <a:r>
              <a:rPr lang="en-US" altLang="ja-JP" sz="3000" dirty="0"/>
              <a:t>Ref: JCTVC-E056)</a:t>
            </a:r>
          </a:p>
          <a:p>
            <a:r>
              <a:rPr lang="en-US" altLang="ja-JP" sz="2800" dirty="0"/>
              <a:t>P</a:t>
            </a:r>
            <a:r>
              <a:rPr lang="en-US" altLang="ja-JP" sz="2800" dirty="0" smtClean="0"/>
              <a:t>icture by picture change case</a:t>
            </a:r>
          </a:p>
          <a:p>
            <a:pPr lvl="1"/>
            <a:r>
              <a:rPr lang="en-US" altLang="ja-JP" sz="2400" dirty="0"/>
              <a:t>Worst </a:t>
            </a:r>
            <a:r>
              <a:rPr lang="en-US" altLang="ja-JP" sz="2400" dirty="0" smtClean="0"/>
              <a:t>case scaling list</a:t>
            </a:r>
          </a:p>
          <a:p>
            <a:pPr lvl="2"/>
            <a:r>
              <a:rPr lang="en-US" altLang="ja-JP" sz="2100" dirty="0" smtClean="0"/>
              <a:t>15[</a:t>
            </a:r>
            <a:r>
              <a:rPr lang="en-US" altLang="ja-JP" sz="2100" dirty="0" err="1" smtClean="0"/>
              <a:t>kbit</a:t>
            </a:r>
            <a:r>
              <a:rPr lang="en-US" altLang="ja-JP" sz="2100" dirty="0"/>
              <a:t>] * 60 [fps] = </a:t>
            </a:r>
            <a:r>
              <a:rPr lang="en-US" altLang="ja-JP" sz="2100" dirty="0" smtClean="0"/>
              <a:t>900 [kbps]</a:t>
            </a:r>
          </a:p>
          <a:p>
            <a:pPr lvl="1"/>
            <a:r>
              <a:rPr lang="en-US" altLang="ja-JP" sz="2400" dirty="0" smtClean="0"/>
              <a:t>Typical scaling list</a:t>
            </a:r>
          </a:p>
          <a:p>
            <a:pPr lvl="2"/>
            <a:r>
              <a:rPr lang="en-US" altLang="ja-JP" sz="2100" dirty="0" smtClean="0"/>
              <a:t>1~ 4 [</a:t>
            </a:r>
            <a:r>
              <a:rPr lang="en-US" altLang="ja-JP" sz="2100" dirty="0" err="1" smtClean="0"/>
              <a:t>kbit</a:t>
            </a:r>
            <a:r>
              <a:rPr lang="en-US" altLang="ja-JP" sz="2100" dirty="0" smtClean="0"/>
              <a:t>] * 60 [fps] = 60 ~ 240 [kbps]</a:t>
            </a:r>
          </a:p>
          <a:p>
            <a:r>
              <a:rPr lang="en-US" altLang="ja-JP" sz="2800" dirty="0" smtClean="0"/>
              <a:t>GOP-level change case</a:t>
            </a:r>
          </a:p>
          <a:p>
            <a:pPr lvl="1"/>
            <a:r>
              <a:rPr lang="en-US" altLang="ja-JP" sz="2400" dirty="0"/>
              <a:t>Worst </a:t>
            </a:r>
            <a:r>
              <a:rPr lang="en-US" altLang="ja-JP" sz="2400" dirty="0" smtClean="0"/>
              <a:t>case scaling </a:t>
            </a:r>
            <a:r>
              <a:rPr lang="en-US" altLang="ja-JP" sz="2400" dirty="0"/>
              <a:t>list</a:t>
            </a:r>
            <a:endParaRPr lang="en-US" altLang="ja-JP" sz="2400" dirty="0" smtClean="0"/>
          </a:p>
          <a:p>
            <a:pPr lvl="2"/>
            <a:r>
              <a:rPr lang="en-US" altLang="ja-JP" sz="2100" dirty="0" smtClean="0"/>
              <a:t>15 [</a:t>
            </a:r>
            <a:r>
              <a:rPr lang="en-US" altLang="ja-JP" sz="2100" dirty="0" err="1" smtClean="0"/>
              <a:t>kbit</a:t>
            </a:r>
            <a:r>
              <a:rPr lang="en-US" altLang="ja-JP" sz="2100" dirty="0" smtClean="0"/>
              <a:t>] * 2~4 [fps] = 30 ~ 60[kbps]</a:t>
            </a:r>
          </a:p>
          <a:p>
            <a:pPr lvl="1"/>
            <a:r>
              <a:rPr lang="en-US" altLang="ja-JP" sz="2400" dirty="0" smtClean="0"/>
              <a:t>Typical </a:t>
            </a:r>
            <a:r>
              <a:rPr lang="en-US" altLang="ja-JP" sz="2400" dirty="0"/>
              <a:t>scaling </a:t>
            </a:r>
            <a:r>
              <a:rPr lang="en-US" altLang="ja-JP" sz="2400" dirty="0" smtClean="0"/>
              <a:t>list</a:t>
            </a:r>
          </a:p>
          <a:p>
            <a:pPr lvl="2"/>
            <a:r>
              <a:rPr lang="en-US" altLang="ja-JP" sz="2100" dirty="0" smtClean="0"/>
              <a:t>1~ 4 [</a:t>
            </a:r>
            <a:r>
              <a:rPr lang="en-US" altLang="ja-JP" sz="2100" dirty="0" err="1" smtClean="0"/>
              <a:t>kbit</a:t>
            </a:r>
            <a:r>
              <a:rPr lang="en-US" altLang="ja-JP" sz="2100" dirty="0" smtClean="0"/>
              <a:t>] * 2~4 [fps] =  2 ~ 16 [kbps]</a:t>
            </a:r>
            <a:endParaRPr lang="en-US" altLang="ja-JP" sz="2100" dirty="0"/>
          </a:p>
        </p:txBody>
      </p:sp>
    </p:spTree>
    <p:extLst>
      <p:ext uri="{BB962C8B-B14F-4D97-AF65-F5344CB8AC3E}">
        <p14:creationId xmlns:p14="http://schemas.microsoft.com/office/powerpoint/2010/main" xmlns="" val="14955660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backup</a:t>
            </a:r>
            <a:endParaRPr kumimoji="1" lang="ja-JP" alt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7902966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altLang="ja-JP" dirty="0" smtClean="0"/>
              <a:t>Memory size to store a scaling list set</a:t>
            </a:r>
            <a:endParaRPr kumimoji="1" lang="ja-JP" alt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altLang="ja-JP" dirty="0" smtClean="0"/>
              <a:t>Scaling list set</a:t>
            </a:r>
          </a:p>
          <a:p>
            <a:pPr lvl="1"/>
            <a:r>
              <a:rPr lang="en-US" altLang="ja-JP" dirty="0" smtClean="0"/>
              <a:t>4x4TU: Y/</a:t>
            </a:r>
            <a:r>
              <a:rPr lang="en-US" altLang="ja-JP" dirty="0" err="1" smtClean="0"/>
              <a:t>Cb</a:t>
            </a:r>
            <a:r>
              <a:rPr lang="en-US" altLang="ja-JP" dirty="0" smtClean="0"/>
              <a:t>/Cr; intra/inter </a:t>
            </a:r>
          </a:p>
          <a:p>
            <a:pPr lvl="1"/>
            <a:r>
              <a:rPr lang="en-US" altLang="ja-JP" dirty="0" smtClean="0"/>
              <a:t>8x8TU: Y/</a:t>
            </a:r>
            <a:r>
              <a:rPr lang="en-US" altLang="ja-JP" dirty="0" err="1" smtClean="0"/>
              <a:t>Cb</a:t>
            </a:r>
            <a:r>
              <a:rPr lang="en-US" altLang="ja-JP" dirty="0" smtClean="0"/>
              <a:t>/Cr; intra/inter </a:t>
            </a:r>
          </a:p>
          <a:p>
            <a:pPr lvl="1"/>
            <a:r>
              <a:rPr lang="en-US" altLang="ja-JP" dirty="0" smtClean="0"/>
              <a:t>16x16TU: Y/</a:t>
            </a:r>
            <a:r>
              <a:rPr lang="en-US" altLang="ja-JP" dirty="0" err="1" smtClean="0"/>
              <a:t>Cb</a:t>
            </a:r>
            <a:r>
              <a:rPr lang="en-US" altLang="ja-JP" dirty="0" smtClean="0"/>
              <a:t>/Cr; intra/inter (stored in 8x8 + DC) </a:t>
            </a:r>
          </a:p>
          <a:p>
            <a:pPr lvl="1"/>
            <a:r>
              <a:rPr lang="en-US" altLang="ja-JP" dirty="0" smtClean="0"/>
              <a:t>32x32TU: Y; intra/inter (store in 8x8 + DC) </a:t>
            </a:r>
          </a:p>
          <a:p>
            <a:pPr lvl="1"/>
            <a:r>
              <a:rPr lang="en-US" altLang="ja-JP" dirty="0" smtClean="0"/>
              <a:t>Each element is 8bit</a:t>
            </a:r>
          </a:p>
          <a:p>
            <a:r>
              <a:rPr lang="en-US" altLang="ja-JP" dirty="0" smtClean="0"/>
              <a:t>Memory size </a:t>
            </a:r>
            <a:r>
              <a:rPr lang="en-US" altLang="ja-JP" dirty="0"/>
              <a:t>per set</a:t>
            </a:r>
            <a:endParaRPr lang="en-US" altLang="ja-JP" dirty="0" smtClean="0"/>
          </a:p>
          <a:p>
            <a:pPr lvl="1"/>
            <a:r>
              <a:rPr lang="en-US" altLang="ja-JP" sz="2600" dirty="0" smtClean="0"/>
              <a:t>(4*4*3*2 + 8*8*3*2 + (8*8+1)*3*2 + (8*8+1)*2) * 8 [bit] </a:t>
            </a:r>
          </a:p>
          <a:p>
            <a:pPr marL="457200" lvl="1" indent="0">
              <a:buNone/>
            </a:pPr>
            <a:r>
              <a:rPr lang="en-US" altLang="ja-JP" dirty="0" smtClean="0"/>
              <a:t>= 8000[bit]</a:t>
            </a:r>
          </a:p>
        </p:txBody>
      </p:sp>
    </p:spTree>
    <p:extLst>
      <p:ext uri="{BB962C8B-B14F-4D97-AF65-F5344CB8AC3E}">
        <p14:creationId xmlns:p14="http://schemas.microsoft.com/office/powerpoint/2010/main" xmlns="" val="18230597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488</TotalTime>
  <Words>367</Words>
  <Application>Microsoft Office PowerPoint</Application>
  <PresentationFormat>On-screen Show (4:3)</PresentationFormat>
  <Paragraphs>68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Follow-up of JCTVC-M0211</vt:lpstr>
      <vt:lpstr>Maximum coded bits for a scaling list set</vt:lpstr>
      <vt:lpstr>Typical coded bits for a scaling list set</vt:lpstr>
      <vt:lpstr>Bitrate for scaling list</vt:lpstr>
      <vt:lpstr>backup</vt:lpstr>
      <vt:lpstr>Memory size to store a scaling list set</vt:lpstr>
    </vt:vector>
  </TitlesOfParts>
  <Company>Sony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Follow-up of JCTVC-M0211</dc:title>
  <dc:creator>Ohji Nakagami</dc:creator>
  <cp:lastModifiedBy>mtk30151</cp:lastModifiedBy>
  <cp:revision>26</cp:revision>
  <dcterms:created xsi:type="dcterms:W3CDTF">2013-04-21T10:42:50Z</dcterms:created>
  <dcterms:modified xsi:type="dcterms:W3CDTF">2013-04-25T01:33:25Z</dcterms:modified>
</cp:coreProperties>
</file>

<file path=docProps/thumbnail.jpeg>
</file>