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2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2666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642804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3167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9944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7726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7074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9107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4994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45122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4166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68354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1FDDC-E06B-4C59-B556-ED0E3264A018}" type="datetimeFigureOut">
              <a:rPr kumimoji="1" lang="ja-JP" altLang="en-US" smtClean="0"/>
              <a:pPr/>
              <a:t>2013/4/24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FF937-8E15-4C71-B15A-F9805FDD34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3889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Follow-up of JCTVC-M0211</a:t>
            </a:r>
            <a:endParaRPr kumimoji="1" lang="ja-JP" alt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Ohji Nakagami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740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 smtClean="0"/>
              <a:t>Maximum coded bits for a </a:t>
            </a:r>
            <a:r>
              <a:rPr lang="en-US" altLang="ja-JP" sz="3600" dirty="0"/>
              <a:t>scaling list set</a:t>
            </a:r>
            <a:endParaRPr kumimoji="1" lang="ja-JP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Scaling list set</a:t>
            </a:r>
          </a:p>
          <a:p>
            <a:pPr lvl="1"/>
            <a:r>
              <a:rPr lang="en-US" altLang="ja-JP" dirty="0"/>
              <a:t>4x4TU: Y/</a:t>
            </a:r>
            <a:r>
              <a:rPr lang="en-US" altLang="ja-JP" dirty="0" err="1"/>
              <a:t>Cb</a:t>
            </a:r>
            <a:r>
              <a:rPr lang="en-US" altLang="ja-JP" dirty="0"/>
              <a:t>/Cr; intra/inter </a:t>
            </a:r>
          </a:p>
          <a:p>
            <a:pPr lvl="1"/>
            <a:r>
              <a:rPr lang="en-US" altLang="ja-JP" dirty="0"/>
              <a:t>8x8TU: Y/</a:t>
            </a:r>
            <a:r>
              <a:rPr lang="en-US" altLang="ja-JP" dirty="0" err="1"/>
              <a:t>Cb</a:t>
            </a:r>
            <a:r>
              <a:rPr lang="en-US" altLang="ja-JP" dirty="0"/>
              <a:t>/Cr; intra/inter </a:t>
            </a:r>
          </a:p>
          <a:p>
            <a:pPr lvl="1"/>
            <a:r>
              <a:rPr lang="en-US" altLang="ja-JP" dirty="0"/>
              <a:t>16x16TU: Y/</a:t>
            </a:r>
            <a:r>
              <a:rPr lang="en-US" altLang="ja-JP" dirty="0" err="1"/>
              <a:t>Cb</a:t>
            </a:r>
            <a:r>
              <a:rPr lang="en-US" altLang="ja-JP" dirty="0"/>
              <a:t>/Cr; intra/inter (stored in 8x8 + DC) </a:t>
            </a:r>
          </a:p>
          <a:p>
            <a:pPr lvl="1"/>
            <a:r>
              <a:rPr lang="en-US" altLang="ja-JP" dirty="0"/>
              <a:t>32x32TU: Y; intra/inter (store in 8x8 + DC) </a:t>
            </a:r>
          </a:p>
          <a:p>
            <a:pPr lvl="1"/>
            <a:r>
              <a:rPr lang="en-US" altLang="ja-JP" dirty="0"/>
              <a:t>Each element is 8bit (-128 to 127) + </a:t>
            </a:r>
            <a:r>
              <a:rPr lang="en-US" altLang="ja-JP" dirty="0">
                <a:solidFill>
                  <a:srgbClr val="FF0000"/>
                </a:solidFill>
              </a:rPr>
              <a:t>7bit</a:t>
            </a:r>
            <a:r>
              <a:rPr lang="en-US" altLang="ja-JP" dirty="0"/>
              <a:t> (suffix)</a:t>
            </a:r>
          </a:p>
          <a:p>
            <a:r>
              <a:rPr lang="en-US" altLang="ja-JP" dirty="0" smtClean="0"/>
              <a:t>Bits required for the worst case </a:t>
            </a:r>
            <a:r>
              <a:rPr lang="en-US" altLang="ja-JP" dirty="0"/>
              <a:t>per set</a:t>
            </a:r>
          </a:p>
          <a:p>
            <a:pPr lvl="1"/>
            <a:r>
              <a:rPr lang="en-US" altLang="ja-JP" dirty="0"/>
              <a:t>(4*4*3*2 + 8*8*3*2 + (8*8+1)*3*2 + (8*8+1)*2) * </a:t>
            </a:r>
            <a:r>
              <a:rPr lang="en-US" altLang="ja-JP" dirty="0">
                <a:solidFill>
                  <a:srgbClr val="FF0000"/>
                </a:solidFill>
              </a:rPr>
              <a:t>15</a:t>
            </a:r>
            <a:r>
              <a:rPr lang="en-US" altLang="ja-JP" dirty="0"/>
              <a:t>[bit] </a:t>
            </a:r>
          </a:p>
          <a:p>
            <a:pPr marL="457200" lvl="1" indent="0">
              <a:buNone/>
            </a:pPr>
            <a:r>
              <a:rPr lang="en-US" altLang="ja-JP" dirty="0"/>
              <a:t>= </a:t>
            </a:r>
            <a:r>
              <a:rPr lang="en-US" altLang="ja-JP" dirty="0" smtClean="0"/>
              <a:t>15,000[bit]</a:t>
            </a:r>
          </a:p>
        </p:txBody>
      </p:sp>
    </p:spTree>
    <p:extLst>
      <p:ext uri="{BB962C8B-B14F-4D97-AF65-F5344CB8AC3E}">
        <p14:creationId xmlns:p14="http://schemas.microsoft.com/office/powerpoint/2010/main" xmlns="" val="345402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Typical coded bits for a scaling list set</a:t>
            </a:r>
            <a:endParaRPr kumimoji="1" lang="ja-JP" alt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1610866"/>
              </p:ext>
            </p:extLst>
          </p:nvPr>
        </p:nvGraphicFramePr>
        <p:xfrm>
          <a:off x="899592" y="2348880"/>
          <a:ext cx="7416827" cy="244827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78766"/>
                <a:gridCol w="1053760"/>
                <a:gridCol w="957010"/>
                <a:gridCol w="957010"/>
                <a:gridCol w="957010"/>
                <a:gridCol w="956261"/>
                <a:gridCol w="957010"/>
              </a:tblGrid>
              <a:tr h="67207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(Subtest2.1, option2b)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symmetry1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symmetry2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symmetry3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symmetry4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symmetry5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symmetry6</a:t>
                      </a:r>
                      <a:endParaRPr lang="ja-JP" sz="1200"/>
                    </a:p>
                  </a:txBody>
                  <a:tcPr marL="68580" marR="68580" marT="0" marB="0" anchor="ctr"/>
                </a:tc>
              </a:tr>
              <a:tr h="4440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Total Bit 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1312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850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1712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/>
                        <a:t>1704</a:t>
                      </a:r>
                      <a:endParaRPr lang="ja-JP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/>
                        <a:t>1288</a:t>
                      </a:r>
                      <a:endParaRPr lang="ja-JP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/>
                        <a:t>1390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</a:tr>
              <a:tr h="8880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(Subtest2.1, </a:t>
                      </a:r>
                      <a:r>
                        <a:rPr lang="en-US" sz="1200" dirty="0" smtClean="0"/>
                        <a:t>option2b)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asymmetry1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/>
                        <a:t>asymmetry2</a:t>
                      </a:r>
                      <a:endParaRPr lang="ja-JP" sz="12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asymmetry3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asymmetry4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asymmetry5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/>
                        <a:t>asymmetry6</a:t>
                      </a:r>
                      <a:endParaRPr lang="ja-JP" sz="1200" dirty="0"/>
                    </a:p>
                  </a:txBody>
                  <a:tcPr marL="68580" marR="68580" marT="0" marB="0" anchor="ctr"/>
                </a:tc>
              </a:tr>
              <a:tr h="44404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Total Bit 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1788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1278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2578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3896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1936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/>
                        <a:t>2240</a:t>
                      </a:r>
                      <a:endParaRPr lang="ja-JP" sz="1400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60286" y="1741458"/>
            <a:ext cx="2530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ja-JP" dirty="0"/>
              <a:t> </a:t>
            </a:r>
            <a:r>
              <a:rPr lang="en-CA" altLang="ja-JP" dirty="0" smtClean="0"/>
              <a:t>Cited from JCTVC-H</a:t>
            </a:r>
            <a:r>
              <a:rPr lang="en-CA" altLang="ja-JP" u="sng" dirty="0" smtClean="0"/>
              <a:t>0230</a:t>
            </a:r>
            <a:endParaRPr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4869160"/>
            <a:ext cx="7369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matrices</a:t>
            </a:r>
            <a:r>
              <a:rPr lang="ja-JP" altLang="en-US" dirty="0" smtClean="0"/>
              <a:t> </a:t>
            </a:r>
            <a:r>
              <a:rPr lang="en-US" altLang="ja-JP" dirty="0" smtClean="0"/>
              <a:t>(=(a)symmetroy1-6) were chosen as CE4 condition at that time.</a:t>
            </a:r>
          </a:p>
          <a:p>
            <a:r>
              <a:rPr kumimoji="1" lang="en-US" altLang="ja-JP" dirty="0" smtClean="0"/>
              <a:t>Option2b is a current scheme.</a:t>
            </a:r>
            <a:endParaRPr kumimoji="1" lang="ja-JP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9867" y="5805264"/>
            <a:ext cx="8408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From the results,  1K ~ 4K bits are necessary for a scaling list set.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5195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Bitrate for scaling list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sz="3000" dirty="0" smtClean="0"/>
              <a:t>Scaling list would be changed in GOP level, sometimes in picture by picture in some application. (</a:t>
            </a:r>
            <a:r>
              <a:rPr lang="en-US" altLang="ja-JP" sz="3000" dirty="0"/>
              <a:t>Ref: JCTVC-E056)</a:t>
            </a:r>
          </a:p>
          <a:p>
            <a:r>
              <a:rPr lang="en-US" altLang="ja-JP" sz="2800" dirty="0"/>
              <a:t>P</a:t>
            </a:r>
            <a:r>
              <a:rPr lang="en-US" altLang="ja-JP" sz="2800" dirty="0" smtClean="0"/>
              <a:t>icture by picture change case</a:t>
            </a:r>
          </a:p>
          <a:p>
            <a:pPr lvl="1"/>
            <a:r>
              <a:rPr lang="en-US" altLang="ja-JP" sz="2400" dirty="0"/>
              <a:t>Worst </a:t>
            </a:r>
            <a:r>
              <a:rPr lang="en-US" altLang="ja-JP" sz="2400" dirty="0" smtClean="0"/>
              <a:t>case scaling list</a:t>
            </a:r>
          </a:p>
          <a:p>
            <a:pPr lvl="2"/>
            <a:r>
              <a:rPr lang="en-US" altLang="ja-JP" sz="2100" dirty="0" smtClean="0"/>
              <a:t>15[</a:t>
            </a:r>
            <a:r>
              <a:rPr lang="en-US" altLang="ja-JP" sz="2100" dirty="0" err="1" smtClean="0"/>
              <a:t>kbit</a:t>
            </a:r>
            <a:r>
              <a:rPr lang="en-US" altLang="ja-JP" sz="2100" dirty="0"/>
              <a:t>] * 60 [fps] = </a:t>
            </a:r>
            <a:r>
              <a:rPr lang="en-US" altLang="ja-JP" sz="2100" dirty="0" smtClean="0"/>
              <a:t>900 [kbps]</a:t>
            </a:r>
          </a:p>
          <a:p>
            <a:pPr lvl="1"/>
            <a:r>
              <a:rPr lang="en-US" altLang="ja-JP" sz="2400" dirty="0" smtClean="0"/>
              <a:t>Typical scaling list</a:t>
            </a:r>
          </a:p>
          <a:p>
            <a:pPr lvl="2"/>
            <a:r>
              <a:rPr lang="en-US" altLang="ja-JP" sz="2100" dirty="0" smtClean="0"/>
              <a:t>1~ 4 [</a:t>
            </a:r>
            <a:r>
              <a:rPr lang="en-US" altLang="ja-JP" sz="2100" dirty="0" err="1" smtClean="0"/>
              <a:t>kbit</a:t>
            </a:r>
            <a:r>
              <a:rPr lang="en-US" altLang="ja-JP" sz="2100" dirty="0" smtClean="0"/>
              <a:t>] * 60 [fps] = 60 ~ 240 [kbps]</a:t>
            </a:r>
          </a:p>
          <a:p>
            <a:r>
              <a:rPr lang="en-US" altLang="ja-JP" sz="2800" dirty="0" smtClean="0"/>
              <a:t>GOP-level change case</a:t>
            </a:r>
          </a:p>
          <a:p>
            <a:pPr lvl="1"/>
            <a:r>
              <a:rPr lang="en-US" altLang="ja-JP" sz="2400" dirty="0"/>
              <a:t>Worst </a:t>
            </a:r>
            <a:r>
              <a:rPr lang="en-US" altLang="ja-JP" sz="2400" dirty="0" smtClean="0"/>
              <a:t>case scaling </a:t>
            </a:r>
            <a:r>
              <a:rPr lang="en-US" altLang="ja-JP" sz="2400" dirty="0"/>
              <a:t>list</a:t>
            </a:r>
            <a:endParaRPr lang="en-US" altLang="ja-JP" sz="2400" dirty="0" smtClean="0"/>
          </a:p>
          <a:p>
            <a:pPr lvl="2"/>
            <a:r>
              <a:rPr lang="en-US" altLang="ja-JP" sz="2100" dirty="0" smtClean="0"/>
              <a:t>15 [</a:t>
            </a:r>
            <a:r>
              <a:rPr lang="en-US" altLang="ja-JP" sz="2100" dirty="0" err="1" smtClean="0"/>
              <a:t>kbit</a:t>
            </a:r>
            <a:r>
              <a:rPr lang="en-US" altLang="ja-JP" sz="2100" dirty="0" smtClean="0"/>
              <a:t>] * 2~4 [fps] = 30 ~ 60[kbps]</a:t>
            </a:r>
          </a:p>
          <a:p>
            <a:pPr lvl="1"/>
            <a:r>
              <a:rPr lang="en-US" altLang="ja-JP" sz="2400" dirty="0" smtClean="0"/>
              <a:t>Typical </a:t>
            </a:r>
            <a:r>
              <a:rPr lang="en-US" altLang="ja-JP" sz="2400" dirty="0"/>
              <a:t>scaling </a:t>
            </a:r>
            <a:r>
              <a:rPr lang="en-US" altLang="ja-JP" sz="2400" dirty="0" smtClean="0"/>
              <a:t>list</a:t>
            </a:r>
          </a:p>
          <a:p>
            <a:pPr lvl="2"/>
            <a:r>
              <a:rPr lang="en-US" altLang="ja-JP" sz="2100" dirty="0" smtClean="0"/>
              <a:t>1~ 4 [</a:t>
            </a:r>
            <a:r>
              <a:rPr lang="en-US" altLang="ja-JP" sz="2100" dirty="0" err="1" smtClean="0"/>
              <a:t>kbit</a:t>
            </a:r>
            <a:r>
              <a:rPr lang="en-US" altLang="ja-JP" sz="2100" dirty="0" smtClean="0"/>
              <a:t>] * 2~4 [fps] =  2 ~ 16 [kbps]</a:t>
            </a:r>
            <a:endParaRPr lang="en-US" altLang="ja-JP" sz="2100" dirty="0"/>
          </a:p>
        </p:txBody>
      </p:sp>
    </p:spTree>
    <p:extLst>
      <p:ext uri="{BB962C8B-B14F-4D97-AF65-F5344CB8AC3E}">
        <p14:creationId xmlns:p14="http://schemas.microsoft.com/office/powerpoint/2010/main" xmlns="" val="14955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9029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Memory size to store a scaling list set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Scaling list set</a:t>
            </a:r>
          </a:p>
          <a:p>
            <a:pPr lvl="1"/>
            <a:r>
              <a:rPr lang="en-US" altLang="ja-JP" dirty="0" smtClean="0"/>
              <a:t>4x4TU: Y/</a:t>
            </a:r>
            <a:r>
              <a:rPr lang="en-US" altLang="ja-JP" dirty="0" err="1" smtClean="0"/>
              <a:t>Cb</a:t>
            </a:r>
            <a:r>
              <a:rPr lang="en-US" altLang="ja-JP" dirty="0" smtClean="0"/>
              <a:t>/Cr; intra/inter </a:t>
            </a:r>
          </a:p>
          <a:p>
            <a:pPr lvl="1"/>
            <a:r>
              <a:rPr lang="en-US" altLang="ja-JP" dirty="0" smtClean="0"/>
              <a:t>8x8TU: Y/</a:t>
            </a:r>
            <a:r>
              <a:rPr lang="en-US" altLang="ja-JP" dirty="0" err="1" smtClean="0"/>
              <a:t>Cb</a:t>
            </a:r>
            <a:r>
              <a:rPr lang="en-US" altLang="ja-JP" dirty="0" smtClean="0"/>
              <a:t>/Cr; intra/inter </a:t>
            </a:r>
          </a:p>
          <a:p>
            <a:pPr lvl="1"/>
            <a:r>
              <a:rPr lang="en-US" altLang="ja-JP" dirty="0" smtClean="0"/>
              <a:t>16x16TU: Y/</a:t>
            </a:r>
            <a:r>
              <a:rPr lang="en-US" altLang="ja-JP" dirty="0" err="1" smtClean="0"/>
              <a:t>Cb</a:t>
            </a:r>
            <a:r>
              <a:rPr lang="en-US" altLang="ja-JP" dirty="0" smtClean="0"/>
              <a:t>/Cr; intra/inter (stored in 8x8 + DC) </a:t>
            </a:r>
          </a:p>
          <a:p>
            <a:pPr lvl="1"/>
            <a:r>
              <a:rPr lang="en-US" altLang="ja-JP" dirty="0" smtClean="0"/>
              <a:t>32x32TU: Y; intra/inter (store in 8x8 + DC) </a:t>
            </a:r>
          </a:p>
          <a:p>
            <a:pPr lvl="1"/>
            <a:r>
              <a:rPr lang="en-US" altLang="ja-JP" dirty="0" smtClean="0"/>
              <a:t>Each element is 8bit</a:t>
            </a:r>
          </a:p>
          <a:p>
            <a:r>
              <a:rPr lang="en-US" altLang="ja-JP" dirty="0" smtClean="0"/>
              <a:t>Memory size </a:t>
            </a:r>
            <a:r>
              <a:rPr lang="en-US" altLang="ja-JP" dirty="0"/>
              <a:t>per set</a:t>
            </a:r>
            <a:endParaRPr lang="en-US" altLang="ja-JP" dirty="0" smtClean="0"/>
          </a:p>
          <a:p>
            <a:pPr lvl="1"/>
            <a:r>
              <a:rPr lang="en-US" altLang="ja-JP" sz="2600" dirty="0" smtClean="0"/>
              <a:t>(4*4*3*2 + 8*8*3*2 + (8*8+1)*3*2 + (8*8+1)*2) * 8 [bit] </a:t>
            </a:r>
          </a:p>
          <a:p>
            <a:pPr marL="457200" lvl="1" indent="0">
              <a:buNone/>
            </a:pPr>
            <a:r>
              <a:rPr lang="en-US" altLang="ja-JP" dirty="0" smtClean="0"/>
              <a:t>= 8000[bit]</a:t>
            </a:r>
          </a:p>
        </p:txBody>
      </p:sp>
    </p:spTree>
    <p:extLst>
      <p:ext uri="{BB962C8B-B14F-4D97-AF65-F5344CB8AC3E}">
        <p14:creationId xmlns:p14="http://schemas.microsoft.com/office/powerpoint/2010/main" xmlns="" val="1823059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367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Follow-up of JCTVC-M0211</vt:lpstr>
      <vt:lpstr>Maximum coded bits for a scaling list set</vt:lpstr>
      <vt:lpstr>Typical coded bits for a scaling list set</vt:lpstr>
      <vt:lpstr>Bitrate for scaling list</vt:lpstr>
      <vt:lpstr>backup</vt:lpstr>
      <vt:lpstr>Memory size to store a scaling list set</vt:lpstr>
    </vt:vector>
  </TitlesOfParts>
  <Company>Sony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of JCTVC-M0211</dc:title>
  <dc:creator>Ohji Nakagami</dc:creator>
  <cp:lastModifiedBy>mtk30151</cp:lastModifiedBy>
  <cp:revision>26</cp:revision>
  <dcterms:created xsi:type="dcterms:W3CDTF">2013-04-21T10:42:50Z</dcterms:created>
  <dcterms:modified xsi:type="dcterms:W3CDTF">2013-04-25T01:33:25Z</dcterms:modified>
</cp:coreProperties>
</file>