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3" r:id="rId2"/>
    <p:sldMasterId id="2147483678" r:id="rId3"/>
    <p:sldMasterId id="2147483693" r:id="rId4"/>
    <p:sldMasterId id="2147483708" r:id="rId5"/>
    <p:sldMasterId id="2147483723" r:id="rId6"/>
    <p:sldMasterId id="2147483738" r:id="rId7"/>
    <p:sldMasterId id="2147483753" r:id="rId8"/>
  </p:sldMasterIdLst>
  <p:notesMasterIdLst>
    <p:notesMasterId r:id="rId19"/>
  </p:notesMasterIdLst>
  <p:handoutMasterIdLst>
    <p:handoutMasterId r:id="rId20"/>
  </p:handoutMasterIdLst>
  <p:sldIdLst>
    <p:sldId id="256" r:id="rId9"/>
    <p:sldId id="300" r:id="rId10"/>
    <p:sldId id="311" r:id="rId11"/>
    <p:sldId id="294" r:id="rId12"/>
    <p:sldId id="303" r:id="rId13"/>
    <p:sldId id="305" r:id="rId14"/>
    <p:sldId id="307" r:id="rId15"/>
    <p:sldId id="308" r:id="rId16"/>
    <p:sldId id="309" r:id="rId17"/>
    <p:sldId id="312" r:id="rId18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285"/>
    <a:srgbClr val="5ABE00"/>
    <a:srgbClr val="E6DA05"/>
    <a:srgbClr val="00765D"/>
    <a:srgbClr val="007A60"/>
    <a:srgbClr val="009474"/>
    <a:srgbClr val="85CA3A"/>
    <a:srgbClr val="BCBEC0"/>
    <a:srgbClr val="006600"/>
    <a:srgbClr val="0082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27" autoAdjust="0"/>
    <p:restoredTop sz="57520" autoAdjust="0"/>
  </p:normalViewPr>
  <p:slideViewPr>
    <p:cSldViewPr showGuides="1">
      <p:cViewPr>
        <p:scale>
          <a:sx n="100" d="100"/>
          <a:sy n="100" d="100"/>
        </p:scale>
        <p:origin x="-696" y="86"/>
      </p:cViewPr>
      <p:guideLst>
        <p:guide orient="horz" pos="2296"/>
        <p:guide orient="horz" pos="4123"/>
        <p:guide orient="horz" pos="3872"/>
        <p:guide orient="horz" pos="890"/>
        <p:guide orient="horz" pos="436"/>
        <p:guide pos="4059"/>
        <p:guide pos="295"/>
        <p:guide pos="4161"/>
        <p:guide pos="564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theme" Target="theme/theme1.xml"/><Relationship Id="rId10" Type="http://schemas.openxmlformats.org/officeDocument/2006/relationships/slide" Target="slides/slide2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r>
              <a:rPr lang="de-DE"/>
              <a:t>Datum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fld id="{D9F7F33C-3CA6-42C3-9FB7-381DA8E6798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4348886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r>
              <a:rPr lang="de-DE"/>
              <a:t>Datum</a:t>
            </a:r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noProof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fld id="{8B1FCAED-6BB9-4343-9CA8-3C0F79E9015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252703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 pitchFamily="-111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Datum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B1FCAED-6BB9-4343-9CA8-3C0F79E9015A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01977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png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4.png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4.png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4.png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6E67A27-B795-514B-903D-C6ED2A66B88B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F143878-3D9C-3441-AA21-544E1EB37DEC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B669ABE-BA13-A14F-A389-91447311A1D6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CC97192-9A2D-154B-AD08-773B9A56D5C8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43503DF-5692-A148-A34D-58A5AC385022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186D185-E7A2-0F43-925F-4AA7F675F186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5E8ABBF-9AF4-B84D-ADA8-1A5D19DDB66D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1DCD497-D50A-C34F-9E8D-5C4BB6905C13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4503EF5-F034-0A4F-BADB-287AFF5FB82E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F3C5ACA-A273-6E46-B8C6-A5E3ECF9F0AF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77DC3F8-2F45-584A-801C-B505453D5E5D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8DEDBF6-5371-2E43-9E79-FC98220EBBDD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BF154CA-EE50-7846-AAE8-8F5E4F7B2AEC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CEBB1DF-81FC-424F-8259-79CAC1B6111E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76792C9-3017-3043-92FD-8C34D8FB6F6B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9F56F36-A95A-4043-B639-E3030BA2F659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FA015B6-53D1-A74C-9D42-9612CA234DBC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01B760C-A418-C24E-9AA4-A46271C5C9F5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BEAFB66-86F9-ED46-A0DB-A10A61070AF6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CF0F387-E164-4149-AAD2-31167583C97F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8988EB3-7E4D-0B44-A220-1AF9F46F3127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61217C0-12D5-1542-BADB-16FD2D7F3710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marR="0" indent="-2762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n"/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659761C-F0D9-D847-BB42-32F973E391D6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Suehring – M0198</a:t>
            </a:r>
            <a:endParaRPr lang="de-DE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912D674-0CC2-3040-B04B-1548AAF1D8E4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6B04E22-9C2E-424D-A290-901FE4AE579C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9376B42-7B64-A24A-9592-E52F01B8F630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766F581-54D1-0A4A-BB28-E6C518C53FC5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B8A4D33-D29E-8A4B-B6CB-26649D4C193F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F57D335-A3A7-4140-9D54-B6DABD1E5925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264D604-3923-3645-BFA1-48C28597EEE3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DE5C8C3-4D5F-DC40-8357-160447F60CE8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1A931FC-C11F-734E-9E1F-9EE5A204C625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39275BB-6527-B740-A56C-FB9D01977A64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00036D4-5E2F-A643-A38F-49B6DAB3E5A1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1AEA6D2-CDBA-7146-BA49-8FE3B108C857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EC80222-C033-C94C-9056-01EE6A46347F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33A143A-3CC4-3541-A08A-3E6D6F088BCD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C709696-AE5C-7E4F-B0F5-B8D46E477446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7DC840C-7BC2-8040-8F22-55BB065EB946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C873CA2-2C86-2845-B531-D593A08A4A2F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68E0F87-562F-4E4D-8A16-4F037E5E7E9D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1042A4B-3AC4-0343-B0BC-2ADD5E349D38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6CB2D99-D5F4-0C44-B8E9-3474CC62B386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19C2409-C6B1-FC44-93AA-A50DFA30F47C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EEF0E91-E153-C747-8A68-B61FAE69656F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E75F770-C01E-7343-9D5C-89B67B2DABF8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8F7E994-58F0-CA42-9715-613EEAF664B1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6C6EF65-BEB3-FD49-A477-75EEA920860A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B3B4B2E-3221-FD43-A0B2-A69E42BF9DC6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163E1F7-1370-DE46-BDED-3DAC70F5B6EE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7F8303A-EF84-6D4C-9679-730B3B49C5C9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E62E950-BEA9-0E4B-B1D1-2255EE3781FE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93827F8-7C9F-9B4B-9DB9-5E0DD1FE0EC4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C179718-CCDD-AF47-9728-D1F9E70F7E51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B87CC3E-32C1-D541-8B41-684F15E10FCC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99146D2-A3CB-DA47-8CDA-34F5C5FF9AB9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99EB7E6-2C7F-A44B-9BDE-ED3B5CD0A3DC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E80CEB2-A76B-B549-927D-8D3C37ED3B0B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3EE662E-2AD1-AB4A-80F1-C3E36CA8074E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0316751-92E9-C14F-B643-9ED36B5F68E2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EF442C8-41BD-E54E-BB6F-80CEAD5A35E5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FAAEDC8-C763-3C4E-A7AA-49B82DD6646C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9ECA1DA-81CD-CC44-B43C-9F5782309BC7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E6659E6-58F6-2A4C-8405-DE3DC2886BE8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2B75094-4F79-F241-B7B7-60129BCFF8C0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E22A66C-3C72-B843-8B94-09ECA734BAF4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CD78C6B-8BDA-0C44-8C6B-3538340CD514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175349B-AA75-3A4D-ACA3-4EC74F16D129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D06596B-0BBD-4945-B07B-E5EC0C072904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46FF653-BA12-A246-B533-25175FB1B352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4B96EAA-BDB2-7543-9CC2-8C68B853DD66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B1FC346-73AE-FE45-911F-DBDEC8B13B1E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C085D13-A77F-034E-AFE8-E1BAA87241E8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C581F94-5C52-2642-9777-5B5FE7653B8B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DB537C8-11AB-9149-A6FB-FC044F5550A9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E037DFA-BB3F-D445-A3CE-DB1F1F79ABE9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ADAB105-42CB-1A4F-AF16-CA42A2898940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D2EB6C6-5202-AA47-9925-F1D904F567F8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9290658-E080-C141-908E-0A35271CFB6A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7D0B528-967A-7545-9060-2440A71FC91D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9440268-D4AE-6941-ADE3-79BEDB0E3A70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081787E-DB80-5E4B-B28A-A8CB09E901A4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CFA51DF-D16D-5F48-A6A0-9945CEEE8B3D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56F53B6-94BD-2F4D-88A3-635778EDC4FE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988594F-AD95-664C-909A-E25FFB5290C3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D63FF43-58BD-9146-802B-E6E0BB82AD84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1645102-8EAA-1047-9198-EDFC2B65B953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5F0F668-E1B4-9F44-8A41-E333BE75EA39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+mn-lt"/>
                <a:ea typeface="ＭＳ Ｐゴシック" pitchFamily="-65" charset="-128"/>
              </a:defRPr>
            </a:lvl1pPr>
          </a:lstStyle>
          <a:p>
            <a:pPr>
              <a:defRPr/>
            </a:pPr>
            <a:fld id="{0772228D-5A70-8449-9B14-8DB94714E878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+mn-lt"/>
                <a:ea typeface="ＭＳ Ｐゴシック" pitchFamily="-65" charset="-128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+mn-lt"/>
                <a:ea typeface="ＭＳ Ｐゴシック" pitchFamily="-65" charset="-128"/>
                <a:cs typeface="Arial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+mn-lt"/>
            </a:endParaRPr>
          </a:p>
        </p:txBody>
      </p:sp>
      <p:sp>
        <p:nvSpPr>
          <p:cNvPr id="7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  <a:t>Fraunhofer</a:t>
            </a:r>
            <a:b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</a:br>
            <a: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  <a:t>Heinrich Hertz Institute</a:t>
            </a:r>
            <a:endParaRPr lang="de-DE" sz="1600" dirty="0">
              <a:solidFill>
                <a:schemeClr val="bg1"/>
              </a:solidFill>
              <a:latin typeface="+mn-lt"/>
              <a:ea typeface="ＭＳ Ｐゴシック" pitchFamily="-65" charset="-128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+mn-lt"/>
              <a:ea typeface="ＭＳ Ｐゴシック" pitchFamily="-65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914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marR="0" indent="-276225" algn="l" defTabSz="914400" rtl="0" eaLnBrk="1" fontAlgn="base" latinLnBrk="0" hangingPunct="1">
        <a:lnSpc>
          <a:spcPct val="100000"/>
        </a:lnSpc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n"/>
        <a:tabLst/>
        <a:defRPr sz="2000" kern="1200">
          <a:solidFill>
            <a:srgbClr val="262626"/>
          </a:solidFill>
          <a:latin typeface="Arial" pitchFamily="34" charset="0"/>
          <a:ea typeface="+mn-ea"/>
          <a:cs typeface="+mn-cs"/>
        </a:defRPr>
      </a:lvl3pPr>
      <a:lvl4pPr marL="627063" marR="0" indent="-177800" algn="ctr" defTabSz="914400" rtl="0" eaLnBrk="1" fontAlgn="base" latinLnBrk="0" hangingPunct="1">
        <a:lnSpc>
          <a:spcPct val="100000"/>
        </a:lnSpc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None/>
        <a:tabLst/>
        <a:defRPr lang="de-DE" sz="2000" kern="120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F94CBEE0-7FA6-F54B-8AB7-807BAC3AD7BE}" type="datetime1">
              <a:rPr lang="de-DE" smtClean="0"/>
              <a:t>20.04.2013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F21515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Wireless Communication and Networks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915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AC12B704-764D-FD46-B90B-F2C482178BD9}" type="datetime1">
              <a:rPr lang="de-DE" smtClean="0"/>
              <a:t>20.04.2013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59BE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Fiber Optical 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Sensor Systems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916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66E095B-9EB5-F144-B285-E3DE2FD970B9}" type="datetime1">
              <a:rPr lang="de-DE" smtClean="0"/>
              <a:t>20.04.2013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A1A2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High Speed</a:t>
            </a:r>
            <a:b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Hardware Architectures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917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002BC0A0-9789-8046-97A7-F80915AB9B07}" type="datetime1">
              <a:rPr lang="de-DE" smtClean="0"/>
              <a:t>20.04.2013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D8CD00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Interactive Media –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Human </a:t>
            </a: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Factors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918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8E9F3A49-B73C-1B4C-9F88-659488BDE5C3}" type="datetime1">
              <a:rPr lang="de-DE" smtClean="0"/>
              <a:t>20.04.2013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5ABE00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Image Processing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85" r:id="rId2"/>
    <p:sldLayoutId id="2147483886" r:id="rId3"/>
    <p:sldLayoutId id="2147483887" r:id="rId4"/>
    <p:sldLayoutId id="2147483888" r:id="rId5"/>
    <p:sldLayoutId id="2147483889" r:id="rId6"/>
    <p:sldLayoutId id="2147483890" r:id="rId7"/>
    <p:sldLayoutId id="2147483891" r:id="rId8"/>
    <p:sldLayoutId id="2147483892" r:id="rId9"/>
    <p:sldLayoutId id="2147483893" r:id="rId10"/>
    <p:sldLayoutId id="2147483919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3575C92B-A5FF-C748-89A4-CD8C407ED943}" type="datetime1">
              <a:rPr lang="de-DE" smtClean="0"/>
              <a:t>20.04.2013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76B3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Photonic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Components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20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66BD5EF4-F5CC-9C4B-8B2F-5605A6756F55}" type="datetime1">
              <a:rPr lang="de-DE" smtClean="0"/>
              <a:t>20.04.2013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B3DF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Photonic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Networks </a:t>
            </a: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and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Systems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4" r:id="rId1"/>
    <p:sldLayoutId id="2147483905" r:id="rId2"/>
    <p:sldLayoutId id="2147483906" r:id="rId3"/>
    <p:sldLayoutId id="2147483907" r:id="rId4"/>
    <p:sldLayoutId id="2147483908" r:id="rId5"/>
    <p:sldLayoutId id="2147483909" r:id="rId6"/>
    <p:sldLayoutId id="2147483910" r:id="rId7"/>
    <p:sldLayoutId id="2147483911" r:id="rId8"/>
    <p:sldLayoutId id="2147483912" r:id="rId9"/>
    <p:sldLayoutId id="2147483913" r:id="rId10"/>
    <p:sldLayoutId id="2147483921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1"/>
          </p:nvPr>
        </p:nvSpPr>
        <p:spPr>
          <a:xfrm>
            <a:off x="251520" y="1773238"/>
            <a:ext cx="8713093" cy="861774"/>
          </a:xfrm>
        </p:spPr>
        <p:txBody>
          <a:bodyPr/>
          <a:lstStyle/>
          <a:p>
            <a:r>
              <a:rPr lang="en-US" dirty="0"/>
              <a:t>Layer decoding delay indication for SHVC and </a:t>
            </a:r>
            <a:r>
              <a:rPr lang="en-US" dirty="0" smtClean="0"/>
              <a:t>3D/MV-HEVC (</a:t>
            </a:r>
            <a:r>
              <a:rPr lang="de-DE" dirty="0" smtClean="0"/>
              <a:t>JCTVC-M0200</a:t>
            </a:r>
            <a:r>
              <a:rPr lang="en-US" dirty="0" smtClean="0"/>
              <a:t>)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/>
          <a:lstStyle/>
          <a:p>
            <a:r>
              <a:rPr lang="de-DE" u="sng" dirty="0" smtClean="0"/>
              <a:t>Robert Skupin</a:t>
            </a:r>
            <a:r>
              <a:rPr lang="de-DE" dirty="0" smtClean="0"/>
              <a:t>, </a:t>
            </a:r>
            <a:r>
              <a:rPr lang="de-DE" dirty="0"/>
              <a:t>Karsten Sühring, Yago </a:t>
            </a:r>
            <a:r>
              <a:rPr lang="de-DE" dirty="0" smtClean="0"/>
              <a:t>Sanchez, Thomas Schierl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107504" y="1124745"/>
            <a:ext cx="8712967" cy="2088231"/>
          </a:xfrm>
        </p:spPr>
        <p:txBody>
          <a:bodyPr/>
          <a:lstStyle/>
          <a:p>
            <a:pPr marL="682625" lvl="3" indent="-342900">
              <a:buFont typeface="Wingdings" pitchFamily="2" charset="2"/>
              <a:buChar char="§"/>
            </a:pPr>
            <a:r>
              <a:rPr lang="en-US" sz="2400" b="0" dirty="0" smtClean="0"/>
              <a:t>Depending on spatial segmentation tools used:</a:t>
            </a:r>
          </a:p>
          <a:p>
            <a:pPr marL="254000" lvl="2" indent="0">
              <a:buNone/>
            </a:pPr>
            <a:r>
              <a:rPr lang="en-US" sz="2800" dirty="0"/>
              <a:t>	</a:t>
            </a:r>
            <a:r>
              <a:rPr lang="en-US" sz="2400" dirty="0" smtClean="0"/>
              <a:t>Signal a delay in units of slices, tiles, </a:t>
            </a:r>
            <a:r>
              <a:rPr lang="en-US" sz="2400" dirty="0" err="1" smtClean="0"/>
              <a:t>wavefront</a:t>
            </a:r>
            <a:r>
              <a:rPr lang="en-US" sz="2400" dirty="0" smtClean="0"/>
              <a:t> </a:t>
            </a:r>
            <a:r>
              <a:rPr lang="en-US" sz="2400" dirty="0" err="1" smtClean="0"/>
              <a:t>ctb</a:t>
            </a:r>
            <a:r>
              <a:rPr lang="en-US" sz="2400" dirty="0" smtClean="0"/>
              <a:t> </a:t>
            </a:r>
            <a:r>
              <a:rPr lang="en-US" sz="2400" dirty="0" smtClean="0"/>
              <a:t>rows 	</a:t>
            </a:r>
            <a:r>
              <a:rPr lang="en-US" sz="2400" dirty="0" err="1" smtClean="0"/>
              <a:t>wrt</a:t>
            </a:r>
            <a:r>
              <a:rPr lang="en-US" sz="2400" dirty="0" smtClean="0"/>
              <a:t> </a:t>
            </a:r>
            <a:r>
              <a:rPr lang="en-US" sz="2400" dirty="0" smtClean="0"/>
              <a:t>the collocated spatial segment in the reference layer</a:t>
            </a:r>
          </a:p>
          <a:p>
            <a:pPr marL="682625" lvl="3" indent="-342900">
              <a:buFont typeface="Wingdings" pitchFamily="2" charset="2"/>
              <a:buChar char="§"/>
            </a:pPr>
            <a:r>
              <a:rPr lang="en-US" sz="2400" dirty="0" smtClean="0"/>
              <a:t>Based on flag, signal a delay in units of CTBs</a:t>
            </a:r>
            <a:endParaRPr lang="en-US" b="0" dirty="0"/>
          </a:p>
          <a:p>
            <a:pPr marL="342900" indent="-342900">
              <a:buFont typeface="Wingdings" pitchFamily="2" charset="2"/>
              <a:buChar char="§"/>
            </a:pPr>
            <a:endParaRPr lang="en-US" sz="2800" b="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Summary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2700338" y="6308725"/>
            <a:ext cx="3443287" cy="35877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Robert Skupin – M0200</a:t>
            </a:r>
            <a:endParaRPr lang="de-DE" dirty="0"/>
          </a:p>
        </p:txBody>
      </p:sp>
      <p:grpSp>
        <p:nvGrpSpPr>
          <p:cNvPr id="58" name="Group 57"/>
          <p:cNvGrpSpPr/>
          <p:nvPr/>
        </p:nvGrpSpPr>
        <p:grpSpPr>
          <a:xfrm>
            <a:off x="6717429" y="3537860"/>
            <a:ext cx="1881664" cy="2303491"/>
            <a:chOff x="6506760" y="3501008"/>
            <a:chExt cx="2088232" cy="2556367"/>
          </a:xfrm>
        </p:grpSpPr>
        <p:sp>
          <p:nvSpPr>
            <p:cNvPr id="13" name="Rectangle 12"/>
            <p:cNvSpPr/>
            <p:nvPr/>
          </p:nvSpPr>
          <p:spPr>
            <a:xfrm>
              <a:off x="6506760" y="4761231"/>
              <a:ext cx="2088232" cy="1296144"/>
            </a:xfrm>
            <a:prstGeom prst="rect">
              <a:avLst/>
            </a:prstGeom>
            <a:gradFill>
              <a:gsLst>
                <a:gs pos="0">
                  <a:schemeClr val="dk1">
                    <a:tint val="50000"/>
                    <a:satMod val="300000"/>
                  </a:schemeClr>
                </a:gs>
                <a:gs pos="63000">
                  <a:schemeClr val="dk1">
                    <a:tint val="37000"/>
                    <a:satMod val="300000"/>
                  </a:schemeClr>
                </a:gs>
                <a:gs pos="100000">
                  <a:schemeClr val="dk1">
                    <a:tint val="15000"/>
                    <a:satMod val="350000"/>
                  </a:schemeClr>
                </a:gs>
              </a:gsLst>
            </a:gradFill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7041380" y="4981467"/>
              <a:ext cx="216024" cy="192607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4" name="Group 53"/>
            <p:cNvGrpSpPr/>
            <p:nvPr/>
          </p:nvGrpSpPr>
          <p:grpSpPr>
            <a:xfrm>
              <a:off x="6516216" y="3501008"/>
              <a:ext cx="1571397" cy="975350"/>
              <a:chOff x="6516216" y="3432159"/>
              <a:chExt cx="2088232" cy="1296144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6516216" y="3432159"/>
                <a:ext cx="2088232" cy="1296144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7236296" y="3664484"/>
                <a:ext cx="1368152" cy="192607"/>
              </a:xfrm>
              <a:prstGeom prst="rect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7020272" y="3664483"/>
                <a:ext cx="216024" cy="192607"/>
              </a:xfrm>
              <a:prstGeom prst="rect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Rectangle 69"/>
              <p:cNvSpPr/>
              <p:nvPr/>
            </p:nvSpPr>
            <p:spPr>
              <a:xfrm>
                <a:off x="6516216" y="3861151"/>
                <a:ext cx="2088232" cy="192607"/>
              </a:xfrm>
              <a:prstGeom prst="rect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Rectangle 60"/>
              <p:cNvSpPr/>
              <p:nvPr/>
            </p:nvSpPr>
            <p:spPr>
              <a:xfrm>
                <a:off x="6516216" y="4057490"/>
                <a:ext cx="965045" cy="192607"/>
              </a:xfrm>
              <a:prstGeom prst="rect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57" name="Group 56"/>
          <p:cNvGrpSpPr/>
          <p:nvPr/>
        </p:nvGrpSpPr>
        <p:grpSpPr>
          <a:xfrm>
            <a:off x="3981949" y="3544917"/>
            <a:ext cx="1897885" cy="2296433"/>
            <a:chOff x="3394224" y="3508841"/>
            <a:chExt cx="2106234" cy="2548534"/>
          </a:xfrm>
        </p:grpSpPr>
        <p:sp>
          <p:nvSpPr>
            <p:cNvPr id="11" name="Rectangle 10"/>
            <p:cNvSpPr/>
            <p:nvPr/>
          </p:nvSpPr>
          <p:spPr>
            <a:xfrm>
              <a:off x="3412226" y="4761231"/>
              <a:ext cx="2088232" cy="1296144"/>
            </a:xfrm>
            <a:prstGeom prst="rect">
              <a:avLst/>
            </a:prstGeom>
            <a:gradFill>
              <a:gsLst>
                <a:gs pos="0">
                  <a:schemeClr val="dk1">
                    <a:tint val="50000"/>
                    <a:satMod val="300000"/>
                  </a:schemeClr>
                </a:gs>
                <a:gs pos="63000">
                  <a:schemeClr val="dk1">
                    <a:tint val="37000"/>
                    <a:satMod val="300000"/>
                  </a:schemeClr>
                </a:gs>
                <a:gs pos="100000">
                  <a:schemeClr val="dk1">
                    <a:tint val="15000"/>
                    <a:satMod val="350000"/>
                  </a:schemeClr>
                </a:gs>
              </a:gsLst>
            </a:gradFill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3394224" y="5409303"/>
              <a:ext cx="208823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4455770" y="4761231"/>
              <a:ext cx="0" cy="1296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Rectangle 47"/>
            <p:cNvSpPr/>
            <p:nvPr/>
          </p:nvSpPr>
          <p:spPr>
            <a:xfrm>
              <a:off x="3412226" y="4770467"/>
              <a:ext cx="1044116" cy="638836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5" name="Group 54"/>
            <p:cNvGrpSpPr/>
            <p:nvPr/>
          </p:nvGrpSpPr>
          <p:grpSpPr>
            <a:xfrm>
              <a:off x="3412226" y="3508841"/>
              <a:ext cx="1515657" cy="943812"/>
              <a:chOff x="3412226" y="3404239"/>
              <a:chExt cx="2088232" cy="1300359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3412226" y="3404240"/>
                <a:ext cx="2088232" cy="1296144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2" name="Straight Connector 31"/>
              <p:cNvCxnSpPr>
                <a:stCxn id="10" idx="1"/>
              </p:cNvCxnSpPr>
              <p:nvPr/>
            </p:nvCxnSpPr>
            <p:spPr>
              <a:xfrm>
                <a:off x="3412226" y="4052312"/>
                <a:ext cx="208823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Rectangle 37"/>
              <p:cNvSpPr/>
              <p:nvPr/>
            </p:nvSpPr>
            <p:spPr>
              <a:xfrm>
                <a:off x="3412226" y="3404239"/>
                <a:ext cx="2088232" cy="648073"/>
              </a:xfrm>
              <a:prstGeom prst="rect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3412226" y="4056525"/>
                <a:ext cx="1044116" cy="648073"/>
              </a:xfrm>
              <a:prstGeom prst="rect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0" name="Straight Connector 29"/>
              <p:cNvCxnSpPr>
                <a:stCxn id="10" idx="0"/>
              </p:cNvCxnSpPr>
              <p:nvPr/>
            </p:nvCxnSpPr>
            <p:spPr>
              <a:xfrm>
                <a:off x="4456342" y="3404240"/>
                <a:ext cx="0" cy="127272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Rectangle 46"/>
              <p:cNvSpPr/>
              <p:nvPr/>
            </p:nvSpPr>
            <p:spPr>
              <a:xfrm>
                <a:off x="3412226" y="3411487"/>
                <a:ext cx="1044116" cy="648073"/>
              </a:xfrm>
              <a:prstGeom prst="rect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4" name="Straight Connector 33"/>
              <p:cNvCxnSpPr/>
              <p:nvPr/>
            </p:nvCxnSpPr>
            <p:spPr>
              <a:xfrm>
                <a:off x="3936602" y="3404240"/>
                <a:ext cx="0" cy="127272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>
                <a:off x="4996402" y="3404240"/>
                <a:ext cx="0" cy="127272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6" name="Group 55"/>
          <p:cNvGrpSpPr/>
          <p:nvPr/>
        </p:nvGrpSpPr>
        <p:grpSpPr>
          <a:xfrm>
            <a:off x="1331640" y="3534348"/>
            <a:ext cx="1881664" cy="2271496"/>
            <a:chOff x="378520" y="3501008"/>
            <a:chExt cx="2088232" cy="2520860"/>
          </a:xfrm>
        </p:grpSpPr>
        <p:grpSp>
          <p:nvGrpSpPr>
            <p:cNvPr id="53" name="Group 52"/>
            <p:cNvGrpSpPr/>
            <p:nvPr/>
          </p:nvGrpSpPr>
          <p:grpSpPr>
            <a:xfrm>
              <a:off x="381288" y="3501008"/>
              <a:ext cx="1526416" cy="947431"/>
              <a:chOff x="381288" y="3404241"/>
              <a:chExt cx="2088232" cy="1296144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381288" y="3404241"/>
                <a:ext cx="2088232" cy="1296144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381288" y="3404241"/>
                <a:ext cx="2088232" cy="164315"/>
              </a:xfrm>
              <a:prstGeom prst="rect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381288" y="3568555"/>
                <a:ext cx="2088232" cy="164315"/>
              </a:xfrm>
              <a:prstGeom prst="rect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381288" y="3730715"/>
                <a:ext cx="2088232" cy="164315"/>
              </a:xfrm>
              <a:prstGeom prst="rect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381288" y="3885667"/>
                <a:ext cx="2088232" cy="164315"/>
              </a:xfrm>
              <a:prstGeom prst="rect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6" name="Straight Connector 25"/>
              <p:cNvCxnSpPr/>
              <p:nvPr/>
            </p:nvCxnSpPr>
            <p:spPr>
              <a:xfrm>
                <a:off x="381288" y="4216628"/>
                <a:ext cx="208823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>
                <a:off x="381288" y="4541108"/>
                <a:ext cx="208823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381288" y="4397092"/>
                <a:ext cx="208823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Rectangle 8"/>
            <p:cNvSpPr/>
            <p:nvPr/>
          </p:nvSpPr>
          <p:spPr>
            <a:xfrm>
              <a:off x="378520" y="4725724"/>
              <a:ext cx="2088232" cy="1296144"/>
            </a:xfrm>
            <a:prstGeom prst="rect">
              <a:avLst/>
            </a:prstGeom>
            <a:gradFill>
              <a:gsLst>
                <a:gs pos="0">
                  <a:schemeClr val="dk1">
                    <a:tint val="50000"/>
                    <a:satMod val="300000"/>
                  </a:schemeClr>
                </a:gs>
                <a:gs pos="63000">
                  <a:schemeClr val="dk1">
                    <a:tint val="37000"/>
                    <a:satMod val="300000"/>
                  </a:schemeClr>
                </a:gs>
                <a:gs pos="100000">
                  <a:schemeClr val="dk1">
                    <a:tint val="15000"/>
                    <a:satMod val="350000"/>
                  </a:schemeClr>
                </a:gs>
              </a:gsLst>
            </a:gradFill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378520" y="4726486"/>
              <a:ext cx="2088232" cy="164315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378520" y="4890800"/>
              <a:ext cx="2088232" cy="164315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107504" y="3688862"/>
            <a:ext cx="11546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 smtClean="0"/>
              <a:t>Reference Layer</a:t>
            </a:r>
            <a:endParaRPr lang="en-US" sz="1600" b="1" dirty="0"/>
          </a:p>
        </p:txBody>
      </p:sp>
      <p:sp>
        <p:nvSpPr>
          <p:cNvPr id="60" name="TextBox 59"/>
          <p:cNvSpPr txBox="1"/>
          <p:nvPr/>
        </p:nvSpPr>
        <p:spPr>
          <a:xfrm>
            <a:off x="-252536" y="5004465"/>
            <a:ext cx="15146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 smtClean="0"/>
              <a:t>Dependent</a:t>
            </a:r>
          </a:p>
          <a:p>
            <a:pPr algn="r"/>
            <a:r>
              <a:rPr lang="en-US" sz="1600" b="1" dirty="0" smtClean="0"/>
              <a:t>Layer</a:t>
            </a:r>
            <a:endParaRPr lang="en-US" sz="1600" b="1" dirty="0"/>
          </a:p>
        </p:txBody>
      </p:sp>
      <p:grpSp>
        <p:nvGrpSpPr>
          <p:cNvPr id="71" name="Group 70"/>
          <p:cNvGrpSpPr/>
          <p:nvPr/>
        </p:nvGrpSpPr>
        <p:grpSpPr>
          <a:xfrm>
            <a:off x="6995313" y="5470051"/>
            <a:ext cx="2088232" cy="623245"/>
            <a:chOff x="5291134" y="6219804"/>
            <a:chExt cx="2088232" cy="623245"/>
          </a:xfrm>
        </p:grpSpPr>
        <p:sp>
          <p:nvSpPr>
            <p:cNvPr id="65" name="Rectangle 64"/>
            <p:cNvSpPr/>
            <p:nvPr/>
          </p:nvSpPr>
          <p:spPr>
            <a:xfrm>
              <a:off x="5291134" y="6219804"/>
              <a:ext cx="2088232" cy="5760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6" name="Group 65"/>
            <p:cNvGrpSpPr/>
            <p:nvPr/>
          </p:nvGrpSpPr>
          <p:grpSpPr>
            <a:xfrm>
              <a:off x="5380057" y="6258274"/>
              <a:ext cx="1999309" cy="584775"/>
              <a:chOff x="5388524" y="6228601"/>
              <a:chExt cx="1999309" cy="584775"/>
            </a:xfrm>
          </p:grpSpPr>
          <p:sp>
            <p:nvSpPr>
              <p:cNvPr id="62" name="Rectangle 61"/>
              <p:cNvSpPr/>
              <p:nvPr/>
            </p:nvSpPr>
            <p:spPr>
              <a:xfrm>
                <a:off x="5388525" y="6241413"/>
                <a:ext cx="299299" cy="211923"/>
              </a:xfrm>
              <a:prstGeom prst="rect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5388524" y="6525344"/>
                <a:ext cx="299299" cy="211923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5690260" y="6228601"/>
                <a:ext cx="169757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Collocated area</a:t>
                </a:r>
              </a:p>
              <a:p>
                <a:r>
                  <a:rPr lang="en-US" sz="1600" dirty="0" smtClean="0"/>
                  <a:t>Indicated delay</a:t>
                </a:r>
                <a:endParaRPr lang="en-US" sz="1600" dirty="0"/>
              </a:p>
            </p:txBody>
          </p:sp>
        </p:grpSp>
      </p:grpSp>
      <p:sp>
        <p:nvSpPr>
          <p:cNvPr id="67" name="TextBox 66"/>
          <p:cNvSpPr txBox="1"/>
          <p:nvPr/>
        </p:nvSpPr>
        <p:spPr>
          <a:xfrm>
            <a:off x="1475656" y="3008228"/>
            <a:ext cx="1135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WPP</a:t>
            </a:r>
            <a:endParaRPr lang="en-US" b="1" dirty="0"/>
          </a:p>
        </p:txBody>
      </p:sp>
      <p:sp>
        <p:nvSpPr>
          <p:cNvPr id="68" name="TextBox 67"/>
          <p:cNvSpPr txBox="1"/>
          <p:nvPr/>
        </p:nvSpPr>
        <p:spPr>
          <a:xfrm>
            <a:off x="3923928" y="2998825"/>
            <a:ext cx="1135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Tiles</a:t>
            </a:r>
            <a:endParaRPr lang="en-US" b="1" dirty="0"/>
          </a:p>
        </p:txBody>
      </p:sp>
      <p:sp>
        <p:nvSpPr>
          <p:cNvPr id="69" name="TextBox 68"/>
          <p:cNvSpPr txBox="1"/>
          <p:nvPr/>
        </p:nvSpPr>
        <p:spPr>
          <a:xfrm>
            <a:off x="6651708" y="2996952"/>
            <a:ext cx="1496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CTB based</a:t>
            </a:r>
            <a:endParaRPr lang="en-US" b="1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7114215" y="3739662"/>
            <a:ext cx="239341" cy="3317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1462922" y="3708871"/>
            <a:ext cx="0" cy="25047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>
            <a:off x="4499136" y="3876861"/>
            <a:ext cx="0" cy="25047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4967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568183" cy="4516455"/>
          </a:xfrm>
        </p:spPr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400" b="0" dirty="0" smtClean="0"/>
              <a:t>JCT3V-C0062 </a:t>
            </a:r>
            <a:r>
              <a:rPr lang="en-US" sz="2400" b="0" dirty="0" smtClean="0"/>
              <a:t>proposed delay </a:t>
            </a:r>
            <a:r>
              <a:rPr lang="en-US" sz="2400" b="0" dirty="0" err="1" smtClean="0"/>
              <a:t>signalling</a:t>
            </a:r>
            <a:r>
              <a:rPr lang="en-US" sz="2400" b="0" dirty="0" smtClean="0"/>
              <a:t> based on CTUs    to facilitate layer </a:t>
            </a:r>
            <a:r>
              <a:rPr lang="en-US" sz="2400" b="0" dirty="0" smtClean="0"/>
              <a:t>parallelism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400" b="0" dirty="0" smtClean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b="0" dirty="0" smtClean="0"/>
              <a:t>HEVC high level parallelism tools for spatial segmentation</a:t>
            </a:r>
            <a:endParaRPr lang="en-US" b="0" dirty="0" smtClean="0"/>
          </a:p>
          <a:p>
            <a:pPr marL="596900" lvl="2" indent="-342900">
              <a:buFont typeface="Wingdings" pitchFamily="2" charset="2"/>
              <a:buChar char="§"/>
            </a:pPr>
            <a:endParaRPr lang="en-US" b="0" dirty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b="0" dirty="0" smtClean="0"/>
              <a:t>Spatial segments </a:t>
            </a:r>
            <a:r>
              <a:rPr lang="en-US" sz="2400" b="0" dirty="0" smtClean="0"/>
              <a:t>can also enable layer parallelism</a:t>
            </a:r>
          </a:p>
          <a:p>
            <a:pPr marL="596900" lvl="2" indent="-342900">
              <a:buFont typeface="Wingdings" pitchFamily="2" charset="2"/>
              <a:buChar char="§"/>
            </a:pPr>
            <a:r>
              <a:rPr lang="en-US" dirty="0" smtClean="0"/>
              <a:t>Begin EL processing before BL processing is completed</a:t>
            </a:r>
          </a:p>
          <a:p>
            <a:pPr marL="596900" lvl="2" indent="-342900">
              <a:buFont typeface="Wingdings" pitchFamily="2" charset="2"/>
              <a:buChar char="§"/>
            </a:pPr>
            <a:r>
              <a:rPr lang="en-US" dirty="0" smtClean="0"/>
              <a:t>Referenced BL area for EL (spatial </a:t>
            </a:r>
            <a:r>
              <a:rPr lang="en-US" dirty="0" err="1" smtClean="0"/>
              <a:t>segement</a:t>
            </a:r>
            <a:r>
              <a:rPr lang="en-US" dirty="0" smtClean="0"/>
              <a:t>) needs to be available</a:t>
            </a:r>
          </a:p>
          <a:p>
            <a:pPr marL="254000" lvl="2" indent="0">
              <a:buNone/>
            </a:pPr>
            <a:endParaRPr lang="en-US" sz="2400" b="0" dirty="0" smtClean="0"/>
          </a:p>
          <a:p>
            <a:pPr marL="0" indent="0"/>
            <a:r>
              <a:rPr lang="en-US" sz="2400" dirty="0" smtClean="0"/>
              <a:t>Proposal</a:t>
            </a:r>
            <a:r>
              <a:rPr lang="en-US" sz="2400" dirty="0" smtClean="0"/>
              <a:t>: </a:t>
            </a:r>
            <a:r>
              <a:rPr lang="en-US" sz="2400" b="0" dirty="0" smtClean="0"/>
              <a:t>Signal delay in units of CTBs or spatial segments</a:t>
            </a:r>
            <a:endParaRPr lang="en-US" sz="2400" b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Introduction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Robert Skupin – M0200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36932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107504" y="1124745"/>
            <a:ext cx="8712967" cy="2088231"/>
          </a:xfrm>
        </p:spPr>
        <p:txBody>
          <a:bodyPr/>
          <a:lstStyle/>
          <a:p>
            <a:pPr marL="682625" lvl="3" indent="-342900">
              <a:buFont typeface="Wingdings" pitchFamily="2" charset="2"/>
              <a:buChar char="§"/>
            </a:pPr>
            <a:r>
              <a:rPr lang="en-US" sz="2400" b="0" dirty="0" smtClean="0"/>
              <a:t>Depending on spatial segmentation tools used:</a:t>
            </a:r>
          </a:p>
          <a:p>
            <a:pPr marL="254000" lvl="2" indent="0">
              <a:buNone/>
            </a:pPr>
            <a:r>
              <a:rPr lang="en-US" sz="2800" dirty="0"/>
              <a:t>	</a:t>
            </a:r>
            <a:r>
              <a:rPr lang="en-US" sz="2400" dirty="0" smtClean="0"/>
              <a:t>Signal a delay in units of slices, tiles, </a:t>
            </a:r>
            <a:r>
              <a:rPr lang="en-US" sz="2400" dirty="0" err="1" smtClean="0"/>
              <a:t>wavefront</a:t>
            </a:r>
            <a:r>
              <a:rPr lang="en-US" sz="2400" dirty="0" smtClean="0"/>
              <a:t> </a:t>
            </a:r>
            <a:r>
              <a:rPr lang="en-US" sz="2400" dirty="0" err="1" smtClean="0"/>
              <a:t>ctb</a:t>
            </a:r>
            <a:r>
              <a:rPr lang="en-US" sz="2400" dirty="0" smtClean="0"/>
              <a:t> </a:t>
            </a:r>
            <a:r>
              <a:rPr lang="en-US" sz="2400" dirty="0" smtClean="0"/>
              <a:t>rows 	</a:t>
            </a:r>
            <a:r>
              <a:rPr lang="en-US" sz="2400" dirty="0" err="1" smtClean="0"/>
              <a:t>wrt</a:t>
            </a:r>
            <a:r>
              <a:rPr lang="en-US" sz="2400" dirty="0" smtClean="0"/>
              <a:t> </a:t>
            </a:r>
            <a:r>
              <a:rPr lang="en-US" sz="2400" dirty="0" smtClean="0"/>
              <a:t>the collocated spatial segment in the reference layer</a:t>
            </a:r>
          </a:p>
          <a:p>
            <a:pPr marL="682625" lvl="3" indent="-342900">
              <a:buFont typeface="Wingdings" pitchFamily="2" charset="2"/>
              <a:buChar char="§"/>
            </a:pPr>
            <a:r>
              <a:rPr lang="en-US" sz="2400" dirty="0" smtClean="0"/>
              <a:t>Based on flag, signal a delay in units of CTBs</a:t>
            </a:r>
            <a:endParaRPr lang="en-US" b="0" dirty="0"/>
          </a:p>
          <a:p>
            <a:pPr marL="342900" indent="-342900">
              <a:buFont typeface="Wingdings" pitchFamily="2" charset="2"/>
              <a:buChar char="§"/>
            </a:pPr>
            <a:endParaRPr lang="en-US" sz="2800" b="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Proposed solution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2700338" y="6308725"/>
            <a:ext cx="3443287" cy="35877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Robert Skupin – M0200</a:t>
            </a:r>
            <a:endParaRPr lang="de-DE" dirty="0"/>
          </a:p>
        </p:txBody>
      </p:sp>
      <p:grpSp>
        <p:nvGrpSpPr>
          <p:cNvPr id="58" name="Group 57"/>
          <p:cNvGrpSpPr/>
          <p:nvPr/>
        </p:nvGrpSpPr>
        <p:grpSpPr>
          <a:xfrm>
            <a:off x="6717429" y="3537860"/>
            <a:ext cx="1881664" cy="2303491"/>
            <a:chOff x="6506760" y="3501008"/>
            <a:chExt cx="2088232" cy="2556367"/>
          </a:xfrm>
        </p:grpSpPr>
        <p:sp>
          <p:nvSpPr>
            <p:cNvPr id="13" name="Rectangle 12"/>
            <p:cNvSpPr/>
            <p:nvPr/>
          </p:nvSpPr>
          <p:spPr>
            <a:xfrm>
              <a:off x="6506760" y="4761231"/>
              <a:ext cx="2088232" cy="1296144"/>
            </a:xfrm>
            <a:prstGeom prst="rect">
              <a:avLst/>
            </a:prstGeom>
            <a:gradFill>
              <a:gsLst>
                <a:gs pos="0">
                  <a:schemeClr val="dk1">
                    <a:tint val="50000"/>
                    <a:satMod val="300000"/>
                  </a:schemeClr>
                </a:gs>
                <a:gs pos="63000">
                  <a:schemeClr val="dk1">
                    <a:tint val="37000"/>
                    <a:satMod val="300000"/>
                  </a:schemeClr>
                </a:gs>
                <a:gs pos="100000">
                  <a:schemeClr val="dk1">
                    <a:tint val="15000"/>
                    <a:satMod val="350000"/>
                  </a:schemeClr>
                </a:gs>
              </a:gsLst>
            </a:gradFill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7041380" y="4981467"/>
              <a:ext cx="216024" cy="192607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4" name="Group 53"/>
            <p:cNvGrpSpPr/>
            <p:nvPr/>
          </p:nvGrpSpPr>
          <p:grpSpPr>
            <a:xfrm>
              <a:off x="6516216" y="3501008"/>
              <a:ext cx="1571397" cy="975350"/>
              <a:chOff x="6516216" y="3432159"/>
              <a:chExt cx="2088232" cy="1296144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6516216" y="3432159"/>
                <a:ext cx="2088232" cy="1296144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7236296" y="3664484"/>
                <a:ext cx="1368152" cy="192607"/>
              </a:xfrm>
              <a:prstGeom prst="rect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7020272" y="3664483"/>
                <a:ext cx="216024" cy="192607"/>
              </a:xfrm>
              <a:prstGeom prst="rect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Rectangle 69"/>
              <p:cNvSpPr/>
              <p:nvPr/>
            </p:nvSpPr>
            <p:spPr>
              <a:xfrm>
                <a:off x="6516216" y="3861151"/>
                <a:ext cx="2088232" cy="192607"/>
              </a:xfrm>
              <a:prstGeom prst="rect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Rectangle 60"/>
              <p:cNvSpPr/>
              <p:nvPr/>
            </p:nvSpPr>
            <p:spPr>
              <a:xfrm>
                <a:off x="6516216" y="4057490"/>
                <a:ext cx="965045" cy="192607"/>
              </a:xfrm>
              <a:prstGeom prst="rect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57" name="Group 56"/>
          <p:cNvGrpSpPr/>
          <p:nvPr/>
        </p:nvGrpSpPr>
        <p:grpSpPr>
          <a:xfrm>
            <a:off x="3981949" y="3544917"/>
            <a:ext cx="1897885" cy="2296433"/>
            <a:chOff x="3394224" y="3508841"/>
            <a:chExt cx="2106234" cy="2548534"/>
          </a:xfrm>
        </p:grpSpPr>
        <p:sp>
          <p:nvSpPr>
            <p:cNvPr id="11" name="Rectangle 10"/>
            <p:cNvSpPr/>
            <p:nvPr/>
          </p:nvSpPr>
          <p:spPr>
            <a:xfrm>
              <a:off x="3412226" y="4761231"/>
              <a:ext cx="2088232" cy="1296144"/>
            </a:xfrm>
            <a:prstGeom prst="rect">
              <a:avLst/>
            </a:prstGeom>
            <a:gradFill>
              <a:gsLst>
                <a:gs pos="0">
                  <a:schemeClr val="dk1">
                    <a:tint val="50000"/>
                    <a:satMod val="300000"/>
                  </a:schemeClr>
                </a:gs>
                <a:gs pos="63000">
                  <a:schemeClr val="dk1">
                    <a:tint val="37000"/>
                    <a:satMod val="300000"/>
                  </a:schemeClr>
                </a:gs>
                <a:gs pos="100000">
                  <a:schemeClr val="dk1">
                    <a:tint val="15000"/>
                    <a:satMod val="350000"/>
                  </a:schemeClr>
                </a:gs>
              </a:gsLst>
            </a:gradFill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3394224" y="5409303"/>
              <a:ext cx="208823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4455770" y="4761231"/>
              <a:ext cx="0" cy="1296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Rectangle 47"/>
            <p:cNvSpPr/>
            <p:nvPr/>
          </p:nvSpPr>
          <p:spPr>
            <a:xfrm>
              <a:off x="3412226" y="4770467"/>
              <a:ext cx="1044116" cy="638836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5" name="Group 54"/>
            <p:cNvGrpSpPr/>
            <p:nvPr/>
          </p:nvGrpSpPr>
          <p:grpSpPr>
            <a:xfrm>
              <a:off x="3412226" y="3508841"/>
              <a:ext cx="1515657" cy="943812"/>
              <a:chOff x="3412226" y="3404239"/>
              <a:chExt cx="2088232" cy="1300359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3412226" y="3404240"/>
                <a:ext cx="2088232" cy="1296144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2" name="Straight Connector 31"/>
              <p:cNvCxnSpPr>
                <a:stCxn id="10" idx="1"/>
              </p:cNvCxnSpPr>
              <p:nvPr/>
            </p:nvCxnSpPr>
            <p:spPr>
              <a:xfrm>
                <a:off x="3412226" y="4052312"/>
                <a:ext cx="208823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Rectangle 37"/>
              <p:cNvSpPr/>
              <p:nvPr/>
            </p:nvSpPr>
            <p:spPr>
              <a:xfrm>
                <a:off x="3412226" y="3404239"/>
                <a:ext cx="2088232" cy="648073"/>
              </a:xfrm>
              <a:prstGeom prst="rect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3412226" y="4056525"/>
                <a:ext cx="1044116" cy="648073"/>
              </a:xfrm>
              <a:prstGeom prst="rect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0" name="Straight Connector 29"/>
              <p:cNvCxnSpPr>
                <a:stCxn id="10" idx="0"/>
              </p:cNvCxnSpPr>
              <p:nvPr/>
            </p:nvCxnSpPr>
            <p:spPr>
              <a:xfrm>
                <a:off x="4456342" y="3404240"/>
                <a:ext cx="0" cy="127272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Rectangle 46"/>
              <p:cNvSpPr/>
              <p:nvPr/>
            </p:nvSpPr>
            <p:spPr>
              <a:xfrm>
                <a:off x="3412226" y="3411487"/>
                <a:ext cx="1044116" cy="648073"/>
              </a:xfrm>
              <a:prstGeom prst="rect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4" name="Straight Connector 33"/>
              <p:cNvCxnSpPr/>
              <p:nvPr/>
            </p:nvCxnSpPr>
            <p:spPr>
              <a:xfrm>
                <a:off x="3936602" y="3404240"/>
                <a:ext cx="0" cy="127272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>
                <a:off x="4996402" y="3404240"/>
                <a:ext cx="0" cy="127272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6" name="Group 55"/>
          <p:cNvGrpSpPr/>
          <p:nvPr/>
        </p:nvGrpSpPr>
        <p:grpSpPr>
          <a:xfrm>
            <a:off x="1331640" y="3534348"/>
            <a:ext cx="1881664" cy="2271496"/>
            <a:chOff x="378520" y="3501008"/>
            <a:chExt cx="2088232" cy="2520860"/>
          </a:xfrm>
        </p:grpSpPr>
        <p:grpSp>
          <p:nvGrpSpPr>
            <p:cNvPr id="53" name="Group 52"/>
            <p:cNvGrpSpPr/>
            <p:nvPr/>
          </p:nvGrpSpPr>
          <p:grpSpPr>
            <a:xfrm>
              <a:off x="381288" y="3501008"/>
              <a:ext cx="1526416" cy="947431"/>
              <a:chOff x="381288" y="3404241"/>
              <a:chExt cx="2088232" cy="1296144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381288" y="3404241"/>
                <a:ext cx="2088232" cy="1296144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381288" y="3404241"/>
                <a:ext cx="2088232" cy="164315"/>
              </a:xfrm>
              <a:prstGeom prst="rect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381288" y="3568555"/>
                <a:ext cx="2088232" cy="164315"/>
              </a:xfrm>
              <a:prstGeom prst="rect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381288" y="3730715"/>
                <a:ext cx="2088232" cy="164315"/>
              </a:xfrm>
              <a:prstGeom prst="rect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381288" y="3885667"/>
                <a:ext cx="2088232" cy="164315"/>
              </a:xfrm>
              <a:prstGeom prst="rect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6" name="Straight Connector 25"/>
              <p:cNvCxnSpPr/>
              <p:nvPr/>
            </p:nvCxnSpPr>
            <p:spPr>
              <a:xfrm>
                <a:off x="381288" y="4216628"/>
                <a:ext cx="208823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>
                <a:off x="381288" y="4541108"/>
                <a:ext cx="208823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381288" y="4397092"/>
                <a:ext cx="208823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Rectangle 8"/>
            <p:cNvSpPr/>
            <p:nvPr/>
          </p:nvSpPr>
          <p:spPr>
            <a:xfrm>
              <a:off x="378520" y="4725724"/>
              <a:ext cx="2088232" cy="1296144"/>
            </a:xfrm>
            <a:prstGeom prst="rect">
              <a:avLst/>
            </a:prstGeom>
            <a:gradFill>
              <a:gsLst>
                <a:gs pos="0">
                  <a:schemeClr val="dk1">
                    <a:tint val="50000"/>
                    <a:satMod val="300000"/>
                  </a:schemeClr>
                </a:gs>
                <a:gs pos="63000">
                  <a:schemeClr val="dk1">
                    <a:tint val="37000"/>
                    <a:satMod val="300000"/>
                  </a:schemeClr>
                </a:gs>
                <a:gs pos="100000">
                  <a:schemeClr val="dk1">
                    <a:tint val="15000"/>
                    <a:satMod val="350000"/>
                  </a:schemeClr>
                </a:gs>
              </a:gsLst>
            </a:gradFill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378520" y="4726486"/>
              <a:ext cx="2088232" cy="164315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378520" y="4890800"/>
              <a:ext cx="2088232" cy="164315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107504" y="3688862"/>
            <a:ext cx="11546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 smtClean="0"/>
              <a:t>Reference Layer</a:t>
            </a:r>
            <a:endParaRPr lang="en-US" sz="1600" b="1" dirty="0"/>
          </a:p>
        </p:txBody>
      </p:sp>
      <p:sp>
        <p:nvSpPr>
          <p:cNvPr id="60" name="TextBox 59"/>
          <p:cNvSpPr txBox="1"/>
          <p:nvPr/>
        </p:nvSpPr>
        <p:spPr>
          <a:xfrm>
            <a:off x="-252536" y="5004465"/>
            <a:ext cx="15146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 smtClean="0"/>
              <a:t>Dependent</a:t>
            </a:r>
          </a:p>
          <a:p>
            <a:pPr algn="r"/>
            <a:r>
              <a:rPr lang="en-US" sz="1600" b="1" dirty="0" smtClean="0"/>
              <a:t>Layer</a:t>
            </a:r>
            <a:endParaRPr lang="en-US" sz="1600" b="1" dirty="0"/>
          </a:p>
        </p:txBody>
      </p:sp>
      <p:grpSp>
        <p:nvGrpSpPr>
          <p:cNvPr id="71" name="Group 70"/>
          <p:cNvGrpSpPr/>
          <p:nvPr/>
        </p:nvGrpSpPr>
        <p:grpSpPr>
          <a:xfrm>
            <a:off x="6995313" y="5470051"/>
            <a:ext cx="2088232" cy="623245"/>
            <a:chOff x="5291134" y="6219804"/>
            <a:chExt cx="2088232" cy="623245"/>
          </a:xfrm>
        </p:grpSpPr>
        <p:sp>
          <p:nvSpPr>
            <p:cNvPr id="65" name="Rectangle 64"/>
            <p:cNvSpPr/>
            <p:nvPr/>
          </p:nvSpPr>
          <p:spPr>
            <a:xfrm>
              <a:off x="5291134" y="6219804"/>
              <a:ext cx="2088232" cy="5760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6" name="Group 65"/>
            <p:cNvGrpSpPr/>
            <p:nvPr/>
          </p:nvGrpSpPr>
          <p:grpSpPr>
            <a:xfrm>
              <a:off x="5380057" y="6258274"/>
              <a:ext cx="1999309" cy="584775"/>
              <a:chOff x="5388524" y="6228601"/>
              <a:chExt cx="1999309" cy="584775"/>
            </a:xfrm>
          </p:grpSpPr>
          <p:sp>
            <p:nvSpPr>
              <p:cNvPr id="62" name="Rectangle 61"/>
              <p:cNvSpPr/>
              <p:nvPr/>
            </p:nvSpPr>
            <p:spPr>
              <a:xfrm>
                <a:off x="5388525" y="6241413"/>
                <a:ext cx="299299" cy="211923"/>
              </a:xfrm>
              <a:prstGeom prst="rect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5388524" y="6525344"/>
                <a:ext cx="299299" cy="211923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5690260" y="6228601"/>
                <a:ext cx="169757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Collocated area</a:t>
                </a:r>
              </a:p>
              <a:p>
                <a:r>
                  <a:rPr lang="en-US" sz="1600" dirty="0" smtClean="0"/>
                  <a:t>Indicated delay</a:t>
                </a:r>
                <a:endParaRPr lang="en-US" sz="1600" dirty="0"/>
              </a:p>
            </p:txBody>
          </p:sp>
        </p:grpSp>
      </p:grpSp>
      <p:sp>
        <p:nvSpPr>
          <p:cNvPr id="67" name="TextBox 66"/>
          <p:cNvSpPr txBox="1"/>
          <p:nvPr/>
        </p:nvSpPr>
        <p:spPr>
          <a:xfrm>
            <a:off x="1475656" y="3008228"/>
            <a:ext cx="1135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WPP</a:t>
            </a:r>
            <a:endParaRPr lang="en-US" b="1" dirty="0"/>
          </a:p>
        </p:txBody>
      </p:sp>
      <p:sp>
        <p:nvSpPr>
          <p:cNvPr id="68" name="TextBox 67"/>
          <p:cNvSpPr txBox="1"/>
          <p:nvPr/>
        </p:nvSpPr>
        <p:spPr>
          <a:xfrm>
            <a:off x="3923928" y="2998825"/>
            <a:ext cx="1135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Tiles</a:t>
            </a:r>
            <a:endParaRPr lang="en-US" b="1" dirty="0"/>
          </a:p>
        </p:txBody>
      </p:sp>
      <p:sp>
        <p:nvSpPr>
          <p:cNvPr id="69" name="TextBox 68"/>
          <p:cNvSpPr txBox="1"/>
          <p:nvPr/>
        </p:nvSpPr>
        <p:spPr>
          <a:xfrm>
            <a:off x="6651708" y="2996952"/>
            <a:ext cx="1496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CTB based</a:t>
            </a:r>
            <a:endParaRPr lang="en-US" b="1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7114215" y="3739662"/>
            <a:ext cx="239341" cy="3317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1462922" y="3708871"/>
            <a:ext cx="0" cy="25047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>
            <a:off x="4499136" y="3876861"/>
            <a:ext cx="0" cy="25047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4939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107504" y="1412875"/>
            <a:ext cx="9036495" cy="936005"/>
          </a:xfrm>
        </p:spPr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800" b="0" dirty="0" smtClean="0"/>
              <a:t>Syntax: two syntax elements in the SPS extension VUI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Proposed solution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3721344"/>
              </p:ext>
            </p:extLst>
          </p:nvPr>
        </p:nvGraphicFramePr>
        <p:xfrm>
          <a:off x="899592" y="2348880"/>
          <a:ext cx="7488832" cy="3314314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5832648"/>
                <a:gridCol w="1656184"/>
              </a:tblGrid>
              <a:tr h="510154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2000" b="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sps_extension_vui_parameters</a:t>
                      </a:r>
                      <a:r>
                        <a:rPr lang="en-GB" sz="2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 ) </a:t>
                      </a:r>
                      <a:r>
                        <a:rPr lang="en-GB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{</a:t>
                      </a:r>
                      <a:endParaRPr lang="en-US" sz="2000" b="1" dirty="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fontAlgn="auto" hangingPunct="1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Descriptor</a:t>
                      </a:r>
                      <a:endParaRPr lang="en-US" sz="2000" b="1" dirty="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92825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	…</a:t>
                      </a:r>
                      <a:endParaRPr lang="en-US" sz="2000" dirty="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fontAlgn="auto" hangingPunct="1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2000" b="1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92825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	if( bitstream_restriction_flag ) {</a:t>
                      </a:r>
                      <a:endParaRPr lang="en-US" sz="200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fontAlgn="auto" hangingPunct="1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2000" b="1" dirty="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92825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		</a:t>
                      </a:r>
                      <a:r>
                        <a:rPr lang="en-GB" sz="2000" b="1">
                          <a:effectLst/>
                          <a:highlight>
                            <a:srgbClr val="FFFF00"/>
                          </a:highlight>
                          <a:latin typeface="Times New Roman" pitchFamily="18" charset="0"/>
                          <a:cs typeface="Times New Roman" pitchFamily="18" charset="0"/>
                        </a:rPr>
                        <a:t>ctb_based_delay_enabled_flag</a:t>
                      </a:r>
                      <a:endParaRPr lang="en-US" sz="2000" b="1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fontAlgn="auto" hangingPunct="1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2000">
                          <a:effectLst/>
                          <a:highlight>
                            <a:srgbClr val="FFFF00"/>
                          </a:highlight>
                          <a:latin typeface="Times New Roman" pitchFamily="18" charset="0"/>
                          <a:cs typeface="Times New Roman" pitchFamily="18" charset="0"/>
                        </a:rPr>
                        <a:t>u(1)</a:t>
                      </a:r>
                      <a:endParaRPr lang="en-US" sz="2000" b="1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92825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		</a:t>
                      </a:r>
                      <a:r>
                        <a:rPr lang="en-GB" sz="2000" b="1" dirty="0" err="1">
                          <a:effectLst/>
                          <a:highlight>
                            <a:srgbClr val="FFFF00"/>
                          </a:highlight>
                          <a:latin typeface="Times New Roman" pitchFamily="18" charset="0"/>
                          <a:cs typeface="Times New Roman" pitchFamily="18" charset="0"/>
                        </a:rPr>
                        <a:t>min_spatial_segment_delay</a:t>
                      </a:r>
                      <a:endParaRPr lang="en-US" sz="2000" b="1" dirty="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fontAlgn="auto" hangingPunct="1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2000" dirty="0" err="1">
                          <a:effectLst/>
                          <a:highlight>
                            <a:srgbClr val="FFFF00"/>
                          </a:highlight>
                          <a:latin typeface="Times New Roman" pitchFamily="18" charset="0"/>
                          <a:cs typeface="Times New Roman" pitchFamily="18" charset="0"/>
                        </a:rPr>
                        <a:t>ue</a:t>
                      </a:r>
                      <a:r>
                        <a:rPr lang="en-GB" sz="2000" dirty="0">
                          <a:effectLst/>
                          <a:highlight>
                            <a:srgbClr val="FFFF00"/>
                          </a:highlight>
                          <a:latin typeface="Times New Roman" pitchFamily="18" charset="0"/>
                          <a:cs typeface="Times New Roman" pitchFamily="18" charset="0"/>
                        </a:rPr>
                        <a:t>(v)</a:t>
                      </a:r>
                      <a:endParaRPr lang="en-US" sz="2000" b="1" dirty="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92825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2000" b="1" dirty="0" smtClean="0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		</a:t>
                      </a:r>
                      <a:r>
                        <a:rPr lang="en-GB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</a:t>
                      </a:r>
                      <a:endParaRPr lang="en-US" sz="2000" b="1" dirty="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fontAlgn="auto" hangingPunct="1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endParaRPr lang="en-US" sz="2000" b="1" dirty="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92825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	}</a:t>
                      </a:r>
                      <a:endParaRPr lang="en-US" sz="200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fontAlgn="auto" hangingPunct="1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2000" b="1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92825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	…</a:t>
                      </a:r>
                      <a:endParaRPr lang="en-US" sz="2000" dirty="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fontAlgn="auto" hangingPunct="1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2000" b="1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92825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}</a:t>
                      </a:r>
                      <a:endParaRPr lang="en-US" sz="200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fontAlgn="auto" hangingPunct="1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2000" b="1" dirty="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2700338" y="6308725"/>
            <a:ext cx="3443287" cy="35877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Robert Skupin – M0200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93791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107504" y="1412875"/>
            <a:ext cx="9036495" cy="936005"/>
          </a:xfrm>
        </p:spPr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800" b="0" dirty="0" smtClean="0"/>
              <a:t>Semantics: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Proposed solution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  <p:sp>
        <p:nvSpPr>
          <p:cNvPr id="7" name="Rectangle 6"/>
          <p:cNvSpPr/>
          <p:nvPr/>
        </p:nvSpPr>
        <p:spPr>
          <a:xfrm>
            <a:off x="539552" y="2438886"/>
            <a:ext cx="799288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en-GB" b="1" dirty="0" err="1"/>
              <a:t>ctb_based_delay_enabled_flag</a:t>
            </a:r>
            <a:r>
              <a:rPr lang="en-GB" b="1" dirty="0"/>
              <a:t> </a:t>
            </a:r>
            <a:r>
              <a:rPr lang="en-GB" dirty="0"/>
              <a:t>being equal to 1 indicates that the delay signalled with </a:t>
            </a:r>
            <a:r>
              <a:rPr lang="en-GB" dirty="0" err="1"/>
              <a:t>min_spatial_segment_delay</a:t>
            </a:r>
            <a:r>
              <a:rPr lang="en-GB" dirty="0"/>
              <a:t> is given in units of CTBs. </a:t>
            </a:r>
            <a:r>
              <a:rPr lang="en-GB" dirty="0" err="1"/>
              <a:t>ctb_based_delay_enabled_flag</a:t>
            </a:r>
            <a:r>
              <a:rPr lang="en-GB" dirty="0"/>
              <a:t> indicates that </a:t>
            </a:r>
            <a:r>
              <a:rPr lang="en-GB" dirty="0" err="1"/>
              <a:t>min_spatial_segment_delay</a:t>
            </a:r>
            <a:r>
              <a:rPr lang="en-GB" dirty="0"/>
              <a:t> is not given in units of CTBs</a:t>
            </a:r>
            <a:r>
              <a:rPr lang="en-GB" dirty="0" smtClean="0"/>
              <a:t>.</a:t>
            </a:r>
          </a:p>
          <a:p>
            <a:pPr hangingPunct="0"/>
            <a:endParaRPr lang="en-US" dirty="0"/>
          </a:p>
          <a:p>
            <a:pPr hangingPunct="0"/>
            <a:r>
              <a:rPr lang="en-GB" b="1" dirty="0" err="1"/>
              <a:t>min_spatial_segment_delay</a:t>
            </a:r>
            <a:r>
              <a:rPr lang="en-GB" b="1" dirty="0"/>
              <a:t> </a:t>
            </a:r>
            <a:r>
              <a:rPr lang="en-GB" dirty="0"/>
              <a:t>describes the decoding delay of the current layer introduced by coding dependencies with respect to the corresponding base layer in terms of spatial </a:t>
            </a:r>
            <a:r>
              <a:rPr lang="en-GB" dirty="0" smtClean="0"/>
              <a:t>segments or CTBs.</a:t>
            </a:r>
          </a:p>
          <a:p>
            <a:pPr hangingPunct="0"/>
            <a:endParaRPr lang="en-US" dirty="0"/>
          </a:p>
          <a:p>
            <a:pPr hangingPunct="0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2700338" y="6308725"/>
            <a:ext cx="3443287" cy="35877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Robert Skupin – M0200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979359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107504" y="1412875"/>
            <a:ext cx="9036495" cy="936005"/>
          </a:xfrm>
        </p:spPr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800" b="0" dirty="0" smtClean="0"/>
              <a:t>Semantics: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Proposed solution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Karsten Suehring – </a:t>
            </a:r>
            <a:r>
              <a:rPr lang="de-DE" dirty="0"/>
              <a:t>M0198</a:t>
            </a:r>
          </a:p>
        </p:txBody>
      </p:sp>
      <p:sp>
        <p:nvSpPr>
          <p:cNvPr id="7" name="Rectangle 6"/>
          <p:cNvSpPr/>
          <p:nvPr/>
        </p:nvSpPr>
        <p:spPr>
          <a:xfrm>
            <a:off x="539552" y="1895626"/>
            <a:ext cx="7992888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en-US" sz="1600" dirty="0" smtClean="0"/>
              <a:t>… if </a:t>
            </a:r>
            <a:r>
              <a:rPr lang="en-US" sz="1600" b="1" dirty="0" err="1"/>
              <a:t>ctb_based_delay_enabled_flag</a:t>
            </a:r>
            <a:r>
              <a:rPr lang="en-US" sz="1600" b="1" dirty="0"/>
              <a:t> is equal to </a:t>
            </a:r>
            <a:r>
              <a:rPr lang="en-US" sz="1600" b="1" dirty="0" smtClean="0"/>
              <a:t>1</a:t>
            </a:r>
            <a:r>
              <a:rPr lang="en-US" sz="1600" dirty="0" smtClean="0"/>
              <a:t>:</a:t>
            </a:r>
          </a:p>
          <a:p>
            <a:pPr hangingPunct="0"/>
            <a:endParaRPr lang="en-US" sz="1600" dirty="0"/>
          </a:p>
          <a:p>
            <a:pPr hangingPunct="0"/>
            <a:r>
              <a:rPr lang="en-US" sz="1600" dirty="0"/>
              <a:t>Reference </a:t>
            </a:r>
            <a:r>
              <a:rPr lang="en-US" sz="1600" dirty="0" smtClean="0"/>
              <a:t>Layer: </a:t>
            </a:r>
            <a:r>
              <a:rPr lang="en-US" sz="1600" dirty="0" err="1" smtClean="0"/>
              <a:t>CtbSizeYA</a:t>
            </a:r>
            <a:r>
              <a:rPr lang="en-US" sz="1600" dirty="0"/>
              <a:t>, </a:t>
            </a:r>
            <a:r>
              <a:rPr lang="en-US" sz="1600" dirty="0" err="1" smtClean="0"/>
              <a:t>PicWidthInCtbsYA</a:t>
            </a:r>
            <a:r>
              <a:rPr lang="en-US" sz="1600" dirty="0" smtClean="0"/>
              <a:t>, </a:t>
            </a:r>
            <a:r>
              <a:rPr lang="en-US" sz="1600" dirty="0" err="1" smtClean="0"/>
              <a:t>ctbAddrRsA</a:t>
            </a:r>
            <a:endParaRPr lang="en-US" sz="1600" dirty="0"/>
          </a:p>
          <a:p>
            <a:pPr hangingPunct="0"/>
            <a:r>
              <a:rPr lang="en-US" sz="1600" dirty="0"/>
              <a:t>Dependent </a:t>
            </a:r>
            <a:r>
              <a:rPr lang="en-US" sz="1600" dirty="0" smtClean="0"/>
              <a:t>Layer: </a:t>
            </a:r>
            <a:r>
              <a:rPr lang="en-US" sz="1600" dirty="0" err="1" smtClean="0"/>
              <a:t>CtbSizeYB</a:t>
            </a:r>
            <a:r>
              <a:rPr lang="en-US" sz="1600" dirty="0"/>
              <a:t>, </a:t>
            </a:r>
            <a:r>
              <a:rPr lang="en-US" sz="1600" dirty="0" err="1" smtClean="0"/>
              <a:t>PicWidthInCtbsYB</a:t>
            </a:r>
            <a:r>
              <a:rPr lang="en-US" sz="1600" dirty="0" smtClean="0"/>
              <a:t>, </a:t>
            </a:r>
            <a:r>
              <a:rPr lang="en-US" sz="1600" dirty="0" err="1" smtClean="0"/>
              <a:t>ctbAddrRsB</a:t>
            </a:r>
            <a:endParaRPr lang="en-US" sz="1600" dirty="0" smtClean="0"/>
          </a:p>
          <a:p>
            <a:pPr hangingPunct="0"/>
            <a:endParaRPr lang="en-US" sz="1600" dirty="0"/>
          </a:p>
          <a:p>
            <a:pPr hangingPunct="0"/>
            <a:r>
              <a:rPr lang="en-US" sz="1600" dirty="0" err="1" smtClean="0"/>
              <a:t>CtbScalingFactorBA</a:t>
            </a:r>
            <a:r>
              <a:rPr lang="en-US" sz="1600" dirty="0" smtClean="0"/>
              <a:t> </a:t>
            </a:r>
            <a:r>
              <a:rPr lang="en-US" sz="1600" dirty="0"/>
              <a:t>= ( </a:t>
            </a:r>
            <a:r>
              <a:rPr lang="en-US" sz="1600" dirty="0" err="1"/>
              <a:t>PicWidthInCtbsYA</a:t>
            </a:r>
            <a:r>
              <a:rPr lang="en-US" sz="1600" dirty="0"/>
              <a:t> / </a:t>
            </a:r>
            <a:r>
              <a:rPr lang="en-US" sz="1600" dirty="0" err="1"/>
              <a:t>PicWidthInCtbsYB</a:t>
            </a:r>
            <a:r>
              <a:rPr lang="en-US" sz="1600" dirty="0"/>
              <a:t> )</a:t>
            </a:r>
          </a:p>
          <a:p>
            <a:pPr hangingPunct="0"/>
            <a:endParaRPr lang="en-US" sz="1600" dirty="0" smtClean="0"/>
          </a:p>
          <a:p>
            <a:pPr hangingPunct="0"/>
            <a:r>
              <a:rPr lang="en-US" sz="1600" dirty="0" err="1" smtClean="0"/>
              <a:t>CtbRowBA</a:t>
            </a:r>
            <a:r>
              <a:rPr lang="en-US" sz="1600" dirty="0" smtClean="0"/>
              <a:t>(</a:t>
            </a:r>
            <a:r>
              <a:rPr lang="en-US" sz="1600" dirty="0" err="1" smtClean="0"/>
              <a:t>ctbAddrRs</a:t>
            </a:r>
            <a:r>
              <a:rPr lang="en-US" sz="1600" dirty="0"/>
              <a:t>) =</a:t>
            </a:r>
          </a:p>
          <a:p>
            <a:pPr hangingPunct="0">
              <a:tabLst>
                <a:tab pos="449263" algn="l"/>
              </a:tabLst>
            </a:pPr>
            <a:r>
              <a:rPr lang="en-US" sz="1600" dirty="0" smtClean="0"/>
              <a:t>	Ceil</a:t>
            </a:r>
            <a:r>
              <a:rPr lang="en-US" sz="1600" dirty="0"/>
              <a:t>( ( Floor( </a:t>
            </a:r>
            <a:r>
              <a:rPr lang="en-US" sz="1600" dirty="0" err="1"/>
              <a:t>ctbAddrRs</a:t>
            </a:r>
            <a:r>
              <a:rPr lang="en-US" sz="1600" dirty="0"/>
              <a:t> / </a:t>
            </a:r>
            <a:r>
              <a:rPr lang="en-US" sz="1600" dirty="0" err="1"/>
              <a:t>PicWidthInCtbsYB</a:t>
            </a:r>
            <a:r>
              <a:rPr lang="en-US" sz="1600" dirty="0"/>
              <a:t> ) + 1 ) * </a:t>
            </a:r>
            <a:r>
              <a:rPr lang="en-US" sz="1600" dirty="0" err="1" smtClean="0"/>
              <a:t>CtbScalingFactorBA</a:t>
            </a:r>
            <a:r>
              <a:rPr lang="en-US" sz="1600" dirty="0" smtClean="0"/>
              <a:t>)</a:t>
            </a:r>
            <a:r>
              <a:rPr lang="en-US" sz="1600" dirty="0"/>
              <a:t> - 1</a:t>
            </a:r>
          </a:p>
          <a:p>
            <a:pPr hangingPunct="0"/>
            <a:endParaRPr lang="en-US" sz="1600" dirty="0" smtClean="0"/>
          </a:p>
          <a:p>
            <a:pPr hangingPunct="0"/>
            <a:r>
              <a:rPr lang="en-US" sz="1600" dirty="0" err="1" smtClean="0"/>
              <a:t>CtbColBA</a:t>
            </a:r>
            <a:r>
              <a:rPr lang="en-US" sz="1600" dirty="0" smtClean="0"/>
              <a:t>(</a:t>
            </a:r>
            <a:r>
              <a:rPr lang="en-US" sz="1600" dirty="0" err="1" smtClean="0"/>
              <a:t>ctbAddrRs</a:t>
            </a:r>
            <a:r>
              <a:rPr lang="en-US" sz="1600" dirty="0"/>
              <a:t>) =</a:t>
            </a:r>
          </a:p>
          <a:p>
            <a:pPr hangingPunct="0">
              <a:tabLst>
                <a:tab pos="449263" algn="l"/>
              </a:tabLst>
            </a:pPr>
            <a:r>
              <a:rPr lang="en-US" sz="1600" dirty="0" smtClean="0"/>
              <a:t>	Ceil</a:t>
            </a:r>
            <a:r>
              <a:rPr lang="en-US" sz="1600" dirty="0"/>
              <a:t>( ( ( </a:t>
            </a:r>
            <a:r>
              <a:rPr lang="en-US" sz="1600" dirty="0" err="1"/>
              <a:t>ctbAddrRs</a:t>
            </a:r>
            <a:r>
              <a:rPr lang="en-US" sz="1600" dirty="0"/>
              <a:t> % </a:t>
            </a:r>
            <a:r>
              <a:rPr lang="en-US" sz="1600" dirty="0" err="1"/>
              <a:t>PicWidthInCtbsYB</a:t>
            </a:r>
            <a:r>
              <a:rPr lang="en-US" sz="1600" dirty="0"/>
              <a:t> ) + 1 ) * </a:t>
            </a:r>
            <a:r>
              <a:rPr lang="en-US" sz="1600" dirty="0" err="1"/>
              <a:t>CtbScalingFactorBA</a:t>
            </a:r>
            <a:r>
              <a:rPr lang="en-US" sz="1600" dirty="0"/>
              <a:t> ) - </a:t>
            </a:r>
            <a:r>
              <a:rPr lang="en-US" sz="1600" dirty="0" smtClean="0"/>
              <a:t>1</a:t>
            </a:r>
          </a:p>
          <a:p>
            <a:pPr hangingPunct="0"/>
            <a:endParaRPr lang="en-US" sz="1600" dirty="0"/>
          </a:p>
          <a:p>
            <a:pPr hangingPunct="0"/>
            <a:r>
              <a:rPr lang="en-US" sz="1600" dirty="0"/>
              <a:t>When decoding the CTB with </a:t>
            </a:r>
            <a:r>
              <a:rPr lang="en-US" sz="1600" dirty="0" err="1"/>
              <a:t>ctbAddrRsB</a:t>
            </a:r>
            <a:r>
              <a:rPr lang="en-US" sz="1600" dirty="0"/>
              <a:t> of the current enhancement layer/view B, all necessary base layer resources are available when the base layer CTB with </a:t>
            </a:r>
            <a:r>
              <a:rPr lang="en-US" sz="1600" dirty="0" err="1"/>
              <a:t>ctbAddrRsA</a:t>
            </a:r>
            <a:r>
              <a:rPr lang="en-US" sz="1600" dirty="0"/>
              <a:t> being equal to </a:t>
            </a:r>
            <a:r>
              <a:rPr lang="en-US" sz="1600" dirty="0" err="1"/>
              <a:t>PicWidthInCtbsYA</a:t>
            </a:r>
            <a:r>
              <a:rPr lang="en-US" sz="1600" dirty="0"/>
              <a:t> * </a:t>
            </a:r>
            <a:r>
              <a:rPr lang="en-US" sz="1600" dirty="0" err="1"/>
              <a:t>CtbRowBA</a:t>
            </a:r>
            <a:r>
              <a:rPr lang="en-US" sz="1600" dirty="0"/>
              <a:t>( </a:t>
            </a:r>
            <a:r>
              <a:rPr lang="en-US" sz="1600" dirty="0" err="1"/>
              <a:t>ctbAddrRsB</a:t>
            </a:r>
            <a:r>
              <a:rPr lang="en-US" sz="1600" dirty="0"/>
              <a:t>) + </a:t>
            </a:r>
            <a:r>
              <a:rPr lang="en-US" sz="1600" dirty="0" err="1"/>
              <a:t>CtbColBA</a:t>
            </a:r>
            <a:r>
              <a:rPr lang="en-US" sz="1600" dirty="0"/>
              <a:t>(</a:t>
            </a:r>
            <a:r>
              <a:rPr lang="en-US" sz="1600" dirty="0" err="1"/>
              <a:t>ctbAddrRsB</a:t>
            </a:r>
            <a:r>
              <a:rPr lang="en-US" sz="1600" dirty="0"/>
              <a:t>) + </a:t>
            </a:r>
            <a:r>
              <a:rPr lang="en-US" sz="1600" dirty="0" err="1"/>
              <a:t>min_spatial_segment_delay</a:t>
            </a:r>
            <a:r>
              <a:rPr lang="en-US" sz="1600" dirty="0"/>
              <a:t> is decoded completely.</a:t>
            </a:r>
          </a:p>
          <a:p>
            <a:pPr hangingPunct="0"/>
            <a:endParaRPr lang="en-US" sz="1600" dirty="0" smtClean="0"/>
          </a:p>
          <a:p>
            <a:pPr hangingPunct="0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0438489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107504" y="1412875"/>
            <a:ext cx="9036495" cy="936005"/>
          </a:xfrm>
        </p:spPr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800" b="0" dirty="0" smtClean="0"/>
              <a:t>Semantics: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Proposed solution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Karsten Suehring – </a:t>
            </a:r>
            <a:r>
              <a:rPr lang="de-DE" dirty="0"/>
              <a:t>M0198</a:t>
            </a:r>
          </a:p>
        </p:txBody>
      </p:sp>
      <p:sp>
        <p:nvSpPr>
          <p:cNvPr id="7" name="Rectangle 6"/>
          <p:cNvSpPr/>
          <p:nvPr/>
        </p:nvSpPr>
        <p:spPr>
          <a:xfrm>
            <a:off x="539552" y="1843072"/>
            <a:ext cx="7992888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en-US" sz="2000" dirty="0"/>
              <a:t>… if </a:t>
            </a:r>
            <a:r>
              <a:rPr lang="en-US" sz="2000" b="1" dirty="0" err="1"/>
              <a:t>ctb_based_delay_enabled_flag</a:t>
            </a:r>
            <a:r>
              <a:rPr lang="en-US" sz="2000" b="1" dirty="0"/>
              <a:t> is equal to </a:t>
            </a:r>
            <a:r>
              <a:rPr lang="en-US" sz="2000" b="1" dirty="0" smtClean="0"/>
              <a:t>0 </a:t>
            </a:r>
            <a:r>
              <a:rPr lang="en-US" sz="2000" dirty="0" smtClean="0"/>
              <a:t>and</a:t>
            </a:r>
            <a:r>
              <a:rPr lang="en-US" sz="2000" b="1" dirty="0" smtClean="0"/>
              <a:t> </a:t>
            </a:r>
            <a:r>
              <a:rPr lang="en-US" sz="2800" b="1" dirty="0" smtClean="0"/>
              <a:t>no Tiles, no WPP</a:t>
            </a:r>
            <a:r>
              <a:rPr lang="en-US" sz="2000" dirty="0" smtClean="0"/>
              <a:t>:</a:t>
            </a:r>
            <a:endParaRPr lang="en-US" sz="2000" dirty="0"/>
          </a:p>
          <a:p>
            <a:pPr hangingPunct="0"/>
            <a:endParaRPr lang="en-US" sz="2000" dirty="0"/>
          </a:p>
          <a:p>
            <a:pPr hangingPunct="0"/>
            <a:r>
              <a:rPr lang="en-US" sz="2400" dirty="0" smtClean="0"/>
              <a:t>…all </a:t>
            </a:r>
            <a:r>
              <a:rPr lang="en-US" sz="2400" dirty="0"/>
              <a:t>base layer resources for the decoding process of any slice segment A of the current layer in bit stream order are available when the first slice segment C that follows (</a:t>
            </a:r>
            <a:r>
              <a:rPr lang="en-US" sz="2400" dirty="0" err="1"/>
              <a:t>min_spatial_segment_delay</a:t>
            </a:r>
            <a:r>
              <a:rPr lang="en-US" sz="2400" dirty="0"/>
              <a:t> -1) slices in bitstream order in the base layer after the last slice segment B in bitstream order that contains at least a part of the same image area with respect to slice A in the current layer is decoded completely</a:t>
            </a:r>
            <a:r>
              <a:rPr lang="en-US" sz="24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982865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107504" y="1412875"/>
            <a:ext cx="9036495" cy="936005"/>
          </a:xfrm>
        </p:spPr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800" b="0" dirty="0" smtClean="0"/>
              <a:t>Semantics: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Proposed solution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Karsten Suehring – </a:t>
            </a:r>
            <a:r>
              <a:rPr lang="de-DE" dirty="0"/>
              <a:t>M0198</a:t>
            </a:r>
          </a:p>
        </p:txBody>
      </p:sp>
      <p:sp>
        <p:nvSpPr>
          <p:cNvPr id="7" name="Rectangle 6"/>
          <p:cNvSpPr/>
          <p:nvPr/>
        </p:nvSpPr>
        <p:spPr>
          <a:xfrm>
            <a:off x="539552" y="1843072"/>
            <a:ext cx="799288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en-US" sz="2000" dirty="0"/>
              <a:t>… if </a:t>
            </a:r>
            <a:r>
              <a:rPr lang="en-US" sz="2000" b="1" dirty="0" err="1"/>
              <a:t>ctb_based_delay_enabled_flag</a:t>
            </a:r>
            <a:r>
              <a:rPr lang="en-US" sz="2000" b="1" dirty="0"/>
              <a:t> is equal to </a:t>
            </a:r>
            <a:r>
              <a:rPr lang="en-US" sz="2000" b="1" dirty="0" smtClean="0"/>
              <a:t>0 </a:t>
            </a:r>
            <a:r>
              <a:rPr lang="en-US" sz="2000" dirty="0" smtClean="0"/>
              <a:t>and</a:t>
            </a:r>
            <a:r>
              <a:rPr lang="en-US" sz="2000" b="1" dirty="0" smtClean="0"/>
              <a:t> </a:t>
            </a:r>
            <a:r>
              <a:rPr lang="en-US" sz="2800" b="1" dirty="0" smtClean="0"/>
              <a:t>Tiles</a:t>
            </a:r>
            <a:r>
              <a:rPr lang="en-US" sz="2000" dirty="0" smtClean="0"/>
              <a:t>:</a:t>
            </a:r>
            <a:endParaRPr lang="en-US" sz="2000" dirty="0"/>
          </a:p>
          <a:p>
            <a:pPr hangingPunct="0"/>
            <a:endParaRPr lang="en-US" sz="2000" dirty="0"/>
          </a:p>
          <a:p>
            <a:pPr hangingPunct="0"/>
            <a:r>
              <a:rPr lang="en-US" sz="2400" dirty="0" smtClean="0"/>
              <a:t>…all base layer resources for the decoding process of any tile A of the current layer in bitstream order are available when the first tile C that follows (</a:t>
            </a:r>
            <a:r>
              <a:rPr lang="en-US" sz="2400" dirty="0" err="1" smtClean="0"/>
              <a:t>min_spatial_segment_delay</a:t>
            </a:r>
            <a:r>
              <a:rPr lang="en-US" sz="2400" dirty="0" smtClean="0"/>
              <a:t> -1)  tiles in bitstream order after the last tile B in bitstream order that contains at least a part of the same image area with respect to tile A are completely decoded.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50608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107504" y="1412875"/>
            <a:ext cx="9036495" cy="936005"/>
          </a:xfrm>
        </p:spPr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800" b="0" dirty="0" smtClean="0"/>
              <a:t>Semantics: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Proposed solution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Karsten Suehring – </a:t>
            </a:r>
            <a:r>
              <a:rPr lang="de-DE" dirty="0"/>
              <a:t>M0198</a:t>
            </a:r>
          </a:p>
        </p:txBody>
      </p:sp>
      <p:sp>
        <p:nvSpPr>
          <p:cNvPr id="7" name="Rectangle 6"/>
          <p:cNvSpPr/>
          <p:nvPr/>
        </p:nvSpPr>
        <p:spPr>
          <a:xfrm>
            <a:off x="539552" y="1843072"/>
            <a:ext cx="799288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en-US" sz="2000" dirty="0"/>
              <a:t>… if </a:t>
            </a:r>
            <a:r>
              <a:rPr lang="en-US" sz="2000" b="1" dirty="0" err="1"/>
              <a:t>ctb_based_delay_enabled_flag</a:t>
            </a:r>
            <a:r>
              <a:rPr lang="en-US" sz="2000" b="1" dirty="0"/>
              <a:t> is equal to </a:t>
            </a:r>
            <a:r>
              <a:rPr lang="en-US" sz="2000" b="1" dirty="0" smtClean="0"/>
              <a:t>0 </a:t>
            </a:r>
            <a:r>
              <a:rPr lang="en-US" sz="2000" dirty="0" smtClean="0"/>
              <a:t>and</a:t>
            </a:r>
            <a:r>
              <a:rPr lang="en-US" sz="2000" b="1" dirty="0" smtClean="0"/>
              <a:t> </a:t>
            </a:r>
            <a:r>
              <a:rPr lang="en-US" sz="2800" b="1" dirty="0" smtClean="0"/>
              <a:t>WPP</a:t>
            </a:r>
            <a:r>
              <a:rPr lang="en-US" sz="2000" dirty="0" smtClean="0"/>
              <a:t>:</a:t>
            </a:r>
            <a:endParaRPr lang="en-US" sz="2000" dirty="0"/>
          </a:p>
          <a:p>
            <a:pPr hangingPunct="0"/>
            <a:endParaRPr lang="en-US" sz="2000" dirty="0"/>
          </a:p>
          <a:p>
            <a:pPr hangingPunct="0"/>
            <a:r>
              <a:rPr lang="en-US" sz="2400" dirty="0" smtClean="0"/>
              <a:t>…all </a:t>
            </a:r>
            <a:r>
              <a:rPr lang="en-US" sz="2400" dirty="0"/>
              <a:t>base layer resources for the decoding process of the any CTB row A in the current layer are available when the first CTB row C that follows (</a:t>
            </a:r>
            <a:r>
              <a:rPr lang="en-US" sz="2400" dirty="0" err="1"/>
              <a:t>min_spatial_segment_delay</a:t>
            </a:r>
            <a:r>
              <a:rPr lang="en-US" sz="2400" dirty="0"/>
              <a:t>  -1) CTB rows after the last CTB row B of the base layer that covers at least part of the same image area with respect to CTB row A of the enhancement layer in bitstream order are completely decoded.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5254423"/>
      </p:ext>
    </p:extLst>
  </p:cSld>
  <p:clrMapOvr>
    <a:masterClrMapping/>
  </p:clrMapOvr>
</p:sld>
</file>

<file path=ppt/theme/theme1.xml><?xml version="1.0" encoding="utf-8"?>
<a:theme xmlns:a="http://schemas.openxmlformats.org/drawingml/2006/main" name="Alle Vorlagen Fraunhofer HHI_united_2007">
  <a:themeElements>
    <a:clrScheme name="Fraunhofer HHI Farbschema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808284"/>
      </a:accent1>
      <a:accent2>
        <a:srgbClr val="009879"/>
      </a:accent2>
      <a:accent3>
        <a:srgbClr val="D8400A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2700">
          <a:solidFill>
            <a:schemeClr val="tx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HI Master">
  <a:themeElements>
    <a:clrScheme name="HHI - Wireless Communication and Network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21515"/>
      </a:accent1>
      <a:accent2>
        <a:srgbClr val="00BCE1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HI Master">
  <a:themeElements>
    <a:clrScheme name="HHI - Fibre Optical Sensor System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59BE"/>
      </a:accent1>
      <a:accent2>
        <a:srgbClr val="C2D50B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HHI Master">
  <a:themeElements>
    <a:clrScheme name="HHI - High Speed Hardware Architecture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A1A2"/>
      </a:accent1>
      <a:accent2>
        <a:srgbClr val="AD403D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HHI Master">
  <a:themeElements>
    <a:clrScheme name="HHI - Interactive Media - Human Factor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D8CD00"/>
      </a:accent1>
      <a:accent2>
        <a:srgbClr val="4045A0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HHI Master">
  <a:themeElements>
    <a:clrScheme name="HHI - Image processing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5ABE00"/>
      </a:accent1>
      <a:accent2>
        <a:srgbClr val="D8400A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HHI Master">
  <a:themeElements>
    <a:clrScheme name="HHI - Photonic Component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76B3"/>
      </a:accent1>
      <a:accent2>
        <a:srgbClr val="DECF08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HHI Master">
  <a:themeElements>
    <a:clrScheme name="HHI - Photonic Networks and System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B3DF"/>
      </a:accent1>
      <a:accent2>
        <a:srgbClr val="F99D16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Alle Vorlagen Fraunhofer HHI_united_2007</Template>
  <TotalTime>686</TotalTime>
  <Words>552</Words>
  <Application>Microsoft Office PowerPoint</Application>
  <PresentationFormat>On-screen Show (4:3)</PresentationFormat>
  <Paragraphs>111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Alle Vorlagen Fraunhofer HHI_united_2007</vt:lpstr>
      <vt:lpstr>1_HHI Master</vt:lpstr>
      <vt:lpstr>2_HHI Master</vt:lpstr>
      <vt:lpstr>3_HHI Master</vt:lpstr>
      <vt:lpstr>4_HHI Master</vt:lpstr>
      <vt:lpstr>5_HHI Master</vt:lpstr>
      <vt:lpstr>6_HHI Master</vt:lpstr>
      <vt:lpstr>7_HHI Master</vt:lpstr>
      <vt:lpstr>PowerPoint Presentation</vt:lpstr>
      <vt:lpstr>Introduction</vt:lpstr>
      <vt:lpstr>Proposed solution</vt:lpstr>
      <vt:lpstr>Proposed solution</vt:lpstr>
      <vt:lpstr>Proposed solution</vt:lpstr>
      <vt:lpstr>Proposed solution</vt:lpstr>
      <vt:lpstr>Proposed solution</vt:lpstr>
      <vt:lpstr>Proposed solution</vt:lpstr>
      <vt:lpstr>Proposed solution</vt:lpstr>
      <vt:lpstr>Summary</vt:lpstr>
    </vt:vector>
  </TitlesOfParts>
  <Company>united communications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PowerPoint-Template für PPT2007</dc:title>
  <dc:creator>Fraunhofer HHI</dc:creator>
  <cp:lastModifiedBy>skupin</cp:lastModifiedBy>
  <cp:revision>398</cp:revision>
  <dcterms:created xsi:type="dcterms:W3CDTF">2010-10-12T07:03:46Z</dcterms:created>
  <dcterms:modified xsi:type="dcterms:W3CDTF">2013-04-20T09:51:00Z</dcterms:modified>
</cp:coreProperties>
</file>