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16"/>
  </p:notesMasterIdLst>
  <p:handoutMasterIdLst>
    <p:handoutMasterId r:id="rId17"/>
  </p:handoutMasterIdLst>
  <p:sldIdLst>
    <p:sldId id="256" r:id="rId9"/>
    <p:sldId id="300" r:id="rId10"/>
    <p:sldId id="306" r:id="rId11"/>
    <p:sldId id="294" r:id="rId12"/>
    <p:sldId id="303" r:id="rId13"/>
    <p:sldId id="302" r:id="rId14"/>
    <p:sldId id="304" r:id="rId1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285"/>
    <a:srgbClr val="5ABE00"/>
    <a:srgbClr val="E6DA05"/>
    <a:srgbClr val="00765D"/>
    <a:srgbClr val="007A60"/>
    <a:srgbClr val="009474"/>
    <a:srgbClr val="85CA3A"/>
    <a:srgbClr val="BCBEC0"/>
    <a:srgbClr val="006600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27" autoAdjust="0"/>
    <p:restoredTop sz="57520" autoAdjust="0"/>
  </p:normalViewPr>
  <p:slideViewPr>
    <p:cSldViewPr showGuides="1">
      <p:cViewPr>
        <p:scale>
          <a:sx n="100" d="100"/>
          <a:sy n="100" d="100"/>
        </p:scale>
        <p:origin x="-216" y="173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34888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5270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Datum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B1FCAED-6BB9-4343-9CA8-3C0F79E9015A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197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6E67A27-B795-514B-903D-C6ED2A66B88B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F143878-3D9C-3441-AA21-544E1EB37DEC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669ABE-BA13-A14F-A389-91447311A1D6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CC97192-9A2D-154B-AD08-773B9A56D5C8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3503DF-5692-A148-A34D-58A5AC385022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186D185-E7A2-0F43-925F-4AA7F675F186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5E8ABBF-9AF4-B84D-ADA8-1A5D19DDB66D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DCD497-D50A-C34F-9E8D-5C4BB6905C13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4503EF5-F034-0A4F-BADB-287AFF5FB82E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F3C5ACA-A273-6E46-B8C6-A5E3ECF9F0AF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7DC3F8-2F45-584A-801C-B505453D5E5D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8DEDBF6-5371-2E43-9E79-FC98220EBBDD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BF154CA-EE50-7846-AAE8-8F5E4F7B2AEC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EBB1DF-81FC-424F-8259-79CAC1B6111E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76792C9-3017-3043-92FD-8C34D8FB6F6B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9F56F36-A95A-4043-B639-E3030BA2F659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FA015B6-53D1-A74C-9D42-9612CA234DBC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1B760C-A418-C24E-9AA4-A46271C5C9F5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EAFB66-86F9-ED46-A0DB-A10A61070AF6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F0F387-E164-4149-AAD2-31167583C97F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8988EB3-7E4D-0B44-A220-1AF9F46F3127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61217C0-12D5-1542-BADB-16FD2D7F3710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59761C-F0D9-D847-BB42-32F973E391D6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Suehring – M0198</a:t>
            </a:r>
            <a:endParaRPr lang="de-DE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12D674-0CC2-3040-B04B-1548AAF1D8E4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B04E22-9C2E-424D-A290-901FE4AE579C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9376B42-7B64-A24A-9592-E52F01B8F630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766F581-54D1-0A4A-BB28-E6C518C53FC5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B8A4D33-D29E-8A4B-B6CB-26649D4C193F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F57D335-A3A7-4140-9D54-B6DABD1E5925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264D604-3923-3645-BFA1-48C28597EEE3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E5C8C3-4D5F-DC40-8357-160447F60CE8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A931FC-C11F-734E-9E1F-9EE5A204C625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9275BB-6527-B740-A56C-FB9D01977A64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00036D4-5E2F-A643-A38F-49B6DAB3E5A1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AEA6D2-CDBA-7146-BA49-8FE3B108C857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C80222-C033-C94C-9056-01EE6A46347F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3A143A-3CC4-3541-A08A-3E6D6F088BCD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709696-AE5C-7E4F-B0F5-B8D46E477446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7DC840C-7BC2-8040-8F22-55BB065EB946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873CA2-2C86-2845-B531-D593A08A4A2F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8E0F87-562F-4E4D-8A16-4F037E5E7E9D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042A4B-3AC4-0343-B0BC-2ADD5E349D38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CB2D99-D5F4-0C44-B8E9-3474CC62B386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19C2409-C6B1-FC44-93AA-A50DFA30F47C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EF0E91-E153-C747-8A68-B61FAE69656F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E75F770-C01E-7343-9D5C-89B67B2DABF8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8F7E994-58F0-CA42-9715-613EEAF664B1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6C6EF65-BEB3-FD49-A477-75EEA920860A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3B4B2E-3221-FD43-A0B2-A69E42BF9DC6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63E1F7-1370-DE46-BDED-3DAC70F5B6EE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7F8303A-EF84-6D4C-9679-730B3B49C5C9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E62E950-BEA9-0E4B-B1D1-2255EE3781FE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3827F8-7C9F-9B4B-9DB9-5E0DD1FE0EC4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C179718-CCDD-AF47-9728-D1F9E70F7E51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87CC3E-32C1-D541-8B41-684F15E10FCC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99146D2-A3CB-DA47-8CDA-34F5C5FF9AB9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99EB7E6-2C7F-A44B-9BDE-ED3B5CD0A3DC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80CEB2-A76B-B549-927D-8D3C37ED3B0B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EE662E-2AD1-AB4A-80F1-C3E36CA8074E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0316751-92E9-C14F-B643-9ED36B5F68E2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EF442C8-41BD-E54E-BB6F-80CEAD5A35E5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FAAEDC8-C763-3C4E-A7AA-49B82DD6646C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ECA1DA-81CD-CC44-B43C-9F5782309BC7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6659E6-58F6-2A4C-8405-DE3DC2886BE8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B75094-4F79-F241-B7B7-60129BCFF8C0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22A66C-3C72-B843-8B94-09ECA734BAF4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D78C6B-8BDA-0C44-8C6B-3538340CD514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175349B-AA75-3A4D-ACA3-4EC74F16D129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D06596B-0BBD-4945-B07B-E5EC0C072904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6FF653-BA12-A246-B533-25175FB1B352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4B96EAA-BDB2-7543-9CC2-8C68B853DD66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B1FC346-73AE-FE45-911F-DBDEC8B13B1E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085D13-A77F-034E-AFE8-E1BAA87241E8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C581F94-5C52-2642-9777-5B5FE7653B8B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DB537C8-11AB-9149-A6FB-FC044F5550A9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037DFA-BB3F-D445-A3CE-DB1F1F79ABE9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DAB105-42CB-1A4F-AF16-CA42A2898940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2EB6C6-5202-AA47-9925-F1D904F567F8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290658-E080-C141-908E-0A35271CFB6A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7D0B528-967A-7545-9060-2440A71FC91D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440268-D4AE-6941-ADE3-79BEDB0E3A70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81787E-DB80-5E4B-B28A-A8CB09E901A4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CFA51DF-D16D-5F48-A6A0-9945CEEE8B3D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56F53B6-94BD-2F4D-88A3-635778EDC4FE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988594F-AD95-664C-909A-E25FFB5290C3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D63FF43-58BD-9146-802B-E6E0BB82AD84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645102-8EAA-1047-9198-EDFC2B65B953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5F0F668-E1B4-9F44-8A41-E333BE75EA39}" type="datetime1">
              <a:rPr lang="de-DE" smtClean="0"/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0772228D-5A70-8449-9B14-8DB94714E878}" type="datetime1">
              <a:rPr lang="de-DE" smtClean="0"/>
              <a:t>20.04.2013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marR="0" indent="-276225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94CBEE0-7FA6-F54B-8AB7-807BAC3AD7BE}" type="datetime1">
              <a:rPr lang="de-DE" smtClean="0"/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C12B704-764D-FD46-B90B-F2C482178BD9}" type="datetime1">
              <a:rPr lang="de-DE" smtClean="0"/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66E095B-9EB5-F144-B285-E3DE2FD970B9}" type="datetime1">
              <a:rPr lang="de-DE" smtClean="0"/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002BC0A0-9789-8046-97A7-F80915AB9B07}" type="datetime1">
              <a:rPr lang="de-DE" smtClean="0"/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8E9F3A49-B73C-1B4C-9F88-659488BDE5C3}" type="datetime1">
              <a:rPr lang="de-DE" smtClean="0"/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3575C92B-A5FF-C748-89A4-CD8C407ED943}" type="datetime1">
              <a:rPr lang="de-DE" smtClean="0"/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6BD5EF4-F5CC-9C4B-8B2F-5605A6756F55}" type="datetime1">
              <a:rPr lang="de-DE" smtClean="0"/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M0202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251520" y="1773238"/>
            <a:ext cx="8713093" cy="861774"/>
          </a:xfrm>
        </p:spPr>
        <p:txBody>
          <a:bodyPr/>
          <a:lstStyle/>
          <a:p>
            <a:r>
              <a:rPr lang="en-CA" dirty="0"/>
              <a:t>Independent tile </a:t>
            </a:r>
            <a:r>
              <a:rPr lang="en-CA" dirty="0" err="1"/>
              <a:t>upsampling</a:t>
            </a:r>
            <a:r>
              <a:rPr lang="en-CA" dirty="0"/>
              <a:t> for SHVC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de-DE" dirty="0"/>
              <a:t>JCTVC-M0198</a:t>
            </a:r>
            <a:r>
              <a:rPr lang="en-US" dirty="0" smtClean="0"/>
              <a:t>)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/>
          <a:lstStyle/>
          <a:p>
            <a:r>
              <a:rPr lang="de-DE" dirty="0"/>
              <a:t>Karsten </a:t>
            </a:r>
            <a:r>
              <a:rPr lang="de-DE" dirty="0" smtClean="0"/>
              <a:t>Sühring, </a:t>
            </a:r>
            <a:r>
              <a:rPr lang="de-DE" u="sng" dirty="0" smtClean="0"/>
              <a:t>Robert Skupin</a:t>
            </a:r>
            <a:r>
              <a:rPr lang="de-DE" dirty="0" smtClean="0"/>
              <a:t>, Yago Sanchez, Thomas Schierl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352159" cy="451645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b="0" dirty="0" smtClean="0"/>
              <a:t>HEVC facilitates parallelism of tiles with loop filter restrictions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b="0" dirty="0" smtClean="0"/>
              <a:t>Tool restrictions in SHVC should enable layer parallelism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b="0" dirty="0" smtClean="0"/>
              <a:t>Currently, picture based </a:t>
            </a:r>
            <a:r>
              <a:rPr lang="en-US" sz="2400" b="0" dirty="0" err="1" smtClean="0"/>
              <a:t>upsampling</a:t>
            </a:r>
            <a:r>
              <a:rPr lang="en-US" sz="2400" b="0" dirty="0" smtClean="0"/>
              <a:t> in SHVC restricts layer parallelism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Proposal: </a:t>
            </a:r>
            <a:r>
              <a:rPr lang="en-US" sz="2400" b="0" dirty="0" smtClean="0"/>
              <a:t>flag controlled </a:t>
            </a:r>
            <a:r>
              <a:rPr lang="en-US" sz="2400" b="0" dirty="0"/>
              <a:t>restriction of </a:t>
            </a:r>
            <a:r>
              <a:rPr lang="en-US" sz="2400" b="0" dirty="0" err="1"/>
              <a:t>upsampling</a:t>
            </a:r>
            <a:r>
              <a:rPr lang="en-US" sz="2400" b="0" dirty="0"/>
              <a:t> filter </a:t>
            </a:r>
            <a:r>
              <a:rPr lang="en-US" sz="2400" b="0" dirty="0" smtClean="0"/>
              <a:t>to </a:t>
            </a:r>
            <a:r>
              <a:rPr lang="en-US" sz="2400" b="0" dirty="0" smtClean="0"/>
              <a:t>not cross tile boundaries</a:t>
            </a:r>
            <a:endParaRPr lang="en-US" sz="2400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M0198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693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59061" y="3789040"/>
            <a:ext cx="3168352" cy="20162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352159" cy="4516455"/>
          </a:xfrm>
        </p:spPr>
        <p:txBody>
          <a:bodyPr/>
          <a:lstStyle/>
          <a:p>
            <a:pPr marL="342900" lvl="3" indent="-342900">
              <a:buClr>
                <a:srgbClr val="6D6E71"/>
              </a:buClr>
              <a:buFont typeface="Wingdings" pitchFamily="2" charset="2"/>
              <a:buChar char="§"/>
            </a:pPr>
            <a:r>
              <a:rPr lang="en-US" sz="2400" b="0" dirty="0" err="1" smtClean="0"/>
              <a:t>Upsampling</a:t>
            </a:r>
            <a:r>
              <a:rPr lang="en-US" sz="2400" b="0" dirty="0" smtClean="0"/>
              <a:t> of individual tiles through G.8.1.4</a:t>
            </a:r>
            <a:r>
              <a:rPr lang="en-US" sz="2400" dirty="0"/>
              <a:t> </a:t>
            </a:r>
            <a:r>
              <a:rPr lang="en-CA" sz="2400" dirty="0"/>
              <a:t>Resampling process for inter layer reference </a:t>
            </a:r>
            <a:r>
              <a:rPr lang="en-CA" sz="2400" dirty="0" smtClean="0"/>
              <a:t>pictures (JCTVC-L1007)</a:t>
            </a:r>
          </a:p>
          <a:p>
            <a:pPr marL="0" lvl="3" indent="0">
              <a:buClr>
                <a:srgbClr val="6D6E71"/>
              </a:buClr>
              <a:buNone/>
            </a:pPr>
            <a:endParaRPr lang="en-CA" sz="2000" dirty="0"/>
          </a:p>
          <a:p>
            <a:pPr marL="342900" lvl="3" indent="-342900">
              <a:buClr>
                <a:srgbClr val="6D6E71"/>
              </a:buClr>
              <a:buFont typeface="Wingdings" pitchFamily="2" charset="2"/>
              <a:buChar char="§"/>
            </a:pPr>
            <a:r>
              <a:rPr lang="en-US" sz="1600" dirty="0"/>
              <a:t>When the proposed constraint is enabled, </a:t>
            </a:r>
            <a:r>
              <a:rPr lang="en-US" sz="1600" dirty="0" smtClean="0"/>
              <a:t>samples location </a:t>
            </a:r>
            <a:r>
              <a:rPr lang="en-US" sz="1600" dirty="0"/>
              <a:t>are clipped such that they are located within the reference layer tile </a:t>
            </a:r>
          </a:p>
          <a:p>
            <a:pPr marL="342900" lvl="3" indent="-342900">
              <a:buClr>
                <a:srgbClr val="6D6E71"/>
              </a:buClr>
              <a:buFont typeface="Wingdings" pitchFamily="2" charset="2"/>
              <a:buChar char="§"/>
            </a:pP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Proposed solution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M0198</a:t>
            </a:r>
            <a:endParaRPr lang="de-DE" dirty="0"/>
          </a:p>
        </p:txBody>
      </p:sp>
      <p:sp>
        <p:nvSpPr>
          <p:cNvPr id="11" name="Rectangle 10"/>
          <p:cNvSpPr/>
          <p:nvPr/>
        </p:nvSpPr>
        <p:spPr>
          <a:xfrm>
            <a:off x="2862478" y="3789040"/>
            <a:ext cx="1580760" cy="1008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Recon BL </a:t>
            </a:r>
            <a:r>
              <a:rPr lang="en-US" dirty="0" err="1" smtClean="0"/>
              <a:t>tileId</a:t>
            </a:r>
            <a:r>
              <a:rPr lang="en-US" dirty="0" smtClean="0"/>
              <a:t> 0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443237" y="3789040"/>
            <a:ext cx="1580760" cy="1008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Recon BL </a:t>
            </a:r>
            <a:r>
              <a:rPr lang="en-US" dirty="0" err="1" smtClean="0"/>
              <a:t>tileId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862478" y="4797152"/>
            <a:ext cx="1580760" cy="1008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Recon BL </a:t>
            </a:r>
            <a:r>
              <a:rPr lang="en-US" dirty="0" err="1" smtClean="0"/>
              <a:t>tileId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443237" y="4797152"/>
            <a:ext cx="1580760" cy="1008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Recon BL </a:t>
            </a:r>
            <a:r>
              <a:rPr lang="en-US" dirty="0" err="1" smtClean="0"/>
              <a:t>tileId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174985" y="3429000"/>
            <a:ext cx="2268252" cy="13681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Upsampled</a:t>
            </a:r>
            <a:r>
              <a:rPr lang="en-US" dirty="0" smtClean="0"/>
              <a:t> BL</a:t>
            </a:r>
          </a:p>
          <a:p>
            <a:pPr algn="ctr"/>
            <a:r>
              <a:rPr lang="en-US" dirty="0" err="1" smtClean="0"/>
              <a:t>tileId</a:t>
            </a:r>
            <a:r>
              <a:rPr lang="en-US" dirty="0" smtClean="0"/>
              <a:t>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15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8" grpId="0" animBg="1"/>
      <p:bldP spid="18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07504" y="1412875"/>
            <a:ext cx="9036495" cy="9360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b="0" dirty="0" smtClean="0"/>
              <a:t>add restriction flag to PPS extension that indicates </a:t>
            </a:r>
            <a:r>
              <a:rPr lang="en-US" sz="2800" b="0" dirty="0" err="1" smtClean="0"/>
              <a:t>upsampling</a:t>
            </a:r>
            <a:r>
              <a:rPr lang="en-US" sz="2800" b="0" dirty="0" smtClean="0"/>
              <a:t> restriction for a bitstream subset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Proposed solution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</a:t>
            </a:r>
            <a:r>
              <a:rPr lang="de-DE" dirty="0"/>
              <a:t>M0198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304802"/>
              </p:ext>
            </p:extLst>
          </p:nvPr>
        </p:nvGraphicFramePr>
        <p:xfrm>
          <a:off x="1619672" y="2924944"/>
          <a:ext cx="6144860" cy="237953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608512"/>
                <a:gridCol w="1536348"/>
              </a:tblGrid>
              <a:tr h="339934">
                <a:tc>
                  <a:txBody>
                    <a:bodyPr/>
                    <a:lstStyle/>
                    <a:p>
                      <a:pPr fontAlgn="base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pic_parameter_set_extension</a:t>
                      </a:r>
                      <a:r>
                        <a:rPr lang="en-GB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 ) {</a:t>
                      </a:r>
                      <a:endParaRPr lang="en-US" sz="20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300"/>
                        </a:spcAft>
                      </a:pPr>
                      <a:r>
                        <a:rPr lang="en-GB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Descriptor</a:t>
                      </a:r>
                      <a:endParaRPr lang="en-US" sz="2000" b="1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39934">
                <a:tc>
                  <a:txBody>
                    <a:bodyPr/>
                    <a:lstStyle/>
                    <a:p>
                      <a:pPr fontAlgn="base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…</a:t>
                      </a:r>
                      <a:endParaRPr lang="en-US" sz="20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" algn="just" fontAlgn="base" hangingPunct="0"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39934">
                <a:tc>
                  <a:txBody>
                    <a:bodyPr/>
                    <a:lstStyle/>
                    <a:p>
                      <a:pPr fontAlgn="base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if( tiles_enabled_flag ) {</a:t>
                      </a:r>
                      <a:endParaRPr lang="en-US" sz="20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39934">
                <a:tc>
                  <a:txBody>
                    <a:bodyPr/>
                    <a:lstStyle/>
                    <a:p>
                      <a:pPr fontAlgn="base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 dirty="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		</a:t>
                      </a:r>
                      <a:r>
                        <a:rPr lang="en-GB" sz="2000" dirty="0" err="1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independent_tile_upsampling_flag</a:t>
                      </a:r>
                      <a:endParaRPr lang="en-US" sz="20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  <a:highlight>
                            <a:srgbClr val="FFFF00"/>
                          </a:highlight>
                          <a:latin typeface="Times New Roman" pitchFamily="18" charset="0"/>
                          <a:cs typeface="Times New Roman" pitchFamily="18" charset="0"/>
                        </a:rPr>
                        <a:t>u(1)</a:t>
                      </a:r>
                      <a:endParaRPr lang="en-US" sz="20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39934">
                <a:tc>
                  <a:txBody>
                    <a:bodyPr/>
                    <a:lstStyle/>
                    <a:p>
                      <a:pPr fontAlgn="base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}</a:t>
                      </a:r>
                      <a:endParaRPr lang="en-US" sz="20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39934">
                <a:tc>
                  <a:txBody>
                    <a:bodyPr/>
                    <a:lstStyle/>
                    <a:p>
                      <a:pPr fontAlgn="base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…</a:t>
                      </a:r>
                      <a:endParaRPr lang="en-US" sz="20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300"/>
                        </a:spcAft>
                      </a:pPr>
                      <a:r>
                        <a:rPr lang="en-GB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39934">
                <a:tc>
                  <a:txBody>
                    <a:bodyPr/>
                    <a:lstStyle/>
                    <a:p>
                      <a:pPr fontAlgn="base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}</a:t>
                      </a:r>
                      <a:endParaRPr lang="en-US" sz="20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300"/>
                        </a:spcAft>
                      </a:pPr>
                      <a:r>
                        <a:rPr lang="en-GB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937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07504" y="1412875"/>
            <a:ext cx="9036495" cy="9360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b="0" dirty="0" smtClean="0"/>
              <a:t>add restriction flag to PPS extension that indicates </a:t>
            </a:r>
            <a:r>
              <a:rPr lang="en-US" sz="2800" b="0" dirty="0" err="1" smtClean="0"/>
              <a:t>upsampling</a:t>
            </a:r>
            <a:r>
              <a:rPr lang="en-US" sz="2800" b="0" dirty="0" smtClean="0"/>
              <a:t> restriction for a bitstream subset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Proposed solution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</a:t>
            </a:r>
            <a:r>
              <a:rPr lang="de-DE" dirty="0"/>
              <a:t>M0198</a:t>
            </a:r>
          </a:p>
        </p:txBody>
      </p:sp>
      <p:sp>
        <p:nvSpPr>
          <p:cNvPr id="7" name="Rectangle 6"/>
          <p:cNvSpPr/>
          <p:nvPr/>
        </p:nvSpPr>
        <p:spPr>
          <a:xfrm>
            <a:off x="539552" y="2780928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independent_tile_upsampling_idc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signals whether the spatial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upsampling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filter shall be constrained at tile boundaries. If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independent_tile_upsampling_flag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equal to 1, no base layer samples that lie outside the picture area that corresponds to the enhancement layer tile shall be used for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upsampling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If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independent_tile_upsampling_flag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equal to 0 the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upsampling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filter is not constrained.</a:t>
            </a:r>
          </a:p>
        </p:txBody>
      </p:sp>
    </p:spTree>
    <p:extLst>
      <p:ext uri="{BB962C8B-B14F-4D97-AF65-F5344CB8AC3E}">
        <p14:creationId xmlns:p14="http://schemas.microsoft.com/office/powerpoint/2010/main" val="269793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Simulation results - RefIdx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</a:t>
            </a:r>
            <a:r>
              <a:rPr lang="de-DE" dirty="0"/>
              <a:t>M0198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4888267"/>
              </p:ext>
            </p:extLst>
          </p:nvPr>
        </p:nvGraphicFramePr>
        <p:xfrm>
          <a:off x="827584" y="1052736"/>
          <a:ext cx="7488832" cy="5045795"/>
        </p:xfrm>
        <a:graphic>
          <a:graphicData uri="http://schemas.openxmlformats.org/drawingml/2006/table">
            <a:tbl>
              <a:tblPr firstRow="1" firstCol="1" bandRow="1"/>
              <a:tblGrid>
                <a:gridCol w="1872208"/>
                <a:gridCol w="944025"/>
                <a:gridCol w="920982"/>
                <a:gridCol w="943305"/>
                <a:gridCol w="944025"/>
                <a:gridCol w="920982"/>
                <a:gridCol w="943305"/>
              </a:tblGrid>
              <a:tr h="181574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 HEVC 2x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 HEVC 1.5x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574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(Test vs Ref)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EL only (Test vs Ref)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0.2%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0.2%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0.2%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0.2%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0.2%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97.7%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94.2%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95.4%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BL Match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574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2x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1.5x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(Test vs Ref)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EL only (Test vs Ref)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98.4%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93.3%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95.9%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BL Match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574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2x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1.5x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(Test vs Ref)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EL only (Test vs Ref)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0.2%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0.2%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101.5%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96.2%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95.1%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BL Match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418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Simulation results - IntraBL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</a:t>
            </a:r>
            <a:r>
              <a:rPr lang="de-DE" dirty="0"/>
              <a:t>M0198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519173442"/>
              </p:ext>
            </p:extLst>
          </p:nvPr>
        </p:nvGraphicFramePr>
        <p:xfrm>
          <a:off x="827584" y="1052738"/>
          <a:ext cx="7488833" cy="5040559"/>
        </p:xfrm>
        <a:graphic>
          <a:graphicData uri="http://schemas.openxmlformats.org/drawingml/2006/table">
            <a:tbl>
              <a:tblPr firstRow="1" firstCol="1" bandRow="1"/>
              <a:tblGrid>
                <a:gridCol w="1872028"/>
                <a:gridCol w="936014"/>
                <a:gridCol w="936014"/>
                <a:gridCol w="936014"/>
                <a:gridCol w="895694"/>
                <a:gridCol w="895694"/>
                <a:gridCol w="1017375"/>
              </a:tblGrid>
              <a:tr h="183821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 HEVC 2x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 HEVC 1.5x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3821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(Test </a:t>
                      </a:r>
                      <a:r>
                        <a:rPr lang="en-US" sz="11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vs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Ref)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EL only (Test vs Ref)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0.2%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0.2%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0.2%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0.2%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99.7%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98.7%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95.7%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BL Match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3821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2x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1.5x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(Test vs Ref)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EL only (Test vs Ref)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100.4%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96.9%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95.4%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BL Match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3821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2x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1.5x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(Test vs Ref)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EL only (Test vs Ref)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100.5%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96.7%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96.1%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BL Match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735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286</TotalTime>
  <Words>787</Words>
  <Application>Microsoft Office PowerPoint</Application>
  <PresentationFormat>On-screen Show (4:3)</PresentationFormat>
  <Paragraphs>334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Introduction</vt:lpstr>
      <vt:lpstr>Proposed solution</vt:lpstr>
      <vt:lpstr>Proposed solution</vt:lpstr>
      <vt:lpstr>Proposed solution</vt:lpstr>
      <vt:lpstr>Simulation results - RefIdx</vt:lpstr>
      <vt:lpstr>Simulation results - IntraBL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skupin</cp:lastModifiedBy>
  <cp:revision>384</cp:revision>
  <dcterms:created xsi:type="dcterms:W3CDTF">2010-10-12T07:03:46Z</dcterms:created>
  <dcterms:modified xsi:type="dcterms:W3CDTF">2013-04-20T03:23:32Z</dcterms:modified>
</cp:coreProperties>
</file>