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78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2" r:id="rId13"/>
    <p:sldId id="293" r:id="rId14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6699FF"/>
    <a:srgbClr val="66CCFF"/>
    <a:srgbClr val="00ADEA"/>
    <a:srgbClr val="DDCCD4"/>
    <a:srgbClr val="EFE7EB"/>
    <a:srgbClr val="5F5F5F"/>
    <a:srgbClr val="727D84"/>
    <a:srgbClr val="98A4AB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0929"/>
  </p:normalViewPr>
  <p:slideViewPr>
    <p:cSldViewPr>
      <p:cViewPr>
        <p:scale>
          <a:sx n="100" d="100"/>
          <a:sy n="100" d="100"/>
        </p:scale>
        <p:origin x="-750" y="-72"/>
      </p:cViewPr>
      <p:guideLst>
        <p:guide orient="horz" pos="4319"/>
        <p:guide orient="horz" pos="935"/>
        <p:guide orient="horz" pos="3793"/>
        <p:guide pos="5575"/>
        <p:guide pos="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42" y="-78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890CE-DB31-463F-8028-A8E27987217A}" type="datetimeFigureOut">
              <a:rPr lang="fr-FR" smtClean="0"/>
              <a:pPr/>
              <a:t>19/04/2013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A5746-BE8F-4B23-9763-E87458FEFC5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650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2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FBAD0F-58A3-483C-A1FE-435E7D62486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433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1DB34-AEC4-4503-B4E0-35749FEEBC34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625" y="71414"/>
            <a:ext cx="8791575" cy="1143000"/>
          </a:xfrm>
        </p:spPr>
        <p:txBody>
          <a:bodyPr tIns="0" bIns="0" anchor="b"/>
          <a:lstStyle>
            <a:lvl1pPr algn="r">
              <a:defRPr>
                <a:solidFill>
                  <a:srgbClr val="2A2A2A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625" y="1214414"/>
            <a:ext cx="8791575" cy="457200"/>
          </a:xfrm>
        </p:spPr>
        <p:txBody>
          <a:bodyPr tIns="0" bIns="0"/>
          <a:lstStyle>
            <a:lvl1pPr algn="r">
              <a:defRPr sz="2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subtitle</a:t>
            </a:r>
            <a:endParaRPr lang="en-US" noProof="0" dirty="0"/>
          </a:p>
        </p:txBody>
      </p:sp>
      <p:sp>
        <p:nvSpPr>
          <p:cNvPr id="27" name="Rectangle 7"/>
          <p:cNvSpPr>
            <a:spLocks noChangeArrowheads="1"/>
          </p:cNvSpPr>
          <p:nvPr userDrawn="1"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marL="266700" indent="-266700">
              <a:defRPr>
                <a:solidFill>
                  <a:srgbClr val="2A2A2A"/>
                </a:solidFill>
              </a:defRPr>
            </a:lvl2pPr>
            <a:lvl3pPr marL="542925" indent="-276225">
              <a:defRPr>
                <a:solidFill>
                  <a:srgbClr val="2A2A2A"/>
                </a:solidFill>
              </a:defRPr>
            </a:lvl3pPr>
            <a:lvl4pPr marL="809625" indent="-266700">
              <a:defRPr>
                <a:solidFill>
                  <a:srgbClr val="2A2A2A"/>
                </a:solidFill>
              </a:defRPr>
            </a:lvl4pPr>
            <a:lvl5pPr marL="1076325" indent="-266700">
              <a:defRPr>
                <a:solidFill>
                  <a:srgbClr val="2A2A2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70EAF-BFA1-4AD6-9D81-4359FAD1F31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4/19/2013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2143125"/>
            <a:ext cx="9144000" cy="3200400"/>
          </a:xfrm>
          <a:prstGeom prst="rect">
            <a:avLst/>
          </a:prstGeom>
          <a:solidFill>
            <a:srgbClr val="7B7B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1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itre 38"/>
          <p:cNvSpPr>
            <a:spLocks noGrp="1"/>
          </p:cNvSpPr>
          <p:nvPr userDrawn="1">
            <p:ph type="title" hasCustomPrompt="1"/>
          </p:nvPr>
        </p:nvSpPr>
        <p:spPr>
          <a:xfrm>
            <a:off x="328581" y="2428875"/>
            <a:ext cx="8521731" cy="1143000"/>
          </a:xfrm>
        </p:spPr>
        <p:txBody>
          <a:bodyPr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4" name="Espace réservé du texte 4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14324" y="3571890"/>
            <a:ext cx="8536309" cy="500052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grpSp>
        <p:nvGrpSpPr>
          <p:cNvPr id="18" name="Group 9"/>
          <p:cNvGrpSpPr>
            <a:grpSpLocks/>
          </p:cNvGrpSpPr>
          <p:nvPr userDrawn="1"/>
        </p:nvGrpSpPr>
        <p:grpSpPr bwMode="auto">
          <a:xfrm>
            <a:off x="0" y="4843478"/>
            <a:ext cx="9144000" cy="2014539"/>
            <a:chOff x="0" y="3045"/>
            <a:chExt cx="5760" cy="1269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0" y="3120"/>
              <a:ext cx="823" cy="1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823" y="3264"/>
              <a:ext cx="823" cy="10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1646" y="3216"/>
              <a:ext cx="823" cy="10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2469" y="3045"/>
              <a:ext cx="822" cy="1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3291" y="3186"/>
              <a:ext cx="823" cy="11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4114" y="3297"/>
              <a:ext cx="823" cy="10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4937" y="3111"/>
              <a:ext cx="823" cy="12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7833" y="5723160"/>
            <a:ext cx="2212616" cy="8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6CCD59-4062-48CE-A65F-00CB3BE5B2D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4/19/2013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BEBFAB-EF46-42A4-B2A0-EF472DEE164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4/19/2013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9CD7BF-7996-4CFF-A357-CB4F255262C6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4/19/2013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FA0E3F-A84F-4C38-B31C-F2180DBCA084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Rectangle 2"/>
          <p:cNvSpPr/>
          <p:nvPr userDrawn="1"/>
        </p:nvSpPr>
        <p:spPr>
          <a:xfrm>
            <a:off x="142844" y="1142984"/>
            <a:ext cx="885831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4/19/2013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1000" y="785793"/>
            <a:ext cx="8597900" cy="5300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998826-A65D-4C0D-ADEB-E0949BA9C2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0999" y="76200"/>
            <a:ext cx="8583613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4/19/2013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458200" cy="638175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86300" y="781050"/>
            <a:ext cx="4152900" cy="5238750"/>
          </a:xfrm>
        </p:spPr>
        <p:txBody>
          <a:bodyPr>
            <a:normAutofit/>
          </a:bodyPr>
          <a:lstStyle/>
          <a:p>
            <a:r>
              <a:rPr lang="en-US" dirty="0" smtClean="0"/>
              <a:t>Click icon to add chart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381000" y="6553200"/>
            <a:ext cx="295275" cy="152400"/>
          </a:xfrm>
        </p:spPr>
        <p:txBody>
          <a:bodyPr/>
          <a:lstStyle>
            <a:lvl1pPr>
              <a:defRPr/>
            </a:lvl1pPr>
          </a:lstStyle>
          <a:p>
            <a:fld id="{57C5AF71-8E3A-49A6-AB4B-BC4335BFE2F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1050"/>
            <a:ext cx="4152900" cy="5238750"/>
          </a:xfrm>
        </p:spPr>
        <p:txBody>
          <a:bodyPr>
            <a:normAutofit/>
          </a:bodyPr>
          <a:lstStyle>
            <a:lvl1pPr>
              <a:defRPr sz="2200"/>
            </a:lvl1pPr>
            <a:lvl2pPr marL="266700" indent="-266700">
              <a:defRPr sz="1800"/>
            </a:lvl2pPr>
            <a:lvl3pPr marL="542925" indent="-276225">
              <a:defRPr sz="1600"/>
            </a:lvl3pPr>
            <a:lvl4pPr marL="809625" indent="-266700">
              <a:defRPr sz="14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11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4/19/2013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0999" y="76200"/>
            <a:ext cx="8583613" cy="63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dirty="0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0999" y="785794"/>
            <a:ext cx="858361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Trebuchet MS" pitchFamily="34" charset="0"/>
              </a:defRPr>
            </a:lvl1pPr>
          </a:lstStyle>
          <a:p>
            <a:fld id="{BD3591A1-4D0D-4372-AF02-FD29A1B3AC5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77033" y="714356"/>
            <a:ext cx="8583613" cy="1588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377033" y="6518787"/>
            <a:ext cx="6933953" cy="0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78927" y="6160542"/>
            <a:ext cx="1499447" cy="57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4/19/2013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60" r:id="rId9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30000"/>
        </a:spcBef>
        <a:spcAft>
          <a:spcPct val="0"/>
        </a:spcAft>
        <a:defRPr sz="2200">
          <a:solidFill>
            <a:srgbClr val="7B7B7B"/>
          </a:solidFill>
          <a:latin typeface="Trebuchet MS" pitchFamily="34" charset="0"/>
          <a:ea typeface="+mn-ea"/>
          <a:cs typeface="+mn-cs"/>
        </a:defRPr>
      </a:lvl1pPr>
      <a:lvl2pPr marL="266700" indent="-266700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"/>
        <a:defRPr sz="2000">
          <a:solidFill>
            <a:srgbClr val="2A2A2A"/>
          </a:solidFill>
          <a:latin typeface="Trebuchet MS" pitchFamily="34" charset="0"/>
        </a:defRPr>
      </a:lvl2pPr>
      <a:lvl3pPr marL="542925" indent="-276225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60000"/>
            <a:lumOff val="40000"/>
          </a:schemeClr>
        </a:buClr>
        <a:buSzPct val="80000"/>
        <a:buFont typeface="Wingdings" pitchFamily="2" charset="2"/>
        <a:buChar char="n"/>
        <a:defRPr sz="1800">
          <a:solidFill>
            <a:srgbClr val="2A2A2A"/>
          </a:solidFill>
          <a:latin typeface="Trebuchet MS" pitchFamily="34" charset="0"/>
        </a:defRPr>
      </a:lvl3pPr>
      <a:lvl4pPr marL="8096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40000"/>
            <a:lumOff val="60000"/>
          </a:schemeClr>
        </a:buClr>
        <a:buSzPct val="80000"/>
        <a:buFont typeface="Wingdings" pitchFamily="2" charset="2"/>
        <a:buChar char="n"/>
        <a:defRPr sz="1600">
          <a:solidFill>
            <a:srgbClr val="2A2A2A"/>
          </a:solidFill>
          <a:latin typeface="Trebuchet MS" pitchFamily="34" charset="0"/>
        </a:defRPr>
      </a:lvl4pPr>
      <a:lvl5pPr marL="10763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20000"/>
            <a:lumOff val="80000"/>
          </a:schemeClr>
        </a:buClr>
        <a:buSzPct val="80000"/>
        <a:buFont typeface="Wingdings" pitchFamily="2" charset="2"/>
        <a:buChar char="n"/>
        <a:defRPr sz="1400">
          <a:solidFill>
            <a:srgbClr val="2A2A2A"/>
          </a:solidFill>
          <a:latin typeface="Trebuchet MS" pitchFamily="34" charset="0"/>
        </a:defRPr>
      </a:lvl5pPr>
      <a:lvl6pPr marL="29337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6pPr>
      <a:lvl7pPr marL="33909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7pPr>
      <a:lvl8pPr marL="38481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8pPr>
      <a:lvl9pPr marL="43053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8613" y="2428875"/>
            <a:ext cx="85217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JCTVC-M0197</a:t>
            </a:r>
            <a:br>
              <a:rPr lang="en-US" dirty="0" smtClean="0"/>
            </a:br>
            <a:r>
              <a:rPr lang="en-US" dirty="0"/>
              <a:t>AHG14: Color Gamut </a:t>
            </a:r>
            <a:r>
              <a:rPr lang="en-US" dirty="0" err="1" smtClean="0"/>
              <a:t>Scalablility</a:t>
            </a:r>
            <a:r>
              <a:rPr lang="en-US" dirty="0" smtClean="0"/>
              <a:t> using </a:t>
            </a:r>
            <a:r>
              <a:rPr lang="en-US" dirty="0"/>
              <a:t>3D LUT</a:t>
            </a:r>
            <a:endParaRPr lang="en-US" dirty="0" smtClean="0"/>
          </a:p>
        </p:txBody>
      </p:sp>
      <p:sp>
        <p:nvSpPr>
          <p:cNvPr id="5123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314325" y="3571875"/>
            <a:ext cx="8535988" cy="1076325"/>
          </a:xfrm>
        </p:spPr>
        <p:txBody>
          <a:bodyPr>
            <a:normAutofit/>
          </a:bodyPr>
          <a:lstStyle/>
          <a:p>
            <a:pPr marL="0" indent="0" eaLnBrk="1" hangingPunct="1">
              <a:defRPr/>
            </a:pPr>
            <a:r>
              <a:rPr lang="fr-FR" sz="3600" dirty="0" smtClean="0"/>
              <a:t> </a:t>
            </a:r>
            <a:r>
              <a:rPr lang="fr-FR" dirty="0" err="1" smtClean="0"/>
              <a:t>P.Bordes</a:t>
            </a:r>
            <a:endParaRPr lang="fr-FR" dirty="0" smtClean="0"/>
          </a:p>
          <a:p>
            <a:pPr marL="0" indent="0" eaLnBrk="1" hangingPunct="1">
              <a:defRPr/>
            </a:pPr>
            <a:endParaRPr lang="fr-FR" dirty="0" smtClean="0"/>
          </a:p>
        </p:txBody>
      </p:sp>
      <p:sp>
        <p:nvSpPr>
          <p:cNvPr id="4" name="Rectangle 3"/>
          <p:cNvSpPr/>
          <p:nvPr/>
        </p:nvSpPr>
        <p:spPr>
          <a:xfrm>
            <a:off x="1928794" y="5181913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13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JCT-VC Meeting: Incheon, April 18-26,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1340768"/>
            <a:ext cx="8001056" cy="4804586"/>
          </a:xfrm>
        </p:spPr>
        <p:txBody>
          <a:bodyPr>
            <a:normAutofit/>
          </a:bodyPr>
          <a:lstStyle/>
          <a:p>
            <a:pPr lvl="1" algn="just"/>
            <a:r>
              <a:rPr lang="en-US" sz="1600" b="1" dirty="0" smtClean="0"/>
              <a:t>Proposal of a Color Gamut Scalability model based on 3D LUT</a:t>
            </a:r>
          </a:p>
          <a:p>
            <a:pPr lvl="2" algn="just"/>
            <a:r>
              <a:rPr lang="fr-FR" sz="1400" dirty="0" err="1" smtClean="0"/>
              <a:t>Color</a:t>
            </a:r>
            <a:r>
              <a:rPr lang="fr-FR" sz="1400" dirty="0" smtClean="0"/>
              <a:t> </a:t>
            </a:r>
            <a:r>
              <a:rPr lang="fr-FR" sz="1400" dirty="0" err="1" smtClean="0"/>
              <a:t>graded</a:t>
            </a:r>
            <a:r>
              <a:rPr lang="fr-FR" sz="1400" dirty="0" smtClean="0"/>
              <a:t> content </a:t>
            </a:r>
            <a:r>
              <a:rPr lang="fr-FR" sz="1400" dirty="0" err="1" smtClean="0"/>
              <a:t>experiments</a:t>
            </a:r>
            <a:r>
              <a:rPr lang="fr-FR" sz="1400" dirty="0" smtClean="0"/>
              <a:t> (8 bits)</a:t>
            </a:r>
          </a:p>
          <a:p>
            <a:pPr lvl="2" algn="just"/>
            <a:r>
              <a:rPr lang="fr-FR" sz="1400" dirty="0" smtClean="0"/>
              <a:t>Rec.709 – rec.2020 </a:t>
            </a:r>
            <a:r>
              <a:rPr lang="fr-FR" sz="1400" dirty="0" err="1" smtClean="0"/>
              <a:t>experiments</a:t>
            </a:r>
            <a:r>
              <a:rPr lang="fr-FR" sz="1400" dirty="0" smtClean="0"/>
              <a:t> (8 bits)</a:t>
            </a:r>
          </a:p>
          <a:p>
            <a:pPr lvl="2" algn="just"/>
            <a:endParaRPr lang="en-US" sz="1400" dirty="0" smtClean="0"/>
          </a:p>
          <a:p>
            <a:pPr lvl="1" algn="just"/>
            <a:r>
              <a:rPr lang="en-US" sz="1600" b="1" dirty="0" smtClean="0"/>
              <a:t>A generic model scalable </a:t>
            </a:r>
            <a:r>
              <a:rPr lang="en-US" sz="1600" b="1" dirty="0"/>
              <a:t>in complexity and hence </a:t>
            </a:r>
            <a:r>
              <a:rPr lang="en-US" sz="1600" b="1" dirty="0" smtClean="0"/>
              <a:t>accuracy</a:t>
            </a:r>
            <a:r>
              <a:rPr lang="en-US" sz="1600" dirty="0" smtClean="0"/>
              <a:t>:</a:t>
            </a:r>
          </a:p>
          <a:p>
            <a:pPr lvl="2" algn="just"/>
            <a:r>
              <a:rPr lang="en-US" sz="1400" dirty="0" smtClean="0"/>
              <a:t>Allows </a:t>
            </a:r>
            <a:r>
              <a:rPr lang="en-US" sz="1400" dirty="0"/>
              <a:t>addressing low complexity use cases equivalent to </a:t>
            </a:r>
            <a:r>
              <a:rPr lang="en-US" sz="1400" dirty="0" smtClean="0"/>
              <a:t>GO model </a:t>
            </a:r>
            <a:r>
              <a:rPr lang="en-US" sz="1400" dirty="0"/>
              <a:t>previously proposed in </a:t>
            </a:r>
            <a:r>
              <a:rPr lang="en-US" sz="1400" dirty="0" smtClean="0"/>
              <a:t>JCTVC-L0334</a:t>
            </a:r>
          </a:p>
          <a:p>
            <a:pPr lvl="2" algn="just"/>
            <a:r>
              <a:rPr lang="en-US" sz="1400" dirty="0" smtClean="0"/>
              <a:t>Allows </a:t>
            </a:r>
            <a:r>
              <a:rPr lang="en-US" sz="1400" dirty="0"/>
              <a:t>addressing </a:t>
            </a:r>
            <a:r>
              <a:rPr lang="en-US" sz="1400" dirty="0" smtClean="0"/>
              <a:t>more </a:t>
            </a:r>
            <a:r>
              <a:rPr lang="en-US" sz="1400" dirty="0"/>
              <a:t>general use cases where the Color mapping function in between the </a:t>
            </a:r>
            <a:r>
              <a:rPr lang="en-US" sz="1400" dirty="0" smtClean="0"/>
              <a:t>BL and EL is </a:t>
            </a:r>
            <a:r>
              <a:rPr lang="en-US" sz="1400" dirty="0"/>
              <a:t>more complex than a simple linear transformation.</a:t>
            </a:r>
            <a:endParaRPr lang="en-US" sz="1400" dirty="0" smtClean="0"/>
          </a:p>
          <a:p>
            <a:pPr lvl="1" algn="just"/>
            <a:endParaRPr lang="en-US" sz="1600" dirty="0" smtClean="0"/>
          </a:p>
          <a:p>
            <a:pPr lvl="1" algn="just"/>
            <a:r>
              <a:rPr lang="en-US" sz="1600" b="1" dirty="0" smtClean="0"/>
              <a:t>Propose to include CGS in SHM</a:t>
            </a:r>
          </a:p>
          <a:p>
            <a:pPr lvl="1" algn="just"/>
            <a:r>
              <a:rPr lang="en-US" sz="1600" dirty="0" smtClean="0"/>
              <a:t>Propose </a:t>
            </a:r>
            <a:r>
              <a:rPr lang="en-US" sz="1600" dirty="0"/>
              <a:t>JCT-VC to create a HEVC Scalable Extensions </a:t>
            </a:r>
            <a:r>
              <a:rPr lang="en-US" sz="1600" b="1" dirty="0"/>
              <a:t>Core Experiment </a:t>
            </a:r>
            <a:r>
              <a:rPr lang="en-US" sz="1600" dirty="0"/>
              <a:t>in order to assess Color Gamut Scalability inter-layer prediction related </a:t>
            </a:r>
            <a:r>
              <a:rPr lang="en-US" sz="1600" dirty="0" smtClean="0"/>
              <a:t>methods</a:t>
            </a:r>
            <a:endParaRPr lang="en-US" sz="1600" dirty="0"/>
          </a:p>
          <a:p>
            <a:pPr lvl="1" algn="just"/>
            <a:endParaRPr lang="fr-FR" sz="1600" dirty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/>
          </a:p>
          <a:p>
            <a:pPr lvl="1" algn="just"/>
            <a:endParaRPr lang="en-US" sz="16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Conclusions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JCTVC-M0197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4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928670"/>
            <a:ext cx="8001056" cy="4929222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1800" dirty="0"/>
              <a:t>M24484 – “Requirements for the scalable enhancement of HEVC” (S-2.10)</a:t>
            </a:r>
          </a:p>
          <a:p>
            <a:pPr lvl="1"/>
            <a:r>
              <a:rPr lang="en-US" sz="1400" i="1" dirty="0"/>
              <a:t>The scalability extension shall support </a:t>
            </a:r>
            <a:r>
              <a:rPr lang="en-US" sz="1400" i="1" dirty="0" smtClean="0"/>
              <a:t>:</a:t>
            </a:r>
            <a:endParaRPr lang="en-US" sz="1400" i="1" dirty="0"/>
          </a:p>
          <a:p>
            <a:pPr lvl="2"/>
            <a:r>
              <a:rPr lang="en-US" sz="1200" i="1" dirty="0" smtClean="0"/>
              <a:t>BL and EL with </a:t>
            </a:r>
            <a:r>
              <a:rPr lang="en-US" sz="1200" i="1" dirty="0"/>
              <a:t>different color spaces</a:t>
            </a:r>
          </a:p>
          <a:p>
            <a:pPr lvl="2"/>
            <a:r>
              <a:rPr lang="en-US" sz="1200" i="1" dirty="0" smtClean="0"/>
              <a:t>Combination </a:t>
            </a:r>
            <a:r>
              <a:rPr lang="en-US" sz="1200" i="1" dirty="0"/>
              <a:t>of color space scalability and spatial scalability.</a:t>
            </a:r>
          </a:p>
          <a:p>
            <a:pPr lvl="2"/>
            <a:r>
              <a:rPr lang="en-US" sz="1200" i="1" dirty="0" err="1" smtClean="0"/>
              <a:t>Tristimulus</a:t>
            </a:r>
            <a:r>
              <a:rPr lang="en-US" sz="1200" i="1" dirty="0" smtClean="0"/>
              <a:t> </a:t>
            </a:r>
            <a:r>
              <a:rPr lang="en-US" sz="1200" i="1" dirty="0"/>
              <a:t>values in </a:t>
            </a:r>
            <a:r>
              <a:rPr lang="en-US" sz="1200" i="1" dirty="0" smtClean="0"/>
              <a:t>EL that </a:t>
            </a:r>
            <a:r>
              <a:rPr lang="en-US" sz="1200" i="1" dirty="0"/>
              <a:t>can not be represented in the </a:t>
            </a:r>
            <a:r>
              <a:rPr lang="en-US" sz="1200" i="1" dirty="0" smtClean="0"/>
              <a:t>BL color </a:t>
            </a:r>
            <a:r>
              <a:rPr lang="en-US" sz="1200" i="1" dirty="0"/>
              <a:t>space. </a:t>
            </a:r>
            <a:endParaRPr lang="en-US" sz="1200" i="1" dirty="0" smtClean="0"/>
          </a:p>
          <a:p>
            <a:pPr lvl="2"/>
            <a:endParaRPr lang="en-US" sz="1200" i="1" dirty="0"/>
          </a:p>
          <a:p>
            <a:pPr marL="0" lvl="1" indent="0">
              <a:buNone/>
            </a:pPr>
            <a:r>
              <a:rPr lang="en-US" sz="1800" dirty="0"/>
              <a:t>Proposal: use of “Color Difference Predictor” function (see also L0334,K0241)</a:t>
            </a:r>
          </a:p>
          <a:p>
            <a:pPr lvl="1"/>
            <a:endParaRPr lang="en-US" sz="14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CA" sz="2800" dirty="0" smtClean="0"/>
              <a:t>AHG14: </a:t>
            </a:r>
            <a:r>
              <a:rPr lang="en-US" sz="2800" dirty="0"/>
              <a:t>Color Gamut </a:t>
            </a:r>
            <a:r>
              <a:rPr lang="en-US" sz="2800" dirty="0" smtClean="0"/>
              <a:t>Scalable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JCTVC-M0197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992"/>
            <a:ext cx="3554837" cy="2696914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50821"/>
              </p:ext>
            </p:extLst>
          </p:nvPr>
        </p:nvGraphicFramePr>
        <p:xfrm>
          <a:off x="3923928" y="3501008"/>
          <a:ext cx="4924425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Visio" r:id="rId4" imgW="7504110" imgH="3512568" progId="Visio.Drawing.11">
                  <p:embed/>
                </p:oleObj>
              </mc:Choice>
              <mc:Fallback>
                <p:oleObj name="Visio" r:id="rId4" imgW="7504110" imgH="3512568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3501008"/>
                        <a:ext cx="4924425" cy="2305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1268760"/>
            <a:ext cx="8001056" cy="4589132"/>
          </a:xfrm>
        </p:spPr>
        <p:txBody>
          <a:bodyPr>
            <a:normAutofit/>
          </a:bodyPr>
          <a:lstStyle/>
          <a:p>
            <a:pPr marL="0" lvl="1" indent="0" algn="just">
              <a:buNone/>
            </a:pPr>
            <a:r>
              <a:rPr lang="en-US" sz="1800" dirty="0" smtClean="0"/>
              <a:t>The determination of the color </a:t>
            </a:r>
            <a:r>
              <a:rPr lang="en-US" sz="1800" dirty="0"/>
              <a:t>transfer function is not straightforward because the content creation workflows may include </a:t>
            </a:r>
            <a:r>
              <a:rPr lang="en-US" sz="1800" u="sng" dirty="0"/>
              <a:t>deterministic processing </a:t>
            </a:r>
            <a:r>
              <a:rPr lang="en-US" sz="1800" dirty="0" smtClean="0"/>
              <a:t>but </a:t>
            </a:r>
            <a:r>
              <a:rPr lang="en-US" sz="1800" dirty="0"/>
              <a:t>also </a:t>
            </a:r>
            <a:r>
              <a:rPr lang="en-US" sz="1800" u="sng" dirty="0"/>
              <a:t>non-deterministic </a:t>
            </a:r>
            <a:r>
              <a:rPr lang="en-US" sz="1800" u="sng" dirty="0" smtClean="0"/>
              <a:t>operations</a:t>
            </a:r>
            <a:r>
              <a:rPr lang="en-US" sz="1800" dirty="0" smtClean="0"/>
              <a:t>.</a:t>
            </a:r>
          </a:p>
          <a:p>
            <a:pPr marL="0" lvl="1" indent="0" algn="just">
              <a:buNone/>
            </a:pPr>
            <a:endParaRPr lang="en-US" sz="1400" dirty="0" smtClean="0"/>
          </a:p>
          <a:p>
            <a:pPr lvl="1" algn="just"/>
            <a:r>
              <a:rPr lang="en-US" sz="1600" dirty="0"/>
              <a:t>The last digital cameras used in Digital Cinema (DC) allow to capture video signal with </a:t>
            </a:r>
            <a:r>
              <a:rPr lang="en-US" sz="1600" u="sng" dirty="0"/>
              <a:t>wide color </a:t>
            </a:r>
            <a:r>
              <a:rPr lang="en-US" sz="1600" u="sng" dirty="0" smtClean="0"/>
              <a:t>gamut</a:t>
            </a:r>
            <a:r>
              <a:rPr lang="en-US" sz="1600" dirty="0" smtClean="0"/>
              <a:t> and </a:t>
            </a:r>
            <a:r>
              <a:rPr lang="en-US" sz="1600" u="sng" dirty="0" smtClean="0"/>
              <a:t>extended luminance </a:t>
            </a:r>
            <a:r>
              <a:rPr lang="en-US" sz="1600" u="sng" dirty="0"/>
              <a:t>range</a:t>
            </a:r>
            <a:r>
              <a:rPr lang="en-US" sz="1600" dirty="0"/>
              <a:t>. </a:t>
            </a:r>
            <a:endParaRPr lang="en-US" sz="1600" dirty="0" smtClean="0"/>
          </a:p>
          <a:p>
            <a:pPr lvl="1" algn="just"/>
            <a:r>
              <a:rPr lang="en-US" sz="1600" dirty="0" smtClean="0"/>
              <a:t>Raw </a:t>
            </a:r>
            <a:r>
              <a:rPr lang="en-US" sz="1600" dirty="0"/>
              <a:t>data </a:t>
            </a:r>
            <a:r>
              <a:rPr lang="en-US" sz="1600" dirty="0" smtClean="0"/>
              <a:t>represent </a:t>
            </a:r>
            <a:r>
              <a:rPr lang="en-US" sz="1600" dirty="0"/>
              <a:t>much more information than what will be </a:t>
            </a:r>
            <a:r>
              <a:rPr lang="en-US" sz="1600" dirty="0" smtClean="0"/>
              <a:t>distributed/displayed</a:t>
            </a:r>
          </a:p>
          <a:p>
            <a:pPr marL="0" lvl="1" indent="0" algn="just">
              <a:buNone/>
            </a:pPr>
            <a:endParaRPr lang="en-US" sz="24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/>
              <a:t>Color Difference </a:t>
            </a:r>
            <a:r>
              <a:rPr lang="en-US" sz="2800" dirty="0" smtClean="0"/>
              <a:t>Predictor (1)</a:t>
            </a:r>
            <a:r>
              <a:rPr lang="en-CA" sz="2800" dirty="0" smtClean="0"/>
              <a:t/>
            </a:r>
            <a:br>
              <a:rPr lang="en-CA" sz="2800" dirty="0" smtClean="0"/>
            </a:b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JCTVC-M0197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61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764704"/>
            <a:ext cx="8176992" cy="5093188"/>
          </a:xfrm>
        </p:spPr>
        <p:txBody>
          <a:bodyPr>
            <a:normAutofit/>
          </a:bodyPr>
          <a:lstStyle/>
          <a:p>
            <a:pPr lvl="1" algn="just"/>
            <a:r>
              <a:rPr lang="en-US" sz="1600" b="1" dirty="0"/>
              <a:t>Deterministic processing </a:t>
            </a:r>
          </a:p>
          <a:p>
            <a:pPr lvl="2" algn="just"/>
            <a:r>
              <a:rPr lang="en-US" sz="1400" u="sng" dirty="0"/>
              <a:t>Color Space conversion</a:t>
            </a:r>
            <a:r>
              <a:rPr lang="en-US" sz="1400" dirty="0"/>
              <a:t>: </a:t>
            </a:r>
            <a:r>
              <a:rPr lang="en-US" sz="1400" dirty="0" smtClean="0"/>
              <a:t>Rec.709 </a:t>
            </a:r>
            <a:r>
              <a:rPr lang="en-US" sz="1400" dirty="0"/>
              <a:t>to Rec.2020 (basically not linear) only ?</a:t>
            </a:r>
          </a:p>
          <a:p>
            <a:pPr marL="542925" lvl="3" indent="0" algn="just">
              <a:spcBef>
                <a:spcPts val="0"/>
              </a:spcBef>
              <a:buNone/>
            </a:pPr>
            <a:r>
              <a:rPr lang="en-US" sz="1400" dirty="0"/>
              <a:t>Besides, new video signal definitions, new display technology capabilities (e.g. OLED</a:t>
            </a:r>
            <a:r>
              <a:rPr lang="en-US" sz="1400" dirty="0" smtClean="0"/>
              <a:t>…), End-device </a:t>
            </a:r>
            <a:r>
              <a:rPr lang="en-US" sz="1400" dirty="0"/>
              <a:t>rendering </a:t>
            </a:r>
            <a:r>
              <a:rPr lang="en-US" sz="1400" dirty="0" smtClean="0"/>
              <a:t>characteristics/capabilities adaptation ?</a:t>
            </a:r>
            <a:endParaRPr lang="en-US" sz="1400" dirty="0"/>
          </a:p>
          <a:p>
            <a:pPr lvl="1"/>
            <a:r>
              <a:rPr lang="en-US" sz="1600" b="1" dirty="0" smtClean="0"/>
              <a:t>Non-deterministic operations</a:t>
            </a:r>
          </a:p>
          <a:p>
            <a:pPr lvl="2" algn="just"/>
            <a:r>
              <a:rPr lang="en-US" sz="1400" u="sng" dirty="0"/>
              <a:t>Bit-depth scaling / tone mapping</a:t>
            </a:r>
            <a:r>
              <a:rPr lang="en-US" sz="1400" dirty="0"/>
              <a:t>: </a:t>
            </a:r>
            <a:r>
              <a:rPr lang="en-US" sz="1400" dirty="0" smtClean="0"/>
              <a:t>luminance </a:t>
            </a:r>
            <a:r>
              <a:rPr lang="en-US" sz="1400" dirty="0"/>
              <a:t>range mapping </a:t>
            </a:r>
            <a:r>
              <a:rPr lang="en-US" sz="1400" dirty="0" err="1" smtClean="0"/>
              <a:t>vs</a:t>
            </a:r>
            <a:r>
              <a:rPr lang="en-US" sz="1400" dirty="0" smtClean="0"/>
              <a:t> Reference </a:t>
            </a:r>
            <a:r>
              <a:rPr lang="en-US" sz="1400" dirty="0"/>
              <a:t>Output Display characteristics (ODT) (ex: 16 bits </a:t>
            </a:r>
            <a:r>
              <a:rPr lang="en-US" sz="1400" dirty="0" err="1"/>
              <a:t>vs</a:t>
            </a:r>
            <a:r>
              <a:rPr lang="en-US" sz="1400" dirty="0"/>
              <a:t> 8 or 10 bits) </a:t>
            </a:r>
            <a:endParaRPr lang="en-US" sz="1400" dirty="0" smtClean="0"/>
          </a:p>
          <a:p>
            <a:pPr lvl="2" algn="just"/>
            <a:r>
              <a:rPr lang="en-US" sz="1400" u="sng" dirty="0" smtClean="0"/>
              <a:t>Color grading</a:t>
            </a:r>
            <a:r>
              <a:rPr lang="en-US" sz="1400" dirty="0" smtClean="0"/>
              <a:t>: color </a:t>
            </a:r>
            <a:r>
              <a:rPr lang="en-US" sz="1400" dirty="0"/>
              <a:t>balancing </a:t>
            </a:r>
            <a:r>
              <a:rPr lang="en-US" sz="1400" dirty="0" err="1"/>
              <a:t>vs</a:t>
            </a:r>
            <a:r>
              <a:rPr lang="en-US" sz="1400" dirty="0"/>
              <a:t> reference </a:t>
            </a:r>
            <a:r>
              <a:rPr lang="en-US" sz="1400" dirty="0" smtClean="0"/>
              <a:t>display traduces </a:t>
            </a:r>
            <a:r>
              <a:rPr lang="en-US" sz="1400" dirty="0"/>
              <a:t>the artistic </a:t>
            </a:r>
            <a:r>
              <a:rPr lang="en-US" sz="1400" dirty="0" smtClean="0"/>
              <a:t>intent (film director)</a:t>
            </a:r>
            <a:endParaRPr lang="en-US" sz="140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/>
              <a:t>Color Difference </a:t>
            </a:r>
            <a:r>
              <a:rPr lang="en-US" sz="2800" dirty="0" smtClean="0"/>
              <a:t>Predictor (2)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JCTVC-M0197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19759"/>
              </p:ext>
            </p:extLst>
          </p:nvPr>
        </p:nvGraphicFramePr>
        <p:xfrm>
          <a:off x="1187624" y="2966831"/>
          <a:ext cx="6716216" cy="3702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Visio" r:id="rId3" imgW="9708390" imgH="5359700" progId="Visio.Drawing.11">
                  <p:embed/>
                </p:oleObj>
              </mc:Choice>
              <mc:Fallback>
                <p:oleObj name="Visio" r:id="rId3" imgW="9708390" imgH="535970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966831"/>
                        <a:ext cx="6716216" cy="37025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143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928670"/>
            <a:ext cx="8001056" cy="4929222"/>
          </a:xfrm>
        </p:spPr>
        <p:txBody>
          <a:bodyPr>
            <a:normAutofit/>
          </a:bodyPr>
          <a:lstStyle/>
          <a:p>
            <a:pPr marL="0" lvl="1" indent="0" algn="just">
              <a:buNone/>
            </a:pPr>
            <a:r>
              <a:rPr lang="en-US" sz="1600" b="1" dirty="0" smtClean="0"/>
              <a:t>Rationale</a:t>
            </a:r>
          </a:p>
          <a:p>
            <a:pPr lvl="1" algn="just"/>
            <a:r>
              <a:rPr lang="en-US" sz="1600" dirty="0" smtClean="0"/>
              <a:t>To address </a:t>
            </a:r>
            <a:r>
              <a:rPr lang="en-US" sz="1600" dirty="0"/>
              <a:t>a wide range of </a:t>
            </a:r>
            <a:r>
              <a:rPr lang="en-US" sz="1600" dirty="0" smtClean="0"/>
              <a:t>CGS applications: </a:t>
            </a:r>
            <a:r>
              <a:rPr lang="en-US" sz="1600" u="sng" dirty="0" smtClean="0"/>
              <a:t>without </a:t>
            </a:r>
            <a:r>
              <a:rPr lang="en-US" sz="1600" u="sng" dirty="0"/>
              <a:t>any a-priori</a:t>
            </a:r>
            <a:r>
              <a:rPr lang="en-US" sz="1600" dirty="0"/>
              <a:t> on the “Color Difference Predictor” </a:t>
            </a:r>
            <a:r>
              <a:rPr lang="en-US" sz="1600" dirty="0" smtClean="0"/>
              <a:t>model</a:t>
            </a:r>
          </a:p>
          <a:p>
            <a:pPr marL="0" lvl="1" indent="0" algn="just">
              <a:buNone/>
            </a:pPr>
            <a:r>
              <a:rPr lang="en-US" sz="1600" b="1" dirty="0" smtClean="0"/>
              <a:t>Proposal: </a:t>
            </a:r>
            <a:r>
              <a:rPr lang="en-US" sz="1600" b="1" u="sng" dirty="0" smtClean="0"/>
              <a:t>3D Color Look-Up Table (LUT)</a:t>
            </a:r>
            <a:endParaRPr lang="en-US" sz="1600" b="1" u="sng" dirty="0"/>
          </a:p>
          <a:p>
            <a:pPr lvl="1" algn="just"/>
            <a:r>
              <a:rPr lang="en-US" sz="1600" dirty="0" smtClean="0"/>
              <a:t>3D </a:t>
            </a:r>
            <a:r>
              <a:rPr lang="en-US" sz="1600" dirty="0"/>
              <a:t>LUT can be considered as a sub-sampling of the 3D color space 1, where each vertex is associated with a color triplet corresponding to the color space 2 (predicted) values. </a:t>
            </a:r>
            <a:endParaRPr lang="en-US" sz="1600" dirty="0" smtClean="0"/>
          </a:p>
          <a:p>
            <a:pPr lvl="1" algn="just"/>
            <a:r>
              <a:rPr lang="en-US" sz="1600" dirty="0" smtClean="0"/>
              <a:t>For </a:t>
            </a:r>
            <a:r>
              <a:rPr lang="en-US" sz="1600" dirty="0"/>
              <a:t>a given BL color sample (color space 1), the computation of its prediction in (EL) color space 2 is made using </a:t>
            </a:r>
            <a:r>
              <a:rPr lang="en-US" sz="1600" dirty="0" smtClean="0"/>
              <a:t>tri-linear interpolation</a:t>
            </a:r>
            <a:endParaRPr lang="en-US" sz="1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 smtClean="0"/>
              <a:t>Proposed Color </a:t>
            </a:r>
            <a:r>
              <a:rPr lang="en-US" sz="2800" dirty="0"/>
              <a:t>Difference </a:t>
            </a:r>
            <a:r>
              <a:rPr lang="en-US" sz="2800" dirty="0" smtClean="0"/>
              <a:t>Predictor</a:t>
            </a:r>
            <a:r>
              <a:rPr lang="en-CA" sz="2800" dirty="0" smtClean="0"/>
              <a:t/>
            </a:r>
            <a:br>
              <a:rPr lang="en-CA" sz="2800" dirty="0" smtClean="0"/>
            </a:b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JCTVC-M0197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 descr="C:\Users\bordesp\WORK\Brevets\IF\Brevet_IF130066_PFYYYYYY_3D_LutCoding\graphics\3D_LUT_Principl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933056"/>
            <a:ext cx="5413970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043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928670"/>
            <a:ext cx="8001056" cy="5380650"/>
          </a:xfrm>
        </p:spPr>
        <p:txBody>
          <a:bodyPr>
            <a:normAutofit/>
          </a:bodyPr>
          <a:lstStyle/>
          <a:p>
            <a:pPr marL="0" lvl="1" indent="0" algn="just">
              <a:buNone/>
            </a:pPr>
            <a:r>
              <a:rPr lang="en-US" sz="1600" b="1" dirty="0" smtClean="0"/>
              <a:t>Rationale</a:t>
            </a:r>
          </a:p>
          <a:p>
            <a:pPr lvl="1" algn="just"/>
            <a:r>
              <a:rPr lang="en-US" sz="1600" u="sng" dirty="0" err="1" smtClean="0"/>
              <a:t>Octree</a:t>
            </a:r>
            <a:r>
              <a:rPr lang="en-US" sz="1600" u="sng" dirty="0" smtClean="0"/>
              <a:t> </a:t>
            </a:r>
            <a:r>
              <a:rPr lang="en-US" sz="1600" u="sng" dirty="0"/>
              <a:t>based description of the 3D </a:t>
            </a:r>
            <a:r>
              <a:rPr lang="en-US" sz="1600" u="sng" dirty="0" smtClean="0"/>
              <a:t>LUT</a:t>
            </a:r>
            <a:r>
              <a:rPr lang="en-US" sz="1600" dirty="0" smtClean="0"/>
              <a:t>: unused </a:t>
            </a:r>
            <a:r>
              <a:rPr lang="en-US" sz="1600" dirty="0"/>
              <a:t>(or less used) 3D color space regions are encoded with coarsely lattice </a:t>
            </a:r>
            <a:r>
              <a:rPr lang="en-US" sz="1600" dirty="0" smtClean="0"/>
              <a:t>size</a:t>
            </a:r>
          </a:p>
          <a:p>
            <a:pPr lvl="1" algn="just"/>
            <a:r>
              <a:rPr lang="fr-FR" sz="1600" dirty="0" err="1" smtClean="0"/>
              <a:t>At</a:t>
            </a:r>
            <a:r>
              <a:rPr lang="fr-FR" sz="1600" dirty="0" smtClean="0"/>
              <a:t> </a:t>
            </a:r>
            <a:r>
              <a:rPr lang="fr-FR" sz="1600" dirty="0" err="1" smtClean="0"/>
              <a:t>most</a:t>
            </a:r>
            <a:r>
              <a:rPr lang="fr-FR" sz="1600" dirty="0" smtClean="0"/>
              <a:t> </a:t>
            </a:r>
            <a:r>
              <a:rPr lang="fr-FR" sz="1600" u="sng" dirty="0" smtClean="0"/>
              <a:t>8 </a:t>
            </a:r>
            <a:r>
              <a:rPr lang="fr-FR" sz="1600" u="sng" dirty="0" err="1" smtClean="0"/>
              <a:t>vertices</a:t>
            </a:r>
            <a:r>
              <a:rPr lang="fr-FR" sz="1600" u="sng" dirty="0" smtClean="0"/>
              <a:t> per octant</a:t>
            </a:r>
          </a:p>
          <a:p>
            <a:pPr lvl="1" algn="just"/>
            <a:r>
              <a:rPr lang="en-US" sz="1600" dirty="0" smtClean="0"/>
              <a:t>Each </a:t>
            </a:r>
            <a:r>
              <a:rPr lang="en-US" sz="1600" dirty="0"/>
              <a:t>color component of a vertex is </a:t>
            </a:r>
            <a:r>
              <a:rPr lang="en-US" sz="1600" u="sng" dirty="0" smtClean="0"/>
              <a:t>predicted </a:t>
            </a:r>
            <a:r>
              <a:rPr lang="en-US" sz="1600" u="sng" dirty="0"/>
              <a:t>with previously encoded color components</a:t>
            </a:r>
            <a:r>
              <a:rPr lang="en-US" sz="1600" dirty="0"/>
              <a:t> of neighboring </a:t>
            </a:r>
            <a:r>
              <a:rPr lang="en-US" sz="1600" dirty="0" smtClean="0"/>
              <a:t>parent octant vertices (tri-linear interpolation)</a:t>
            </a:r>
          </a:p>
          <a:p>
            <a:pPr lvl="1" algn="just"/>
            <a:r>
              <a:rPr lang="fr-FR" sz="1600" dirty="0" err="1" smtClean="0"/>
              <a:t>Only</a:t>
            </a:r>
            <a:r>
              <a:rPr lang="fr-FR" sz="1600" dirty="0" smtClean="0"/>
              <a:t> non-</a:t>
            </a:r>
            <a:r>
              <a:rPr lang="fr-FR" sz="1600" dirty="0" err="1" smtClean="0"/>
              <a:t>zero</a:t>
            </a:r>
            <a:r>
              <a:rPr lang="fr-FR" sz="1600" dirty="0" smtClean="0"/>
              <a:t> </a:t>
            </a:r>
            <a:r>
              <a:rPr lang="fr-FR" sz="1600" dirty="0" err="1" smtClean="0"/>
              <a:t>residuals</a:t>
            </a:r>
            <a:r>
              <a:rPr lang="fr-FR" sz="1600" dirty="0" smtClean="0"/>
              <a:t> tri-</a:t>
            </a:r>
            <a:r>
              <a:rPr lang="fr-FR" sz="1600" dirty="0" err="1" smtClean="0"/>
              <a:t>color</a:t>
            </a:r>
            <a:r>
              <a:rPr lang="fr-FR" sz="1600" dirty="0" smtClean="0"/>
              <a:t> components are </a:t>
            </a:r>
            <a:r>
              <a:rPr lang="fr-FR" sz="1600" dirty="0" err="1" smtClean="0"/>
              <a:t>encoded</a:t>
            </a:r>
            <a:endParaRPr lang="en-US" sz="1600" dirty="0" smtClean="0"/>
          </a:p>
          <a:p>
            <a:pPr lvl="1" algn="just"/>
            <a:endParaRPr lang="en-US" sz="1800" dirty="0" smtClean="0"/>
          </a:p>
          <a:p>
            <a:pPr lvl="1" algn="just"/>
            <a:endParaRPr lang="fr-FR" sz="1800" dirty="0"/>
          </a:p>
          <a:p>
            <a:pPr lvl="1" algn="just"/>
            <a:endParaRPr lang="fr-FR" sz="1800" dirty="0" smtClean="0"/>
          </a:p>
          <a:p>
            <a:pPr lvl="1" algn="just"/>
            <a:endParaRPr lang="fr-FR" sz="1800" dirty="0"/>
          </a:p>
          <a:p>
            <a:pPr lvl="1" algn="just"/>
            <a:endParaRPr lang="fr-FR" sz="1800" dirty="0" smtClean="0"/>
          </a:p>
          <a:p>
            <a:pPr lvl="1" algn="just"/>
            <a:endParaRPr lang="fr-FR" sz="1800" dirty="0" smtClean="0"/>
          </a:p>
          <a:p>
            <a:pPr lvl="1" algn="just"/>
            <a:endParaRPr lang="fr-FR" sz="1800" dirty="0" smtClean="0"/>
          </a:p>
          <a:p>
            <a:pPr lvl="1" algn="just"/>
            <a:endParaRPr lang="fr-FR" sz="1800" dirty="0"/>
          </a:p>
          <a:p>
            <a:pPr lvl="1" algn="just"/>
            <a:endParaRPr lang="en-US" sz="18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3D LUT Coding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JCTVC-M0197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01008"/>
            <a:ext cx="6632945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46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764704"/>
            <a:ext cx="8001056" cy="5380650"/>
          </a:xfrm>
        </p:spPr>
        <p:txBody>
          <a:bodyPr>
            <a:normAutofit/>
          </a:bodyPr>
          <a:lstStyle/>
          <a:p>
            <a:pPr marL="0" lvl="1" indent="0" algn="just">
              <a:buNone/>
            </a:pPr>
            <a:r>
              <a:rPr lang="fr-FR" sz="1600" b="1" dirty="0" err="1" smtClean="0"/>
              <a:t>Advantages</a:t>
            </a:r>
            <a:endParaRPr lang="en-US" sz="1600" b="1" dirty="0" smtClean="0"/>
          </a:p>
          <a:p>
            <a:pPr lvl="1" algn="just"/>
            <a:r>
              <a:rPr lang="en-US" sz="1600" u="sng" dirty="0"/>
              <a:t>Many Color processing tools uses 3D LUTs</a:t>
            </a:r>
            <a:r>
              <a:rPr lang="en-US" sz="1600" dirty="0"/>
              <a:t> to represent and save their intermediate and final color grading operations. In these cases, the 3D LUT information can be made available to the encoder </a:t>
            </a:r>
            <a:r>
              <a:rPr lang="en-US" sz="1600" dirty="0" smtClean="0"/>
              <a:t>easily</a:t>
            </a:r>
          </a:p>
          <a:p>
            <a:pPr lvl="1" algn="just"/>
            <a:r>
              <a:rPr lang="en-US" sz="1600" u="sng" dirty="0" smtClean="0"/>
              <a:t>The 3D </a:t>
            </a:r>
            <a:r>
              <a:rPr lang="en-US" sz="1600" u="sng" dirty="0"/>
              <a:t>LUT </a:t>
            </a:r>
            <a:r>
              <a:rPr lang="en-US" sz="1600" u="sng" dirty="0" smtClean="0"/>
              <a:t>size</a:t>
            </a:r>
            <a:r>
              <a:rPr lang="en-US" sz="1600" dirty="0" smtClean="0"/>
              <a:t> (number </a:t>
            </a:r>
            <a:r>
              <a:rPr lang="en-US" sz="1600" dirty="0"/>
              <a:t>of vertices in one direction), </a:t>
            </a:r>
            <a:r>
              <a:rPr lang="en-US" sz="1600" u="sng" dirty="0"/>
              <a:t>is a parameter</a:t>
            </a:r>
            <a:r>
              <a:rPr lang="en-US" sz="1600" dirty="0"/>
              <a:t> read in the bit-stream. In that way, the encoder may choose the best trade-off between “Color Difference Predictor” module accuracy and encoding </a:t>
            </a:r>
            <a:r>
              <a:rPr lang="en-US" sz="1600" dirty="0" smtClean="0"/>
              <a:t>cost</a:t>
            </a:r>
          </a:p>
          <a:p>
            <a:pPr lvl="1" algn="just"/>
            <a:r>
              <a:rPr lang="en-US" sz="1600" dirty="0" smtClean="0"/>
              <a:t>3D </a:t>
            </a:r>
            <a:r>
              <a:rPr lang="en-US" sz="1600" dirty="0"/>
              <a:t>color LUT interpolation module for color conversion is </a:t>
            </a:r>
            <a:r>
              <a:rPr lang="en-US" sz="1600" u="sng" dirty="0"/>
              <a:t>implemented in many STBs and display devices</a:t>
            </a:r>
            <a:r>
              <a:rPr lang="en-US" sz="1600" dirty="0"/>
              <a:t> (graphics card). </a:t>
            </a:r>
            <a:endParaRPr lang="en-US" sz="1600" dirty="0" smtClean="0"/>
          </a:p>
          <a:p>
            <a:pPr lvl="1" algn="just"/>
            <a:r>
              <a:rPr lang="en-US" sz="1600" dirty="0" smtClean="0"/>
              <a:t>If size=1 (</a:t>
            </a:r>
            <a:r>
              <a:rPr lang="en-US" sz="1600" dirty="0"/>
              <a:t>one single octant with 8 vertices</a:t>
            </a:r>
            <a:r>
              <a:rPr lang="en-US" sz="1600" dirty="0" smtClean="0"/>
              <a:t>), and </a:t>
            </a:r>
            <a:r>
              <a:rPr lang="en-US" sz="1600" dirty="0"/>
              <a:t>the color components of the vertices are set appropriately (see 6-Annex</a:t>
            </a:r>
            <a:r>
              <a:rPr lang="en-US" sz="1600" dirty="0" smtClean="0"/>
              <a:t>), then </a:t>
            </a:r>
            <a:r>
              <a:rPr lang="en-US" sz="1600" dirty="0"/>
              <a:t>the </a:t>
            </a:r>
            <a:r>
              <a:rPr lang="en-US" sz="1600" u="sng" dirty="0"/>
              <a:t>3D LUT is equivalent to the Gain-Offset</a:t>
            </a:r>
            <a:r>
              <a:rPr lang="en-US" sz="1600" dirty="0"/>
              <a:t> model previously proposed in </a:t>
            </a:r>
            <a:r>
              <a:rPr lang="en-US" sz="1600" dirty="0" smtClean="0"/>
              <a:t>JCTVC-L0334.</a:t>
            </a:r>
          </a:p>
          <a:p>
            <a:pPr lvl="1" algn="just"/>
            <a:endParaRPr lang="en-US" sz="1600" dirty="0"/>
          </a:p>
          <a:p>
            <a:pPr lvl="1" algn="just"/>
            <a:endParaRPr lang="fr-FR" sz="1600" dirty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/>
          </a:p>
          <a:p>
            <a:pPr lvl="1" algn="just"/>
            <a:endParaRPr lang="en-US" sz="16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3D LUT Coding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JCTVC-M0197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70873"/>
            <a:ext cx="4860404" cy="218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17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836712"/>
            <a:ext cx="8001056" cy="1008112"/>
          </a:xfrm>
        </p:spPr>
        <p:txBody>
          <a:bodyPr>
            <a:normAutofit/>
          </a:bodyPr>
          <a:lstStyle/>
          <a:p>
            <a:pPr marL="0" lvl="1" indent="0" algn="just">
              <a:buNone/>
            </a:pPr>
            <a:r>
              <a:rPr lang="fr-FR" sz="1600" b="1" dirty="0" smtClean="0"/>
              <a:t>(1) </a:t>
            </a:r>
            <a:r>
              <a:rPr lang="fr-FR" sz="1600" b="1" dirty="0" err="1" smtClean="0"/>
              <a:t>Color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Grading</a:t>
            </a:r>
            <a:endParaRPr lang="en-US" sz="1600" b="1" dirty="0" smtClean="0"/>
          </a:p>
          <a:p>
            <a:pPr lvl="1" algn="just"/>
            <a:r>
              <a:rPr lang="en-US" sz="1600" dirty="0" smtClean="0"/>
              <a:t>Use Color Grading tool (</a:t>
            </a:r>
            <a:r>
              <a:rPr lang="en-US" sz="1600" dirty="0" err="1" smtClean="0"/>
              <a:t>CineStyle</a:t>
            </a:r>
            <a:r>
              <a:rPr lang="en-US" sz="1600" dirty="0" smtClean="0"/>
              <a:t>) to create 3D Color LUTs</a:t>
            </a:r>
          </a:p>
          <a:p>
            <a:pPr lvl="1" algn="just"/>
            <a:endParaRPr lang="en-US" sz="1600" dirty="0"/>
          </a:p>
          <a:p>
            <a:pPr lvl="1" algn="just"/>
            <a:endParaRPr lang="fr-FR" sz="1600" dirty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/>
          </a:p>
          <a:p>
            <a:pPr lvl="1" algn="just"/>
            <a:endParaRPr lang="en-US" sz="16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Color Gamut Scalability Tests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JCTVC-M0197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556792"/>
            <a:ext cx="3813048" cy="21447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592" y="1556792"/>
            <a:ext cx="3812412" cy="2144788"/>
          </a:xfrm>
          <a:prstGeom prst="rect">
            <a:avLst/>
          </a:prstGeom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4336951"/>
            <a:ext cx="8567737" cy="168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57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Color Gamut Scalability Tests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JCTVC-M0197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568127" y="1124744"/>
            <a:ext cx="800105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30000"/>
              </a:spcBef>
              <a:spcAft>
                <a:spcPct val="0"/>
              </a:spcAft>
              <a:defRPr sz="2200">
                <a:solidFill>
                  <a:srgbClr val="7B7B7B"/>
                </a:solidFill>
                <a:latin typeface="Trebuchet MS" pitchFamily="34" charset="0"/>
                <a:ea typeface="+mn-ea"/>
                <a:cs typeface="+mn-cs"/>
              </a:defRPr>
            </a:lvl1pPr>
            <a:lvl2pPr marL="266700" indent="-2667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"/>
              <a:defRPr sz="2000">
                <a:solidFill>
                  <a:srgbClr val="2A2A2A"/>
                </a:solidFill>
                <a:latin typeface="Trebuchet MS" pitchFamily="34" charset="0"/>
              </a:defRPr>
            </a:lvl2pPr>
            <a:lvl3pPr marL="542925" indent="-276225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tx1">
                  <a:lumMod val="60000"/>
                  <a:lumOff val="40000"/>
                </a:schemeClr>
              </a:buClr>
              <a:buSzPct val="80000"/>
              <a:buFont typeface="Wingdings" pitchFamily="2" charset="2"/>
              <a:buChar char="n"/>
              <a:defRPr sz="1800">
                <a:solidFill>
                  <a:srgbClr val="2A2A2A"/>
                </a:solidFill>
                <a:latin typeface="Trebuchet MS" pitchFamily="34" charset="0"/>
              </a:defRPr>
            </a:lvl3pPr>
            <a:lvl4pPr marL="809625" indent="-2667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tx1">
                  <a:lumMod val="40000"/>
                  <a:lumOff val="60000"/>
                </a:schemeClr>
              </a:buClr>
              <a:buSzPct val="80000"/>
              <a:buFont typeface="Wingdings" pitchFamily="2" charset="2"/>
              <a:buChar char="n"/>
              <a:defRPr sz="1600">
                <a:solidFill>
                  <a:srgbClr val="2A2A2A"/>
                </a:solidFill>
                <a:latin typeface="Trebuchet MS" pitchFamily="34" charset="0"/>
              </a:defRPr>
            </a:lvl4pPr>
            <a:lvl5pPr marL="1076325" indent="-266700" algn="l" rtl="0" eaLnBrk="1" fontAlgn="base" hangingPunct="1">
              <a:spcBef>
                <a:spcPct val="30000"/>
              </a:spcBef>
              <a:spcAft>
                <a:spcPct val="0"/>
              </a:spcAft>
              <a:buClr>
                <a:schemeClr val="tx1">
                  <a:lumMod val="20000"/>
                  <a:lumOff val="80000"/>
                </a:schemeClr>
              </a:buClr>
              <a:buSzPct val="80000"/>
              <a:buFont typeface="Wingdings" pitchFamily="2" charset="2"/>
              <a:buChar char="n"/>
              <a:defRPr sz="1400">
                <a:solidFill>
                  <a:srgbClr val="2A2A2A"/>
                </a:solidFill>
                <a:latin typeface="Trebuchet MS" pitchFamily="34" charset="0"/>
              </a:defRPr>
            </a:lvl5pPr>
            <a:lvl6pPr marL="2933700" indent="-285750" algn="l" rtl="0" eaLnBrk="1" fontAlgn="base" hangingPunct="1">
              <a:spcBef>
                <a:spcPct val="30000"/>
              </a:spcBef>
              <a:spcAft>
                <a:spcPct val="0"/>
              </a:spcAft>
              <a:buChar char="•"/>
              <a:defRPr sz="2000">
                <a:solidFill>
                  <a:srgbClr val="333333"/>
                </a:solidFill>
                <a:latin typeface="+mn-lt"/>
              </a:defRPr>
            </a:lvl6pPr>
            <a:lvl7pPr marL="3390900" indent="-285750" algn="l" rtl="0" eaLnBrk="1" fontAlgn="base" hangingPunct="1">
              <a:spcBef>
                <a:spcPct val="30000"/>
              </a:spcBef>
              <a:spcAft>
                <a:spcPct val="0"/>
              </a:spcAft>
              <a:buChar char="•"/>
              <a:defRPr sz="2000">
                <a:solidFill>
                  <a:srgbClr val="333333"/>
                </a:solidFill>
                <a:latin typeface="+mn-lt"/>
              </a:defRPr>
            </a:lvl7pPr>
            <a:lvl8pPr marL="3848100" indent="-285750" algn="l" rtl="0" eaLnBrk="1" fontAlgn="base" hangingPunct="1">
              <a:spcBef>
                <a:spcPct val="30000"/>
              </a:spcBef>
              <a:spcAft>
                <a:spcPct val="0"/>
              </a:spcAft>
              <a:buChar char="•"/>
              <a:defRPr sz="2000">
                <a:solidFill>
                  <a:srgbClr val="333333"/>
                </a:solidFill>
                <a:latin typeface="+mn-lt"/>
              </a:defRPr>
            </a:lvl8pPr>
            <a:lvl9pPr marL="4305300" indent="-285750" algn="l" rtl="0" eaLnBrk="1" fontAlgn="base" hangingPunct="1">
              <a:spcBef>
                <a:spcPct val="30000"/>
              </a:spcBef>
              <a:spcAft>
                <a:spcPct val="0"/>
              </a:spcAft>
              <a:buChar char="•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0" lvl="1" indent="0" algn="just">
              <a:buNone/>
            </a:pPr>
            <a:r>
              <a:rPr lang="en-US" sz="1600" b="1" dirty="0" smtClean="0"/>
              <a:t>(2) Color </a:t>
            </a:r>
            <a:r>
              <a:rPr lang="en-US" sz="1600" b="1" dirty="0"/>
              <a:t>Space conversion Rec.709 to </a:t>
            </a:r>
            <a:r>
              <a:rPr lang="en-US" sz="1600" b="1" dirty="0" smtClean="0"/>
              <a:t>Rec.2020</a:t>
            </a:r>
            <a:endParaRPr lang="fr-FR" sz="1600" dirty="0" smtClean="0"/>
          </a:p>
          <a:p>
            <a:pPr lvl="1" algn="just"/>
            <a:endParaRPr lang="fr-FR" sz="1600" dirty="0" smtClean="0"/>
          </a:p>
          <a:p>
            <a:pPr lvl="1" algn="just"/>
            <a:endParaRPr lang="fr-FR" sz="1600" dirty="0" smtClean="0"/>
          </a:p>
          <a:p>
            <a:pPr lvl="1" algn="just"/>
            <a:endParaRPr lang="en-US" sz="1600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574477"/>
            <a:ext cx="3808443" cy="2142555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4228306"/>
            <a:ext cx="8567737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533" y="1574477"/>
            <a:ext cx="3794907" cy="213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96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oloMaster">
  <a:themeElements>
    <a:clrScheme name="TECHNICOLOR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961E6C"/>
      </a:accent1>
      <a:accent2>
        <a:srgbClr val="BE1253"/>
      </a:accent2>
      <a:accent3>
        <a:srgbClr val="D40027"/>
      </a:accent3>
      <a:accent4>
        <a:srgbClr val="E95F14"/>
      </a:accent4>
      <a:accent5>
        <a:srgbClr val="FCC300"/>
      </a:accent5>
      <a:accent6>
        <a:srgbClr val="96BE17"/>
      </a:accent6>
      <a:hlink>
        <a:srgbClr val="333333"/>
      </a:hlink>
      <a:folHlink>
        <a:srgbClr val="333333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8A4AB"/>
        </a:solidFill>
        <a:ln>
          <a:solidFill>
            <a:srgbClr val="5F5F5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err="1" smtClean="0">
            <a:latin typeface="Trebuchet MS" pitchFamily="34" charset="0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63B7A956D86C4F94FC78456ECBA529" ma:contentTypeVersion="4" ma:contentTypeDescription="Create a new document." ma:contentTypeScope="" ma:versionID="feb881ed392643bbe1959c8401076e6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4f6d32b71e6972e4ea9de1df9cac8f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11" nillable="true" ma:displayName="Scheduling Start Date" ma:internalName="PublishingStartDate">
      <xsd:simpleType>
        <xsd:restriction base="dms:Unknown"/>
      </xsd:simpleType>
    </xsd:element>
    <xsd:element name="PublishingExpirationDate" ma:index="12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8AD66FA-6A2C-4062-A854-EED099ADF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908E5AF-894B-495B-853A-B3662D087A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EE5175-2181-455A-87ED-BAF5DE0D6D45}">
  <ds:schemaRefs>
    <ds:schemaRef ds:uri="http://purl.org/dc/elements/1.1/"/>
    <ds:schemaRef ds:uri="http://schemas.microsoft.com/sharepoint/v3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697</Words>
  <Application>Microsoft Office PowerPoint</Application>
  <PresentationFormat>On-screen Show (4:3)</PresentationFormat>
  <Paragraphs>104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technicoloMaster</vt:lpstr>
      <vt:lpstr>Visio</vt:lpstr>
      <vt:lpstr>JCTVC-M0197 AHG14: Color Gamut Scalablility using 3D LUT</vt:lpstr>
      <vt:lpstr>AHG14: Color Gamut Scalable</vt:lpstr>
      <vt:lpstr>Color Difference Predictor (1) </vt:lpstr>
      <vt:lpstr>Color Difference Predictor (2)</vt:lpstr>
      <vt:lpstr>Proposed Color Difference Predictor </vt:lpstr>
      <vt:lpstr>3D LUT Coding</vt:lpstr>
      <vt:lpstr>3D LUT Coding</vt:lpstr>
      <vt:lpstr>Color Gamut Scalability Tests</vt:lpstr>
      <vt:lpstr>Color Gamut Scalability Tests</vt:lpstr>
      <vt:lpstr>Conclusions</vt:lpstr>
    </vt:vector>
  </TitlesOfParts>
  <Company>THOMSON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Technicolor_template</dc:title>
  <dc:creator>lochone</dc:creator>
  <cp:lastModifiedBy>Bordes Philippe</cp:lastModifiedBy>
  <cp:revision>258</cp:revision>
  <dcterms:created xsi:type="dcterms:W3CDTF">2010-02-01T15:48:52Z</dcterms:created>
  <dcterms:modified xsi:type="dcterms:W3CDTF">2013-04-19T01:12:45Z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0x010100EA63B7A956D86C4F94FC78456ECBA529</vt:lpwstr>
  </property>
</Properties>
</file>