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4" r:id="rId5"/>
  </p:sldMasterIdLst>
  <p:notesMasterIdLst>
    <p:notesMasterId r:id="rId16"/>
  </p:notesMasterIdLst>
  <p:sldIdLst>
    <p:sldId id="256" r:id="rId6"/>
    <p:sldId id="272" r:id="rId7"/>
    <p:sldId id="273" r:id="rId8"/>
    <p:sldId id="274" r:id="rId9"/>
    <p:sldId id="275" r:id="rId10"/>
    <p:sldId id="276" r:id="rId11"/>
    <p:sldId id="277" r:id="rId12"/>
    <p:sldId id="266" r:id="rId13"/>
    <p:sldId id="278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n Ye" initials="YY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864"/>
    <a:srgbClr val="00AEEF"/>
    <a:srgbClr val="D94D20"/>
    <a:srgbClr val="F36C21"/>
    <a:srgbClr val="716C6B"/>
    <a:srgbClr val="63615D"/>
    <a:srgbClr val="54524E"/>
    <a:srgbClr val="0087C3"/>
    <a:srgbClr val="C6D742"/>
    <a:srgbClr val="44A4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14" autoAdjust="0"/>
    <p:restoredTop sz="94660"/>
  </p:normalViewPr>
  <p:slideViewPr>
    <p:cSldViewPr snapToObjects="1">
      <p:cViewPr varScale="1">
        <p:scale>
          <a:sx n="111" d="100"/>
          <a:sy n="111" d="100"/>
        </p:scale>
        <p:origin x="-17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91834-3F34-4B40-8735-EA115B05FDDA}" type="datetimeFigureOut">
              <a:rPr lang="en-US" smtClean="0"/>
              <a:pPr/>
              <a:t>4/11/2013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F7F6D-8A3B-DB4E-AE49-8696C0E84E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24948" y="3495675"/>
            <a:ext cx="5029200" cy="381000"/>
          </a:xfrm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00AEEF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24948" y="1447800"/>
            <a:ext cx="6737852" cy="1895475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62600" y="304800"/>
            <a:ext cx="3372860" cy="3757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2012 InterDigital, Inc. All rights reserved.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768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1219200"/>
          </a:xfrm>
        </p:spPr>
        <p:txBody>
          <a:bodyPr/>
          <a:lstStyle>
            <a:lvl1pPr>
              <a:buFontTx/>
              <a:buNone/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1000" y="2590800"/>
            <a:ext cx="8229600" cy="36576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3000" kern="1200">
          <a:solidFill>
            <a:srgbClr val="716C6B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2600" kern="1200">
          <a:solidFill>
            <a:srgbClr val="716C6B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230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AEE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8" r:id="rId3"/>
    <p:sldLayoutId id="2147483670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24948" y="3495675"/>
            <a:ext cx="5029200" cy="1457325"/>
          </a:xfrm>
        </p:spPr>
        <p:txBody>
          <a:bodyPr>
            <a:normAutofit/>
          </a:bodyPr>
          <a:lstStyle/>
          <a:p>
            <a:r>
              <a:rPr lang="en-US" dirty="0" smtClean="0"/>
              <a:t>Xiaoyu Xiu, Yan Ye, Yuwen He, Yong He</a:t>
            </a:r>
          </a:p>
          <a:p>
            <a:r>
              <a:rPr lang="en-US" dirty="0" err="1" smtClean="0"/>
              <a:t>InterDigital</a:t>
            </a:r>
            <a:r>
              <a:rPr lang="en-US" dirty="0" smtClean="0"/>
              <a:t> Communications, Inc.</a:t>
            </a:r>
          </a:p>
          <a:p>
            <a:r>
              <a:rPr lang="en-US" dirty="0" smtClean="0"/>
              <a:t>April 2013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24948" y="1447800"/>
            <a:ext cx="7195052" cy="1895475"/>
          </a:xfrm>
        </p:spPr>
        <p:txBody>
          <a:bodyPr/>
          <a:lstStyle/>
          <a:p>
            <a:r>
              <a:rPr lang="en-US" dirty="0" smtClean="0"/>
              <a:t>JCTVC-M0192</a:t>
            </a:r>
            <a:br>
              <a:rPr lang="en-US" dirty="0" smtClean="0"/>
            </a:br>
            <a:r>
              <a:rPr lang="en-US" dirty="0" smtClean="0"/>
              <a:t>improved temporal motion vector prediction for reference index based SHVC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990600"/>
            <a:ext cx="7924800" cy="54102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60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Modify the selection of the reference list of the co-located PU and the target reference index of the current PU to skip MV scaling for TMVP of EL merge mode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60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Modify the EL AMVP derivation process to always use temporal candidate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60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Remove MVD and MVP signaling for ILR in the EL 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600" noProof="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Performance improvement (</a:t>
            </a:r>
            <a:r>
              <a:rPr lang="en-US" sz="2600" noProof="0" dirty="0" err="1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luma</a:t>
            </a:r>
            <a:r>
              <a:rPr lang="en-US" sz="2600" noProof="0" dirty="0" smtClean="0">
                <a:solidFill>
                  <a:srgbClr val="716C6B"/>
                </a:solidFill>
                <a:latin typeface="Arial" pitchFamily="34" charset="0"/>
                <a:cs typeface="Arial" pitchFamily="34" charset="0"/>
              </a:rPr>
              <a:t>): 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AI: 0.1%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RA: 0.8% 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600" noProof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LDP: 0.6%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LDB: 0.6%</a:t>
            </a:r>
            <a:endParaRPr lang="en-US" sz="2600" noProof="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1313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kumimoji="0" lang="en-US" sz="2600" b="0" i="0" u="none" strike="noStrike" kern="1200" cap="none" spc="0" normalizeH="0" baseline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Recommend to adopt into SHVC test model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990600"/>
            <a:ext cx="7772400" cy="51816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Current TMVP in merge mode of reference index based SHVC</a:t>
            </a:r>
          </a:p>
          <a:p>
            <a:pPr marL="798513" marR="0" lvl="1" indent="-341313" fontAlgn="auto"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The inter-layer reference (ILR) picture is used as the co-located picture for TMVP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The target reference index of current PU is fixed to 0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For bi-predicted PU, the reference list of the co-located PU and the target reference list of the current PU could be different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A significant amount of co-located PUs need MV scaling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Current AMVP of reference index based SHVC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The ILR picture is used as the co-located picture of TMVP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The temporal candidate is placed after spatial candidates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The temporal candidate can be available </a:t>
            </a: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only if the number of spatial candidates is less than 2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 </a:t>
            </a:r>
          </a:p>
          <a:p>
            <a:pPr marL="341313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MV signaling of reference index based SHVC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err="1" smtClean="0">
                <a:solidFill>
                  <a:srgbClr val="6C6864"/>
                </a:solidFill>
                <a:latin typeface="Arial"/>
                <a:cs typeface="Arial"/>
              </a:rPr>
              <a:t>Bitstream</a:t>
            </a:r>
            <a:r>
              <a:rPr lang="en-US" sz="2400" dirty="0" smtClean="0">
                <a:solidFill>
                  <a:srgbClr val="6C6864"/>
                </a:solidFill>
                <a:latin typeface="Arial"/>
                <a:cs typeface="Arial"/>
              </a:rPr>
              <a:t> constraint: zero MV for ILR pictures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6C6864"/>
                </a:solidFill>
                <a:latin typeface="Arial"/>
                <a:cs typeface="Arial"/>
              </a:rPr>
              <a:t>Given zero MV, no need to signal MVD and MVP for ILR pictures</a:t>
            </a:r>
            <a:endParaRPr lang="en-US" sz="2400" dirty="0" smtClean="0">
              <a:solidFill>
                <a:srgbClr val="716C6B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990600"/>
            <a:ext cx="7772400" cy="44958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In this contribution, it is proposed to</a:t>
            </a:r>
          </a:p>
          <a:p>
            <a:pPr marL="798513" marR="0" lvl="1" indent="-341313" fontAlgn="auto"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Modify the TMVP of EL merge mode</a:t>
            </a:r>
          </a:p>
          <a:p>
            <a:pPr marL="1255713" lvl="2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Jointly select the reference list of the co-located PU and the target reference index of the current PU</a:t>
            </a:r>
          </a:p>
          <a:p>
            <a:pPr marL="1255713" lvl="2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MV scaling could be avoided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 when possible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Modify the EL AMVP candidate list</a:t>
            </a:r>
          </a:p>
          <a:p>
            <a:pPr marL="1255713" lvl="2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Insert the temporal candidate </a:t>
            </a: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in the first place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 of the AMVP candidate list</a:t>
            </a:r>
          </a:p>
          <a:p>
            <a:pPr marL="1255713" lvl="2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Pruning is performed between temporal candidate and spatial candidate</a:t>
            </a:r>
          </a:p>
          <a:p>
            <a:pPr marL="1255713" lvl="2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The number of AMVP candidates remains the same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Modify the MV signaling of 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ILR 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pictures</a:t>
            </a:r>
          </a:p>
          <a:p>
            <a:pPr marL="1255713" lvl="2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Given zero MVs, </a:t>
            </a: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remove MVD and MVP signaling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 when 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using ILR </a:t>
            </a: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picture for prediction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Modified TMVP of EL merge mode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914400"/>
            <a:ext cx="7772400" cy="29718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The selection of the reference list of the co-located PU</a:t>
            </a:r>
          </a:p>
          <a:p>
            <a:pPr marL="798513" marR="0" lvl="1" indent="-341313" fontAlgn="auto"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For the common case, the BL picture and the corresponding EL picture have the same POCs in L0 and L1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The reference list of the co-located PU is set to the target reference list of the current PU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More likely to avoid MV scaling</a:t>
            </a:r>
            <a:endParaRPr lang="en-US" sz="2400" dirty="0" smtClean="0">
              <a:solidFill>
                <a:srgbClr val="00AEEF"/>
              </a:solidFill>
              <a:latin typeface="Arial"/>
              <a:cs typeface="Arial"/>
            </a:endParaRP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The selection of the target reference index of the current PU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Check the POCs of all reference pictures in the target reference list, and </a:t>
            </a:r>
            <a:r>
              <a:rPr lang="en-US" sz="2400" dirty="0" smtClean="0">
                <a:solidFill>
                  <a:srgbClr val="00AEEF"/>
                </a:solidFill>
                <a:latin typeface="Arial"/>
                <a:cs typeface="Arial"/>
              </a:rPr>
              <a:t>select the one which needs no MV scaling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If no such reference index exists, the default target reference index equal to 0 remains to be used</a:t>
            </a:r>
          </a:p>
        </p:txBody>
      </p:sp>
      <p:pic>
        <p:nvPicPr>
          <p:cNvPr id="1026" name="Object 2"/>
          <p:cNvPicPr>
            <a:picLocks noChangeArrowheads="1"/>
          </p:cNvPicPr>
          <p:nvPr/>
        </p:nvPicPr>
        <p:blipFill>
          <a:blip r:embed="rId2"/>
          <a:srcRect l="-4395" t="-3197" b="-2609"/>
          <a:stretch>
            <a:fillRect/>
          </a:stretch>
        </p:blipFill>
        <p:spPr bwMode="auto">
          <a:xfrm>
            <a:off x="1981200" y="3580686"/>
            <a:ext cx="5257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Modified EL AMVP Candidate List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990600"/>
            <a:ext cx="7772400" cy="2667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Temporal candidate is always included in the AMVP candidate list by modifying the AMVP derivation process</a:t>
            </a:r>
          </a:p>
          <a:p>
            <a:pPr marL="798513" marR="0" lvl="1" indent="-341313" fontAlgn="auto"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Add the temporal candidate in the first place of EL AMVP candidate list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Given the availability of temporal candidate, one or two spatial candidates are added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Pruning is operated between temporal candidate and spatial candidate</a:t>
            </a:r>
          </a:p>
          <a:p>
            <a:pPr marL="798513" lvl="1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Zero MVs could be added until the number of candidates is equal to 2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31620" y="4038600"/>
          <a:ext cx="6080760" cy="1600200"/>
        </p:xfrm>
        <a:graphic>
          <a:graphicData uri="http://schemas.openxmlformats.org/drawingml/2006/table">
            <a:tbl>
              <a:tblPr/>
              <a:tblGrid>
                <a:gridCol w="3040380"/>
                <a:gridCol w="3040380"/>
              </a:tblGrid>
              <a:tr h="242789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latin typeface="Times New Roman"/>
                          <a:ea typeface="Malgun Gothic"/>
                          <a:cs typeface="Times New Roman"/>
                        </a:rPr>
                        <a:t>HEVC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latin typeface="Times New Roman"/>
                          <a:ea typeface="Malgun Gothic"/>
                          <a:cs typeface="Times New Roman"/>
                        </a:rPr>
                        <a:t>The proposed method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41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algun Gothic"/>
                          <a:cs typeface="Times New Roman"/>
                        </a:rPr>
                        <a:t>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algun Gothic"/>
                          <a:cs typeface="Times New Roman"/>
                        </a:rPr>
                        <a:t>B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algun Gothic"/>
                          <a:cs typeface="Times New Roman"/>
                        </a:rPr>
                        <a:t>Col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algun Gothic"/>
                          <a:cs typeface="Times New Roman"/>
                        </a:rPr>
                        <a:t>If(N &lt; 2) Zero MV candidates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algun Gothic"/>
                          <a:cs typeface="Times New Roman"/>
                        </a:rPr>
                        <a:t>Col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algun Gothic"/>
                          <a:cs typeface="Times New Roman"/>
                        </a:rPr>
                        <a:t>A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algun Gothic"/>
                          <a:cs typeface="Times New Roman"/>
                        </a:rPr>
                        <a:t>B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Malgun Gothic"/>
                          <a:cs typeface="Times New Roman"/>
                        </a:rPr>
                        <a:t>If(N &lt; 2) Zero MV candidates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Modified MV Signaling of </a:t>
            </a:r>
            <a:r>
              <a:rPr lang="en-US" dirty="0" smtClean="0"/>
              <a:t>ILR </a:t>
            </a:r>
            <a:r>
              <a:rPr lang="en-US" dirty="0" smtClean="0"/>
              <a:t>Pictures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81000" y="838200"/>
            <a:ext cx="7620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341313" marR="0" lvl="0" indent="-341313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Modified motion vector signaling</a:t>
            </a:r>
          </a:p>
          <a:p>
            <a:pPr marL="573088" lvl="1" indent="-231775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Given </a:t>
            </a:r>
            <a:r>
              <a:rPr lang="en-US" sz="2000" dirty="0" smtClean="0">
                <a:solidFill>
                  <a:srgbClr val="00B0F0"/>
                </a:solidFill>
                <a:latin typeface="Arial"/>
                <a:cs typeface="Arial"/>
              </a:rPr>
              <a:t>zero MVs</a:t>
            </a: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, </a:t>
            </a:r>
            <a:r>
              <a:rPr lang="en-US" sz="2000" dirty="0" smtClean="0">
                <a:solidFill>
                  <a:srgbClr val="00B0F0"/>
                </a:solidFill>
                <a:latin typeface="Arial"/>
                <a:cs typeface="Arial"/>
              </a:rPr>
              <a:t>removing MVD and MVP </a:t>
            </a: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when</a:t>
            </a:r>
            <a:r>
              <a:rPr lang="en-US" sz="2000" dirty="0" smtClean="0">
                <a:solidFill>
                  <a:srgbClr val="00B0F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using </a:t>
            </a: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ILR </a:t>
            </a: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pictures</a:t>
            </a:r>
          </a:p>
          <a:p>
            <a:pPr marL="573088" lvl="1" indent="-231775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716C6B"/>
                </a:solidFill>
                <a:latin typeface="Arial"/>
                <a:cs typeface="Arial"/>
              </a:rPr>
              <a:t>Encoder implementation: skip MV signaling only at entropy coding for output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2D1"/>
              </a:buClr>
              <a:buSzTx/>
              <a:buFontTx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82D1"/>
              </a:buClr>
              <a:buSzTx/>
              <a:buFontTx/>
              <a:buChar char="•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00200" y="2514600"/>
          <a:ext cx="5869305" cy="3886200"/>
        </p:xfrm>
        <a:graphic>
          <a:graphicData uri="http://schemas.openxmlformats.org/drawingml/2006/table">
            <a:tbl>
              <a:tblPr/>
              <a:tblGrid>
                <a:gridCol w="5029200"/>
                <a:gridCol w="840105"/>
              </a:tblGrid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nPbW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nPbH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cu_skip_flag[ x0 ][ y0 ]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MaxNumMergeCand &gt; 1 )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 else { /* MODE_INTER */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merge_flag[ x0 ][ y0 ]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if( MaxNumMergeCand &gt; 1 )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} else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if( slice_type  = =  B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inter_pred_idc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if( inter_pred_idc[ x0 ][ y0 ]  !=  PRED_L1 )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if( num_ref_idx_l0_active_minus1  &gt;  0 )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ref_idx_l0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    if( !(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layer_id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&amp;&amp;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IsILRPic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 L0, ref_idx_l0[ x0 ] [y0 ]))  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    mvd_coding( x0, y0, 0 )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    if( !(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layer_id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&amp;&amp;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IsILRPic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 L0, ref_idx_l0[ x0 ] [y0 ]))  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    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mvp_l0_flag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Modified MV Signaling of </a:t>
            </a:r>
            <a:r>
              <a:rPr lang="en-US" dirty="0" smtClean="0"/>
              <a:t>ILR </a:t>
            </a:r>
            <a:r>
              <a:rPr lang="en-US" dirty="0" smtClean="0"/>
              <a:t>Pictures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37347" y="1143000"/>
          <a:ext cx="5869305" cy="3581406"/>
        </p:xfrm>
        <a:graphic>
          <a:graphicData uri="http://schemas.openxmlformats.org/drawingml/2006/table">
            <a:tbl>
              <a:tblPr/>
              <a:tblGrid>
                <a:gridCol w="5029200"/>
                <a:gridCol w="840105"/>
              </a:tblGrid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GB" sz="1000" dirty="0" err="1">
                          <a:latin typeface="Times New Roman"/>
                          <a:ea typeface="Malgun Gothic"/>
                          <a:cs typeface="Times New Roman"/>
                        </a:rPr>
                        <a:t>inter_pred_idc</a:t>
                      </a: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[ x0 ][ y0 ]  !=  PRED_L0 ) 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if( num_ref_idx_l1_active_minus1  &gt;  0 )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ref_idx_l1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34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if( mvd_l1_zero_flag  &amp;&amp;</a:t>
                      </a:r>
                      <a:b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 inter_pred_idc[ x0 ][ y0 ]  = =  PRED_BI)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MvdL1[ x0 ][ y0 ][ 0 ] = 0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MvdL1[ x0 ][ y0 ][ 1 ] = 0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				} else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{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        if( !(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layer_id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&amp;&amp;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IsILRPic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 L0, ref_idx_l0[ x0 ] [y0 ]))  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    mvd_coding( x0, y0, 1 )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    }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       if( !(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layer_id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&amp;&amp;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IsILRPic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 L0, ref_idx_l0[ x0 ] [y0 ]))  )</a:t>
                      </a:r>
                      <a:endParaRPr lang="en-US" sz="10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    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mvp_l1_flag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7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Simulation Results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990600"/>
            <a:ext cx="7772400" cy="5334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716C6B"/>
                </a:solidFill>
                <a:latin typeface="Arial"/>
                <a:cs typeface="Arial"/>
              </a:rPr>
              <a:t>Reference index based SHM 1.0 is used as anchor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200" y="1524000"/>
          <a:ext cx="7772398" cy="2063934"/>
        </p:xfrm>
        <a:graphic>
          <a:graphicData uri="http://schemas.openxmlformats.org/drawingml/2006/table">
            <a:tbl>
              <a:tblPr/>
              <a:tblGrid>
                <a:gridCol w="1937512"/>
                <a:gridCol w="972481"/>
                <a:gridCol w="972481"/>
                <a:gridCol w="972481"/>
                <a:gridCol w="972481"/>
                <a:gridCol w="972481"/>
                <a:gridCol w="972481"/>
              </a:tblGrid>
              <a:tr h="283029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029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30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30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0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38200" y="3733800"/>
          <a:ext cx="7772397" cy="2272936"/>
        </p:xfrm>
        <a:graphic>
          <a:graphicData uri="http://schemas.openxmlformats.org/drawingml/2006/table">
            <a:tbl>
              <a:tblPr/>
              <a:tblGrid>
                <a:gridCol w="1408731"/>
                <a:gridCol w="707074"/>
                <a:gridCol w="707074"/>
                <a:gridCol w="707074"/>
                <a:gridCol w="707074"/>
                <a:gridCol w="707074"/>
                <a:gridCol w="707074"/>
                <a:gridCol w="707074"/>
                <a:gridCol w="707074"/>
                <a:gridCol w="707074"/>
              </a:tblGrid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32.6%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pPr eaLnBrk="1" hangingPunct="1"/>
            <a:r>
              <a:rPr lang="en-US" dirty="0" smtClean="0"/>
              <a:t>Simulation Results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6019800"/>
            <a:ext cx="7924800" cy="381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marL="341313" marR="0" lvl="0" indent="-341313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D94D20"/>
                </a:solidFill>
                <a:latin typeface="Arial"/>
                <a:cs typeface="Arial"/>
              </a:rPr>
              <a:t>We thank ETRI for cross checking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D94D20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85801" y="990599"/>
          <a:ext cx="7619998" cy="2362200"/>
        </p:xfrm>
        <a:graphic>
          <a:graphicData uri="http://schemas.openxmlformats.org/drawingml/2006/table">
            <a:tbl>
              <a:tblPr/>
              <a:tblGrid>
                <a:gridCol w="1381108"/>
                <a:gridCol w="693210"/>
                <a:gridCol w="693210"/>
                <a:gridCol w="693210"/>
                <a:gridCol w="693210"/>
                <a:gridCol w="693210"/>
                <a:gridCol w="693210"/>
                <a:gridCol w="693210"/>
                <a:gridCol w="693210"/>
                <a:gridCol w="693210"/>
              </a:tblGrid>
              <a:tr h="2998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LD-P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LD-P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LD-P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98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8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98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5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875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38.2%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37.8%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75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3581400"/>
          <a:ext cx="7619999" cy="2272936"/>
        </p:xfrm>
        <a:graphic>
          <a:graphicData uri="http://schemas.openxmlformats.org/drawingml/2006/table">
            <a:tbl>
              <a:tblPr/>
              <a:tblGrid>
                <a:gridCol w="1381109"/>
                <a:gridCol w="693210"/>
                <a:gridCol w="693210"/>
                <a:gridCol w="693210"/>
                <a:gridCol w="693210"/>
                <a:gridCol w="693210"/>
                <a:gridCol w="693210"/>
                <a:gridCol w="693210"/>
                <a:gridCol w="693210"/>
                <a:gridCol w="693210"/>
              </a:tblGrid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LD-B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LD-B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LD-B HEVC SNR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(Test vs single layer)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37.4%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38.7%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37.6%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EL only (Test vs Ref)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E5B7B99B1F9E44A0E0E8F35F63D231" ma:contentTypeVersion="8" ma:contentTypeDescription="Create a new document." ma:contentTypeScope="" ma:versionID="552be44e7d81e3eee3ff56a892fa8e23">
  <xsd:schema xmlns:xsd="http://www.w3.org/2001/XMLSchema" xmlns:p="http://schemas.microsoft.com/office/2006/metadata/properties" targetNamespace="http://schemas.microsoft.com/office/2006/metadata/properties" ma:root="true" ma:fieldsID="253be5e76df3fc0064ff73c53d07fa9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8809F7-13BA-41E6-B800-D9B9A710F8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7755A8B-04C8-4131-A0B3-79C640392FF3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01E55F1-0F71-4CA7-BC3D-3567FF4BB3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2244</TotalTime>
  <Words>1288</Words>
  <Application>Microsoft Office PowerPoint</Application>
  <PresentationFormat>On-screen Show (4:3)</PresentationFormat>
  <Paragraphs>351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JCTVC-M0192 improved temporal motion vector prediction for reference index based SHVC</vt:lpstr>
      <vt:lpstr>Introduction</vt:lpstr>
      <vt:lpstr>Introduction</vt:lpstr>
      <vt:lpstr>Modified TMVP of EL merge mode</vt:lpstr>
      <vt:lpstr>Modified EL AMVP Candidate List</vt:lpstr>
      <vt:lpstr>Modified MV Signaling of ILR Pictures</vt:lpstr>
      <vt:lpstr>Modified MV Signaling of ILR Pictures</vt:lpstr>
      <vt:lpstr>Simulation Results</vt:lpstr>
      <vt:lpstr>Simulation Results</vt:lpstr>
      <vt:lpstr>Conclusion</vt:lpstr>
    </vt:vector>
  </TitlesOfParts>
  <Company>Garfield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External Public Presentation Template</dc:title>
  <dc:subject>InterDigital External Public Template</dc:subject>
  <dc:creator>David Lachowicz</dc:creator>
  <cp:keywords>DocNum:9048</cp:keywords>
  <dc:description>Jack Indekeu provided/approved update 5/14/12 (work done by outside supplier).
Rev F</dc:description>
  <cp:lastModifiedBy>xiuxx</cp:lastModifiedBy>
  <cp:revision>196</cp:revision>
  <dcterms:created xsi:type="dcterms:W3CDTF">2012-05-10T18:03:06Z</dcterms:created>
  <dcterms:modified xsi:type="dcterms:W3CDTF">2013-04-11T21:02:56Z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0x01010067E5B7B99B1F9E44A0E0E8F35F63D231</vt:lpwstr>
  </property>
  <property fmtid="{D5CDD505-2E9C-101B-9397-08002B2CF9AE}" pid="3" name="Document Number">
    <vt:lpwstr>9048</vt:lpwstr>
  </property>
  <property fmtid="{D5CDD505-2E9C-101B-9397-08002B2CF9AE}" pid="4" name="Document Type">
    <vt:lpwstr>Template</vt:lpwstr>
  </property>
  <property fmtid="{D5CDD505-2E9C-101B-9397-08002B2CF9AE}" pid="5" name="Dept">
    <vt:lpwstr>Public Relations and Corporate Communications</vt:lpwstr>
  </property>
</Properties>
</file>