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34"/>
  </p:notesMasterIdLst>
  <p:handoutMasterIdLst>
    <p:handoutMasterId r:id="rId35"/>
  </p:handoutMasterIdLst>
  <p:sldIdLst>
    <p:sldId id="316" r:id="rId5"/>
    <p:sldId id="309" r:id="rId6"/>
    <p:sldId id="329" r:id="rId7"/>
    <p:sldId id="323" r:id="rId8"/>
    <p:sldId id="327" r:id="rId9"/>
    <p:sldId id="328" r:id="rId10"/>
    <p:sldId id="333" r:id="rId11"/>
    <p:sldId id="330" r:id="rId12"/>
    <p:sldId id="331" r:id="rId13"/>
    <p:sldId id="332" r:id="rId14"/>
    <p:sldId id="322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6" r:id="rId23"/>
    <p:sldId id="341" r:id="rId24"/>
    <p:sldId id="342" r:id="rId25"/>
    <p:sldId id="310" r:id="rId26"/>
    <p:sldId id="314" r:id="rId27"/>
    <p:sldId id="344" r:id="rId28"/>
    <p:sldId id="311" r:id="rId29"/>
    <p:sldId id="345" r:id="rId30"/>
    <p:sldId id="347" r:id="rId31"/>
    <p:sldId id="343" r:id="rId32"/>
    <p:sldId id="319" r:id="rId33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00"/>
    <a:srgbClr val="66FF66"/>
    <a:srgbClr val="FFEEB9"/>
    <a:srgbClr val="66CCFF"/>
    <a:srgbClr val="FF9999"/>
    <a:srgbClr val="F3F3FB"/>
    <a:srgbClr val="E7F4F5"/>
    <a:srgbClr val="C9E7E9"/>
    <a:srgbClr val="FFDD71"/>
    <a:srgbClr val="FFE5E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657" autoAdjust="0"/>
    <p:restoredTop sz="96574" autoAdjust="0"/>
  </p:normalViewPr>
  <p:slideViewPr>
    <p:cSldViewPr snapToGrid="0">
      <p:cViewPr varScale="1">
        <p:scale>
          <a:sx n="134" d="100"/>
          <a:sy n="134" d="100"/>
        </p:scale>
        <p:origin x="-450" y="-90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2013/4/19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JCTVC-M0178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altLang="ja-JP" sz="2800" b="1" dirty="0" smtClean="0"/>
              <a:t>AHG5:	Range Extensions and High Bit Depths</a:t>
            </a:r>
            <a:br>
              <a:rPr lang="en-GB" altLang="ja-JP" sz="2800" b="1" dirty="0" smtClean="0"/>
            </a:br>
            <a:r>
              <a:rPr lang="en-GB" altLang="ja-JP" sz="2800" b="1" dirty="0" smtClean="0"/>
              <a:t>	</a:t>
            </a:r>
            <a:r>
              <a:rPr lang="en-GB" altLang="ja-JP" sz="2000" b="1" dirty="0" smtClean="0"/>
              <a:t>CABAC Throughput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JCTVC-M0178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xmlns="" val="38471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6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 = 458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82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However</a:t>
            </a:r>
            <a:r>
              <a:rPr lang="en-GB" sz="2000" dirty="0"/>
              <a:t>, when </a:t>
            </a:r>
            <a:r>
              <a:rPr lang="en-GB" sz="2000" i="1" dirty="0" smtClean="0"/>
              <a:t>ivlCurrRange</a:t>
            </a:r>
            <a:r>
              <a:rPr lang="en-GB" sz="2000" dirty="0" smtClean="0"/>
              <a:t>=256</a:t>
            </a:r>
            <a:r>
              <a:rPr lang="en-GB" sz="2000" dirty="0"/>
              <a:t>, </a:t>
            </a:r>
            <a:r>
              <a:rPr lang="en-GB" sz="2000" dirty="0" smtClean="0"/>
              <a:t>the process can be significantly simplified: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36641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49" name="Rectangle 48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1453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3" name="Oval 2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97992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62" name="Group 6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67" name="Oval 66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grpSp>
        <p:nvGrpSpPr>
          <p:cNvPr id="79" name="Group 78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6" name="Rectangle 65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9629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16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</a:t>
            </a:r>
            <a:r>
              <a:rPr kumimoji="1" lang="en-GB" sz="1400" i="1" dirty="0" err="1" smtClean="0"/>
              <a:t>ivlOffset</a:t>
            </a:r>
            <a:r>
              <a:rPr kumimoji="1" lang="en-GB" sz="1400" i="1" dirty="0" smtClean="0"/>
              <a:t>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Clear bit 8 of </a:t>
            </a:r>
            <a:r>
              <a:rPr kumimoji="1" lang="en-GB" sz="1400" i="1" dirty="0" smtClean="0"/>
              <a:t>ivlOffset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62" name="Oval 61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grpSp>
        <p:nvGrpSpPr>
          <p:cNvPr id="66" name="Group 65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7" name="Rectangle 66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7681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17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i="1" dirty="0" smtClean="0"/>
              <a:t>ivlOffset </a:t>
            </a:r>
            <a:r>
              <a:rPr kumimoji="1" lang="en-GB" sz="1400" dirty="0" smtClean="0"/>
              <a:t>bit 8</a:t>
            </a:r>
            <a:endParaRPr kumimoji="1" lang="en-GB" sz="1400" dirty="0"/>
          </a:p>
          <a:p>
            <a:pPr algn="ctr"/>
            <a:r>
              <a:rPr kumimoji="1" lang="en-GB" sz="1400" dirty="0" smtClean="0"/>
              <a:t>Clear bit 8 of</a:t>
            </a:r>
            <a:r>
              <a:rPr kumimoji="1" lang="en-GB" sz="1400" i="1" dirty="0" smtClean="0"/>
              <a:t> ivlOffset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bit 8</a:t>
            </a:r>
            <a:br>
              <a:rPr kumimoji="1" lang="en-GB" sz="1400" dirty="0" smtClean="0"/>
            </a:br>
            <a:r>
              <a:rPr kumimoji="1" lang="en-GB" sz="1400" dirty="0" smtClean="0"/>
              <a:t>Clear bit 8 of </a:t>
            </a:r>
            <a:r>
              <a:rPr kumimoji="1" lang="en-GB" sz="1400" i="1" dirty="0" smtClean="0"/>
              <a:t>ivlOffset</a:t>
            </a:r>
            <a:endParaRPr kumimoji="1" lang="en-GB" sz="1400" i="1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6" name="Rectangle 65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67" name="Straight Connector 66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Oval 61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xmlns="" val="361057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18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3015717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i="1" dirty="0" smtClean="0"/>
              <a:t>ivlOffset </a:t>
            </a:r>
            <a:r>
              <a:rPr kumimoji="1" lang="en-GB" sz="1400" dirty="0" smtClean="0"/>
              <a:t>bit 8</a:t>
            </a:r>
            <a:endParaRPr kumimoji="1" lang="en-GB" sz="1400" dirty="0"/>
          </a:p>
          <a:p>
            <a:pPr algn="ctr"/>
            <a:r>
              <a:rPr kumimoji="1" lang="en-GB" sz="1400" dirty="0" smtClean="0"/>
              <a:t>Clear bit 8 of</a:t>
            </a:r>
            <a:r>
              <a:rPr kumimoji="1" lang="en-GB" sz="1400" i="1" dirty="0" smtClean="0"/>
              <a:t> ivlOffset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41" name="Elbow Connector 40"/>
          <p:cNvCxnSpPr>
            <a:stCxn id="33" idx="2"/>
            <a:endCxn id="35" idx="0"/>
          </p:cNvCxnSpPr>
          <p:nvPr/>
        </p:nvCxnSpPr>
        <p:spPr>
          <a:xfrm rot="5400000">
            <a:off x="3960001" y="3780000"/>
            <a:ext cx="1080000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4275000" y="5084999"/>
            <a:ext cx="450000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52" name="Group 5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3" name="Rectangle 52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xmlns="" val="19497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19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699998"/>
            <a:ext cx="3600000" cy="108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binVal</a:t>
            </a:r>
            <a:r>
              <a:rPr kumimoji="1" lang="en-GB" sz="1400" i="1" dirty="0" smtClean="0"/>
              <a:t> = </a:t>
            </a: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bit 7</a:t>
            </a:r>
          </a:p>
          <a:p>
            <a:pPr algn="ctr"/>
            <a:r>
              <a:rPr kumimoji="1" lang="en-GB" sz="1400" dirty="0" smtClean="0"/>
              <a:t>Clear bit 7 of </a:t>
            </a:r>
            <a:r>
              <a:rPr kumimoji="1" lang="en-GB" sz="1400" i="1" dirty="0" err="1" smtClean="0"/>
              <a:t>ivlOffset</a:t>
            </a:r>
            <a:endParaRPr kumimoji="1" lang="en-GB" sz="1400" i="1" dirty="0" smtClean="0"/>
          </a:p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50" name="Elbow Connector 49"/>
          <p:cNvCxnSpPr>
            <a:stCxn id="33" idx="2"/>
            <a:endCxn id="37" idx="0"/>
          </p:cNvCxnSpPr>
          <p:nvPr/>
        </p:nvCxnSpPr>
        <p:spPr>
          <a:xfrm rot="5400000">
            <a:off x="3735000" y="4544999"/>
            <a:ext cx="1530002" cy="158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3" name="Group 5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3" name="Rectangle 52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xmlns="" val="19497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Many of the bits at QP&lt;0 will be </a:t>
            </a:r>
            <a:r>
              <a:rPr lang="en-GB" sz="2000" dirty="0" err="1" smtClean="0"/>
              <a:t>equi</a:t>
            </a:r>
            <a:r>
              <a:rPr lang="en-GB" sz="2000" dirty="0" smtClean="0"/>
              <a:t>-probable (EP) bins.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EP bins require a subtraction to decode.</a:t>
            </a:r>
          </a:p>
          <a:p>
            <a:pPr lvl="1"/>
            <a:r>
              <a:rPr lang="en-GB" sz="1600" dirty="0" smtClean="0"/>
              <a:t>The subtractions to decode multiple EP bins require sequential processing.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To decode </a:t>
            </a:r>
            <a:r>
              <a:rPr lang="en-GB" sz="2000" i="1" dirty="0" smtClean="0"/>
              <a:t>N</a:t>
            </a:r>
            <a:r>
              <a:rPr lang="en-GB" sz="2000" dirty="0" smtClean="0"/>
              <a:t> EP bins,</a:t>
            </a:r>
          </a:p>
          <a:p>
            <a:pPr lvl="1"/>
            <a:r>
              <a:rPr lang="en-GB" sz="1600" dirty="0" smtClean="0"/>
              <a:t>The process can be thought of as a </a:t>
            </a:r>
            <a:r>
              <a:rPr lang="en-GB" sz="1600" i="1" dirty="0" smtClean="0"/>
              <a:t>N</a:t>
            </a:r>
            <a:r>
              <a:rPr lang="en-GB" sz="1600" dirty="0" smtClean="0"/>
              <a:t>-stage long division by </a:t>
            </a:r>
            <a:r>
              <a:rPr lang="en-GB" sz="1600" i="1" dirty="0" smtClean="0"/>
              <a:t>ivlCurrRange</a:t>
            </a:r>
            <a:r>
              <a:rPr lang="en-GB" sz="1600" i="1" baseline="30000" dirty="0" smtClean="0"/>
              <a:t>1</a:t>
            </a:r>
            <a:endParaRPr lang="en-GB" sz="1600" i="1" dirty="0" smtClean="0"/>
          </a:p>
          <a:p>
            <a:endParaRPr lang="en-GB" sz="2000" dirty="0" smtClean="0"/>
          </a:p>
          <a:p>
            <a:r>
              <a:rPr lang="en-GB" sz="2000" dirty="0" smtClean="0"/>
              <a:t>An example of EP decoding is as follows: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lvl="3"/>
            <a:r>
              <a:rPr lang="en-GB" sz="1200" dirty="0" smtClean="0"/>
              <a:t>Note 1: </a:t>
            </a:r>
            <a:r>
              <a:rPr lang="en-GB" sz="1200" i="1" dirty="0" smtClean="0"/>
              <a:t>ivlCurrRange</a:t>
            </a:r>
            <a:r>
              <a:rPr lang="en-GB" sz="1200" dirty="0" smtClean="0"/>
              <a:t> is equivalent to </a:t>
            </a:r>
            <a:r>
              <a:rPr lang="en-GB" sz="1200" i="1" dirty="0" err="1"/>
              <a:t>m_uiRange</a:t>
            </a:r>
            <a:r>
              <a:rPr lang="en-GB" sz="1200" i="1" dirty="0"/>
              <a:t> </a:t>
            </a:r>
            <a:r>
              <a:rPr lang="en-GB" sz="1200" dirty="0" smtClean="0"/>
              <a:t>in HM.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277390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20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69" name="Straight Arrow Connector 68"/>
          <p:cNvCxnSpPr>
            <a:endCxn id="58" idx="0"/>
          </p:cNvCxnSpPr>
          <p:nvPr/>
        </p:nvCxnSpPr>
        <p:spPr>
          <a:xfrm rot="5400000">
            <a:off x="4410002" y="2609999"/>
            <a:ext cx="179998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cxnSp>
        <p:nvCxnSpPr>
          <p:cNvPr id="23" name="Straight Arrow Connector 22"/>
          <p:cNvCxnSpPr>
            <a:stCxn id="34" idx="1"/>
          </p:cNvCxnSpPr>
          <p:nvPr/>
        </p:nvCxnSpPr>
        <p:spPr>
          <a:xfrm rot="16200000" flipH="1">
            <a:off x="3672430" y="2457993"/>
            <a:ext cx="3797616" cy="2859310"/>
          </a:xfrm>
          <a:prstGeom prst="bentConnector3">
            <a:avLst>
              <a:gd name="adj1" fmla="val 1529"/>
            </a:avLst>
          </a:prstGeom>
          <a:ln w="158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00001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 rot="5400000">
            <a:off x="4052183" y="-262146"/>
            <a:ext cx="178800" cy="4323171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660001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02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3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810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810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700001" y="2699998"/>
            <a:ext cx="3600000" cy="108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binVal</a:t>
            </a:r>
            <a:r>
              <a:rPr kumimoji="1" lang="en-GB" sz="1400" i="1" dirty="0" smtClean="0"/>
              <a:t> = </a:t>
            </a: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bit 7</a:t>
            </a:r>
          </a:p>
          <a:p>
            <a:pPr algn="ctr"/>
            <a:r>
              <a:rPr kumimoji="1" lang="en-GB" sz="1400" dirty="0" smtClean="0"/>
              <a:t>Clear bit 7 of </a:t>
            </a:r>
            <a:r>
              <a:rPr kumimoji="1" lang="en-GB" sz="1400" i="1" dirty="0" err="1" smtClean="0"/>
              <a:t>ivlOffset</a:t>
            </a:r>
            <a:endParaRPr kumimoji="1" lang="en-GB" sz="1400" i="1" dirty="0" smtClean="0"/>
          </a:p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cxnSp>
        <p:nvCxnSpPr>
          <p:cNvPr id="59" name="Elbow Connector 58"/>
          <p:cNvCxnSpPr>
            <a:stCxn id="58" idx="2"/>
            <a:endCxn id="37" idx="0"/>
          </p:cNvCxnSpPr>
          <p:nvPr/>
        </p:nvCxnSpPr>
        <p:spPr>
          <a:xfrm rot="5400000">
            <a:off x="3735000" y="4544999"/>
            <a:ext cx="1530002" cy="158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71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When </a:t>
            </a:r>
            <a:r>
              <a:rPr lang="en-GB" i="1" dirty="0" smtClean="0"/>
              <a:t>ivlCurrRange </a:t>
            </a:r>
            <a:r>
              <a:rPr lang="en-GB" dirty="0" smtClean="0"/>
              <a:t>= 256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When </a:t>
            </a:r>
            <a:r>
              <a:rPr lang="en-GB" sz="2000" i="1" dirty="0" smtClean="0"/>
              <a:t>ivlCurrRange</a:t>
            </a:r>
            <a:r>
              <a:rPr lang="en-GB" sz="2000" dirty="0" smtClean="0"/>
              <a:t> = 256,</a:t>
            </a:r>
          </a:p>
          <a:p>
            <a:pPr lvl="1"/>
            <a:r>
              <a:rPr lang="en-GB" sz="1800" dirty="0" smtClean="0"/>
              <a:t>The </a:t>
            </a:r>
            <a:r>
              <a:rPr lang="en-GB" sz="1800" dirty="0"/>
              <a:t>EP bins are directly visible in </a:t>
            </a:r>
            <a:r>
              <a:rPr lang="en-GB" sz="1800" i="1" dirty="0" err="1" smtClean="0"/>
              <a:t>ivlOffset</a:t>
            </a:r>
            <a:r>
              <a:rPr lang="en-GB" sz="1800" i="1" dirty="0" smtClean="0"/>
              <a:t>.</a:t>
            </a:r>
            <a:endParaRPr lang="en-GB" sz="1800" i="1" dirty="0"/>
          </a:p>
          <a:p>
            <a:pPr lvl="4"/>
            <a:endParaRPr lang="en-GB" sz="1200" i="1" dirty="0"/>
          </a:p>
          <a:p>
            <a:pPr lvl="1"/>
            <a:r>
              <a:rPr lang="en-GB" sz="1800" i="1" dirty="0"/>
              <a:t>N</a:t>
            </a:r>
            <a:r>
              <a:rPr lang="en-GB" sz="1800" dirty="0"/>
              <a:t> EP bins can be decoded just </a:t>
            </a:r>
            <a:r>
              <a:rPr lang="en-GB" sz="1800" dirty="0" smtClean="0"/>
              <a:t>by </a:t>
            </a:r>
            <a:r>
              <a:rPr lang="en-GB" sz="1800" dirty="0"/>
              <a:t>looking at </a:t>
            </a:r>
            <a:r>
              <a:rPr lang="en-GB" sz="1800" dirty="0" smtClean="0"/>
              <a:t>the </a:t>
            </a:r>
            <a:r>
              <a:rPr lang="en-GB" sz="1800" i="1" dirty="0" smtClean="0"/>
              <a:t>N</a:t>
            </a:r>
            <a:r>
              <a:rPr lang="en-GB" sz="1800" dirty="0" smtClean="0"/>
              <a:t> most-significant-but-one bits </a:t>
            </a:r>
            <a:r>
              <a:rPr lang="en-GB" sz="1800" dirty="0"/>
              <a:t>of </a:t>
            </a:r>
            <a:r>
              <a:rPr lang="en-GB" sz="1800" i="1" dirty="0"/>
              <a:t>ivlOffset</a:t>
            </a:r>
            <a:r>
              <a:rPr lang="en-GB" sz="1800" dirty="0"/>
              <a:t> concatenated with the bit-stream.</a:t>
            </a:r>
          </a:p>
          <a:p>
            <a:pPr lvl="4"/>
            <a:endParaRPr lang="en-GB" sz="1200" dirty="0"/>
          </a:p>
          <a:p>
            <a:pPr lvl="1"/>
            <a:r>
              <a:rPr lang="en-GB" sz="1800" dirty="0"/>
              <a:t>Therefore, in this </a:t>
            </a:r>
            <a:r>
              <a:rPr lang="en-GB" sz="1800" dirty="0" smtClean="0"/>
              <a:t>“aligned” </a:t>
            </a:r>
            <a:r>
              <a:rPr lang="en-GB" sz="1800" dirty="0"/>
              <a:t>case, decoding of EP bins is </a:t>
            </a:r>
            <a:r>
              <a:rPr lang="en-GB" sz="1800" dirty="0" smtClean="0"/>
              <a:t>trivial.</a:t>
            </a:r>
          </a:p>
          <a:p>
            <a:pPr lvl="4"/>
            <a:endParaRPr lang="en-GB" sz="1200" dirty="0"/>
          </a:p>
          <a:p>
            <a:pPr lvl="1"/>
            <a:r>
              <a:rPr lang="en-GB" sz="1800" dirty="0" smtClean="0"/>
              <a:t>Throughput is now limited by bandwidth of buffer.</a:t>
            </a:r>
          </a:p>
          <a:p>
            <a:pPr lvl="4"/>
            <a:endParaRPr lang="en-GB" sz="1200" dirty="0" smtClean="0"/>
          </a:p>
          <a:p>
            <a:pPr lvl="1"/>
            <a:r>
              <a:rPr lang="en-GB" sz="1800" dirty="0" smtClean="0"/>
              <a:t>Decoding of the worst case of a coefficient’s EP data should be possible within </a:t>
            </a:r>
            <a:r>
              <a:rPr lang="en-GB" sz="1800" dirty="0" smtClean="0"/>
              <a:t>one stream </a:t>
            </a:r>
            <a:r>
              <a:rPr lang="en-GB" sz="1800" dirty="0" smtClean="0"/>
              <a:t>operation.</a:t>
            </a:r>
          </a:p>
          <a:p>
            <a:pPr lvl="2"/>
            <a:r>
              <a:rPr lang="en-GB" sz="1600" dirty="0" smtClean="0"/>
              <a:t>Decoding Exponential-</a:t>
            </a:r>
            <a:r>
              <a:rPr lang="en-GB" sz="1600" dirty="0" err="1" smtClean="0"/>
              <a:t>Golomb</a:t>
            </a:r>
            <a:r>
              <a:rPr lang="en-GB" sz="1600" dirty="0" smtClean="0"/>
              <a:t> bins just requires some simple logic to determine a shift on a shift register.</a:t>
            </a:r>
            <a:endParaRPr lang="en-GB" sz="1600" dirty="0"/>
          </a:p>
          <a:p>
            <a:pPr lvl="4"/>
            <a:endParaRPr lang="en-GB" sz="1200" dirty="0"/>
          </a:p>
          <a:p>
            <a:r>
              <a:rPr lang="en-GB" sz="2000" dirty="0" smtClean="0"/>
              <a:t>How best to achieve this state all of the time?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22358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Throughput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Method 1</a:t>
            </a:r>
          </a:p>
          <a:p>
            <a:pPr lvl="1"/>
            <a:r>
              <a:rPr lang="en-GB" sz="1800" dirty="0" smtClean="0"/>
              <a:t>The simple method to achieve this high throughput system is:</a:t>
            </a:r>
          </a:p>
          <a:p>
            <a:pPr lvl="2"/>
            <a:r>
              <a:rPr lang="en-GB" sz="1600" dirty="0" smtClean="0"/>
              <a:t>Prior to EP bins (e.g. sign bits).</a:t>
            </a:r>
          </a:p>
          <a:p>
            <a:pPr lvl="3"/>
            <a:r>
              <a:rPr lang="en-GB" sz="1400" dirty="0" smtClean="0"/>
              <a:t>Set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ivlCurrRange</a:t>
            </a:r>
            <a:r>
              <a:rPr lang="en-GB" sz="1400" b="1" i="1" dirty="0" smtClean="0"/>
              <a:t>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= 256</a:t>
            </a:r>
            <a:r>
              <a:rPr lang="en-GB" sz="1400" dirty="0" smtClean="0"/>
              <a:t> (in encoder and decoder).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This will waste (on average) 0.55 bits per alignment.</a:t>
            </a:r>
          </a:p>
          <a:p>
            <a:pPr lvl="2"/>
            <a:r>
              <a:rPr lang="en-GB" sz="1600" dirty="0" smtClean="0"/>
              <a:t>When there is a large amount of bypass data, this loss is insignificant.</a:t>
            </a:r>
          </a:p>
          <a:p>
            <a:endParaRPr lang="en-GB" sz="200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291138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Throughput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Method 2</a:t>
            </a:r>
          </a:p>
          <a:p>
            <a:pPr lvl="1"/>
            <a:r>
              <a:rPr lang="en-GB" sz="1800" dirty="0" smtClean="0"/>
              <a:t>To </a:t>
            </a:r>
            <a:r>
              <a:rPr lang="en-GB" sz="1800" dirty="0"/>
              <a:t>reduce the cost to </a:t>
            </a:r>
            <a:r>
              <a:rPr lang="en-GB" sz="1800" dirty="0" smtClean="0"/>
              <a:t>~0.30 </a:t>
            </a:r>
            <a:r>
              <a:rPr lang="en-GB" sz="1800" dirty="0"/>
              <a:t>bits per alignment, </a:t>
            </a:r>
            <a:r>
              <a:rPr lang="en-GB" sz="1800" dirty="0" smtClean="0"/>
              <a:t>to align in the decoder:</a:t>
            </a:r>
            <a:endParaRPr lang="en-GB" sz="1800" dirty="0"/>
          </a:p>
          <a:p>
            <a:pPr lvl="2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ivlCurrRange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&gt;=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384)</a:t>
            </a:r>
          </a:p>
          <a:p>
            <a:pPr lvl="3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ivlOffset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&lt;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256)	</a:t>
            </a:r>
            <a:r>
              <a:rPr lang="en-GB" sz="1400" b="1" i="1" dirty="0" err="1">
                <a:latin typeface="Courier New" pitchFamily="49" charset="0"/>
                <a:cs typeface="Courier New" pitchFamily="49" charset="0"/>
              </a:rPr>
              <a:t>nextEPBitIsZero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= true</a:t>
            </a:r>
          </a:p>
          <a:p>
            <a:pPr lvl="3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else			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ivlOffset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-=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128</a:t>
            </a:r>
          </a:p>
          <a:p>
            <a:pPr lvl="2"/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ivlCurrRange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= 256</a:t>
            </a:r>
            <a:endParaRPr lang="en-GB" sz="1800" b="1" dirty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r>
              <a:rPr lang="en-GB" sz="1800" dirty="0" smtClean="0"/>
              <a:t>This concept is developed further in the main document to reduce the loss, although this reduction is at the expense of implementation complexity.</a:t>
            </a:r>
          </a:p>
          <a:p>
            <a:pPr lvl="2"/>
            <a:r>
              <a:rPr lang="en-GB" sz="1600" dirty="0" smtClean="0"/>
              <a:t>Method 2 is believed to be a reasonable trade-off.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23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45881216"/>
              </p:ext>
            </p:extLst>
          </p:nvPr>
        </p:nvGraphicFramePr>
        <p:xfrm>
          <a:off x="1224000" y="3309362"/>
          <a:ext cx="7200428" cy="1869342"/>
        </p:xfrm>
        <a:graphic>
          <a:graphicData uri="http://schemas.openxmlformats.org/presentationml/2006/ole">
            <p:oleObj spid="_x0000_s6161" name="Visio" r:id="rId3" imgW="7390924" imgH="1918811" progId="Visio.Drawing.11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85255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The proposed system: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Applies (Method 2) alignment prior to sign bit coding.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The use of alignment is configured by a flag in the Sequence Parameter Set.</a:t>
            </a:r>
          </a:p>
          <a:p>
            <a:pPr lvl="2"/>
            <a:r>
              <a:rPr lang="en-GB" sz="1400" dirty="0" smtClean="0"/>
              <a:t>This flag is not present for the Main profiles, and is inferred to be 0 (disabled) when not present.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The alignment scheme could instead be selected by high bit-rate profiles/levels.</a:t>
            </a:r>
          </a:p>
          <a:p>
            <a:pPr lvl="1"/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778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two algorithms can be explored in the Excel </a:t>
            </a:r>
            <a:r>
              <a:rPr lang="en-GB" sz="2000" dirty="0"/>
              <a:t>Spreadsheet “</a:t>
            </a:r>
            <a:r>
              <a:rPr lang="en-GB" sz="2000" i="1" dirty="0"/>
              <a:t>High Bit Depth Fixed Bit Results.xlsx</a:t>
            </a:r>
            <a:r>
              <a:rPr lang="en-GB" sz="2000" dirty="0" smtClean="0"/>
              <a:t>”.</a:t>
            </a:r>
            <a:endParaRPr lang="en-GB" sz="2000" dirty="0"/>
          </a:p>
          <a:p>
            <a:pPr lvl="2"/>
            <a:r>
              <a:rPr lang="en-GB" sz="1600" dirty="0" smtClean="0"/>
              <a:t>Simulations run in combination with the fixed bit algorithm.</a:t>
            </a:r>
          </a:p>
          <a:p>
            <a:pPr lvl="3"/>
            <a:endParaRPr lang="en-GB" sz="1200" dirty="0" smtClean="0"/>
          </a:p>
          <a:p>
            <a:r>
              <a:rPr lang="en-GB" sz="2000" dirty="0" smtClean="0"/>
              <a:t>Examining the response,</a:t>
            </a:r>
          </a:p>
          <a:p>
            <a:pPr lvl="1"/>
            <a:r>
              <a:rPr lang="en-GB" sz="1600" dirty="0" smtClean="0"/>
              <a:t>For QPs &gt;= 0, the methods incur an increasing overhead.</a:t>
            </a:r>
          </a:p>
          <a:p>
            <a:pPr lvl="2"/>
            <a:r>
              <a:rPr lang="en-GB" sz="1600" dirty="0" smtClean="0"/>
              <a:t>However, for QPs &gt; 0, throughput is less critical.</a:t>
            </a:r>
          </a:p>
          <a:p>
            <a:pPr lvl="2"/>
            <a:r>
              <a:rPr lang="en-GB" sz="1600" dirty="0" smtClean="0"/>
              <a:t>e.g. at </a:t>
            </a:r>
            <a:r>
              <a:rPr lang="en-GB" sz="1600" dirty="0" smtClean="0"/>
              <a:t>QP = 22</a:t>
            </a:r>
            <a:r>
              <a:rPr lang="en-GB" sz="1600" dirty="0" smtClean="0"/>
              <a:t>, Method 2 costs 0.84%.</a:t>
            </a:r>
          </a:p>
          <a:p>
            <a:pPr lvl="2"/>
            <a:r>
              <a:rPr lang="en-GB" sz="1600" dirty="0" smtClean="0"/>
              <a:t>e.g. at </a:t>
            </a:r>
            <a:r>
              <a:rPr lang="en-GB" sz="1600" dirty="0" smtClean="0"/>
              <a:t>QP = 0</a:t>
            </a:r>
            <a:r>
              <a:rPr lang="en-GB" sz="1600" dirty="0" smtClean="0"/>
              <a:t>, Method 2 costs 0.28%.</a:t>
            </a:r>
          </a:p>
          <a:p>
            <a:pPr lvl="3"/>
            <a:endParaRPr lang="en-GB" sz="1400" dirty="0" smtClean="0"/>
          </a:p>
          <a:p>
            <a:pPr lvl="1"/>
            <a:r>
              <a:rPr lang="en-GB" sz="1600" dirty="0" smtClean="0"/>
              <a:t>For QPs &lt; 0, the methods incur minimal overhead.</a:t>
            </a:r>
          </a:p>
          <a:p>
            <a:pPr lvl="2"/>
            <a:r>
              <a:rPr lang="en-GB" sz="1400" dirty="0" smtClean="0"/>
              <a:t>When the fixed bits scheme is enabled,</a:t>
            </a:r>
          </a:p>
          <a:p>
            <a:pPr lvl="3"/>
            <a:r>
              <a:rPr lang="en-GB" sz="1400" dirty="0" smtClean="0"/>
              <a:t>QP = -</a:t>
            </a:r>
            <a:r>
              <a:rPr lang="en-GB" sz="1400" dirty="0" smtClean="0"/>
              <a:t>48, Method 2 costs (on average) 0.12% for the studied test conditions.</a:t>
            </a:r>
          </a:p>
          <a:p>
            <a:pPr lvl="2"/>
            <a:r>
              <a:rPr lang="en-GB" sz="1400" dirty="0" smtClean="0"/>
              <a:t>When the fixed bits scheme is not enabled (with PCM mode disabled),</a:t>
            </a:r>
          </a:p>
          <a:p>
            <a:pPr lvl="3"/>
            <a:r>
              <a:rPr lang="en-GB" sz="1400" dirty="0" smtClean="0"/>
              <a:t>QP = -</a:t>
            </a:r>
            <a:r>
              <a:rPr lang="en-GB" sz="1400" dirty="0" smtClean="0"/>
              <a:t>48, Method 2 costs (on average) 0.05% for the studied test conditions.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26620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Results of All Proposals in This Contribution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From Excel spreadsheet “</a:t>
            </a:r>
            <a:r>
              <a:rPr lang="en-GB" sz="2000" i="1" dirty="0" smtClean="0"/>
              <a:t>High Bit Depth AVC Comparison.xlsm</a:t>
            </a:r>
            <a:r>
              <a:rPr lang="en-GB" sz="2000" dirty="0" smtClean="0"/>
              <a:t>”</a:t>
            </a:r>
          </a:p>
          <a:p>
            <a:pPr lvl="1"/>
            <a:r>
              <a:rPr lang="en-GB" sz="1800" dirty="0" smtClean="0"/>
              <a:t>Bit depth = 14</a:t>
            </a:r>
          </a:p>
          <a:p>
            <a:pPr lvl="1"/>
            <a:r>
              <a:rPr lang="en-GB" sz="1800" dirty="0" smtClean="0"/>
              <a:t>PCM Disabled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26</a:t>
            </a:fld>
            <a:endParaRPr lang="en-US" altLang="ja-JP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000" y="2700000"/>
            <a:ext cx="8053200" cy="344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3688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Results of All Proposals in This Contribution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From Excel spreadsheet “</a:t>
            </a:r>
            <a:r>
              <a:rPr lang="en-GB" sz="2000" i="1" dirty="0" smtClean="0"/>
              <a:t>High Bit Depth AVC Comparison.xlsm</a:t>
            </a:r>
            <a:r>
              <a:rPr lang="en-GB" sz="2000" dirty="0" smtClean="0"/>
              <a:t>”</a:t>
            </a:r>
          </a:p>
          <a:p>
            <a:pPr lvl="1"/>
            <a:r>
              <a:rPr lang="en-GB" sz="1800" dirty="0" smtClean="0"/>
              <a:t>Bit depth = 14</a:t>
            </a:r>
          </a:p>
          <a:p>
            <a:pPr lvl="1"/>
            <a:r>
              <a:rPr lang="en-GB" sz="1800" dirty="0" smtClean="0"/>
              <a:t>PCM Enabled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27</a:t>
            </a:fld>
            <a:endParaRPr lang="en-US" altLang="ja-JP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000" y="2700000"/>
            <a:ext cx="8053200" cy="344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3688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Throughput of CABAC at high bit depths is a concern.</a:t>
            </a:r>
          </a:p>
          <a:p>
            <a:endParaRPr lang="en-GB" sz="2000" dirty="0" smtClean="0"/>
          </a:p>
          <a:p>
            <a:pPr lvl="1"/>
            <a:r>
              <a:rPr lang="en-GB" sz="1600" dirty="0" smtClean="0"/>
              <a:t>There is significantly more data (CABAC EP bins) than at 8-bit operating points.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Two related methods have been presented to potentially increase throughput of CABAC for EP bins.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These cause the CABAC stream to be bit-aligned, allowing EP bins to be seen in </a:t>
            </a:r>
            <a:r>
              <a:rPr lang="en-GB" sz="1800" i="1" dirty="0" smtClean="0"/>
              <a:t>ivlOffset</a:t>
            </a:r>
            <a:r>
              <a:rPr lang="en-GB" sz="1800" dirty="0" smtClean="0"/>
              <a:t> as raw data.</a:t>
            </a:r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r>
              <a:rPr lang="en-GB" sz="2000" dirty="0" smtClean="0"/>
              <a:t>The efficiency overhead is small at the lower QPs where there is throughput concern.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1399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3191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303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xmlns="" val="22902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607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xmlns="" val="36191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607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xmlns="" val="2106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149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read_bits(1)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400846" y="3220247"/>
            <a:ext cx="3014661" cy="29844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25"/>
          <p:cNvCxnSpPr/>
          <p:nvPr/>
        </p:nvCxnSpPr>
        <p:spPr>
          <a:xfrm>
            <a:off x="1758949" y="4857751"/>
            <a:ext cx="1733551" cy="1289049"/>
          </a:xfrm>
          <a:prstGeom prst="bentConnector3">
            <a:avLst>
              <a:gd name="adj1" fmla="val 183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275069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149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00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176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0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D8C616-45A8-4DF6-AB95-DB485F80A8BC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sharepoint/v3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1741</Words>
  <Application>Microsoft Office PowerPoint</Application>
  <PresentationFormat>On-screen Show (4:3)</PresentationFormat>
  <Paragraphs>764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GBM_Master</vt:lpstr>
      <vt:lpstr>Visio</vt:lpstr>
      <vt:lpstr>AHG5: Range Extensions and High Bit Depths  CABAC Throughput</vt:lpstr>
      <vt:lpstr>Background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Background (continued)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Benefits When ivlCurrRange = 256</vt:lpstr>
      <vt:lpstr>Increase CABAC Throughput</vt:lpstr>
      <vt:lpstr>Increase CABAC Throughput</vt:lpstr>
      <vt:lpstr>Proposed System</vt:lpstr>
      <vt:lpstr>Results</vt:lpstr>
      <vt:lpstr>Results of All Proposals in This Contribution</vt:lpstr>
      <vt:lpstr>Results of All Proposals in This Contribution</vt:lpstr>
      <vt:lpstr>Conclusion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2013-04-19T15:08:51Z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