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31" r:id="rId4"/>
  </p:sldMasterIdLst>
  <p:notesMasterIdLst>
    <p:notesMasterId r:id="rId13"/>
  </p:notesMasterIdLst>
  <p:handoutMasterIdLst>
    <p:handoutMasterId r:id="rId14"/>
  </p:handoutMasterIdLst>
  <p:sldIdLst>
    <p:sldId id="315" r:id="rId5"/>
    <p:sldId id="321" r:id="rId6"/>
    <p:sldId id="322" r:id="rId7"/>
    <p:sldId id="306" r:id="rId8"/>
    <p:sldId id="323" r:id="rId9"/>
    <p:sldId id="308" r:id="rId10"/>
    <p:sldId id="324" r:id="rId11"/>
    <p:sldId id="320" r:id="rId12"/>
  </p:sldIdLst>
  <p:sldSz cx="9144000" cy="6858000" type="screen4x3"/>
  <p:notesSz cx="6805613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EEB9"/>
    <a:srgbClr val="66CCFF"/>
    <a:srgbClr val="FF9999"/>
    <a:srgbClr val="F3F3FB"/>
    <a:srgbClr val="E7F4F5"/>
    <a:srgbClr val="C9E7E9"/>
    <a:srgbClr val="FFDD71"/>
    <a:srgbClr val="FFE5E5"/>
    <a:srgbClr val="FFB9B9"/>
    <a:srgbClr val="DEF1F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8407" autoAdjust="0"/>
    <p:restoredTop sz="96574" autoAdjust="0"/>
  </p:normalViewPr>
  <p:slideViewPr>
    <p:cSldViewPr>
      <p:cViewPr varScale="1">
        <p:scale>
          <a:sx n="134" d="100"/>
          <a:sy n="134" d="100"/>
        </p:scale>
        <p:origin x="-462" y="-90"/>
      </p:cViewPr>
      <p:guideLst>
        <p:guide orient="horz" pos="232"/>
        <p:guide orient="horz" pos="4046"/>
        <p:guide orient="horz" pos="2159"/>
        <p:guide orient="horz" pos="119"/>
        <p:guide pos="274"/>
        <p:guide pos="2879"/>
        <p:guide pos="5621"/>
        <p:guide pos="366"/>
        <p:guide pos="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0CA118E9-B086-42CD-921F-F42FE8E0173F}" type="datetime1">
              <a:rPr lang="ja-JP" altLang="en-US"/>
              <a:pPr>
                <a:defRPr/>
              </a:pPr>
              <a:t>2013/4/19</a:t>
            </a:fld>
            <a:endParaRPr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B55CAF1-C374-45EC-AA18-A0CBCF202F9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19538148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660235A-EEE4-4233-821A-3370407A8DE7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xmlns="" val="9339498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227EB4-4E75-4FB9-9FF8-43F5EE0AD496}" type="slidenum">
              <a:rPr lang="en-US" altLang="ja-JP" smtClean="0">
                <a:ea typeface="ＭＳ Ｐゴシック" pitchFamily="50" charset="-128"/>
              </a:rPr>
              <a:pPr/>
              <a:t>1</a:t>
            </a:fld>
            <a:endParaRPr lang="en-US" altLang="ja-JP" dirty="0" smtClean="0">
              <a:ea typeface="ＭＳ Ｐゴシック" pitchFamily="50" charset="-128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dirty="0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20000" y="2340000"/>
            <a:ext cx="7704000" cy="5026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3200" baseline="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720000" y="3059999"/>
            <a:ext cx="7704000" cy="432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buFontTx/>
              <a:buNone/>
              <a:defRPr sz="200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サブタイトルの書式</a:t>
            </a:r>
            <a:r>
              <a:rPr lang="ja-JP" altLang="en-US" dirty="0" smtClean="0"/>
              <a:t>設定</a:t>
            </a:r>
            <a:endParaRPr lang="en-US" altLang="ja-JP" dirty="0" smtClean="0"/>
          </a:p>
        </p:txBody>
      </p:sp>
      <p:sp>
        <p:nvSpPr>
          <p:cNvPr id="8" name="テキスト プレースホルダ 9"/>
          <p:cNvSpPr>
            <a:spLocks noGrp="1"/>
          </p:cNvSpPr>
          <p:nvPr>
            <p:ph type="body" sz="quarter" idx="10"/>
          </p:nvPr>
        </p:nvSpPr>
        <p:spPr>
          <a:xfrm>
            <a:off x="720000" y="4320000"/>
            <a:ext cx="7704000" cy="432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spcAft>
                <a:spcPts val="0"/>
              </a:spcAft>
              <a:buFontTx/>
              <a:buNone/>
              <a:defRPr sz="1400">
                <a:solidFill>
                  <a:srgbClr val="FFFFFF"/>
                </a:solidFill>
                <a:latin typeface="+mn-lt"/>
                <a:ea typeface="HGPｺﾞｼｯｸE" pitchFamily="50" charset="-128"/>
              </a:defRPr>
            </a:lvl1pPr>
            <a:lvl2pPr algn="ctr">
              <a:spcAft>
                <a:spcPts val="0"/>
              </a:spcAft>
              <a:buFontTx/>
              <a:buNone/>
              <a:defRPr sz="12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ja-JP" altLang="en-US" dirty="0" smtClean="0"/>
              <a:t>マスタ 部署名の書式設定</a:t>
            </a:r>
          </a:p>
        </p:txBody>
      </p:sp>
      <p:sp>
        <p:nvSpPr>
          <p:cNvPr id="9" name="テキスト プレースホルダ 11"/>
          <p:cNvSpPr>
            <a:spLocks noGrp="1"/>
          </p:cNvSpPr>
          <p:nvPr>
            <p:ph type="body" sz="quarter" idx="11"/>
          </p:nvPr>
        </p:nvSpPr>
        <p:spPr>
          <a:xfrm>
            <a:off x="720000" y="6048000"/>
            <a:ext cx="7704000" cy="360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buFontTx/>
              <a:buNone/>
              <a:defRPr sz="1000" baseline="0">
                <a:solidFill>
                  <a:srgbClr val="FFFFFF"/>
                </a:solidFill>
                <a:latin typeface="+mn-lt"/>
                <a:ea typeface="メイリオ"/>
                <a:cs typeface="メイリオ"/>
              </a:defRPr>
            </a:lvl1pPr>
          </a:lstStyle>
          <a:p>
            <a:pPr lvl="0"/>
            <a:r>
              <a:rPr lang="ja-JP" altLang="en-US" dirty="0" smtClean="0"/>
              <a:t>マスタ ライツ表記の書式設定</a:t>
            </a:r>
          </a:p>
        </p:txBody>
      </p:sp>
      <p:pic>
        <p:nvPicPr>
          <p:cNvPr id="12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000" y="358775"/>
            <a:ext cx="12700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iddlePage_1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3" name="正方形/長方形 22"/>
          <p:cNvSpPr/>
          <p:nvPr userDrawn="1"/>
        </p:nvSpPr>
        <p:spPr>
          <a:xfrm>
            <a:off x="0" y="0"/>
            <a:ext cx="9142413" cy="642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1" name="Rectangle 13"/>
          <p:cNvSpPr>
            <a:spLocks noChangeArrowheads="1"/>
          </p:cNvSpPr>
          <p:nvPr userDrawn="1"/>
        </p:nvSpPr>
        <p:spPr bwMode="auto">
          <a:xfrm>
            <a:off x="0" y="6426198"/>
            <a:ext cx="9140313" cy="432000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="1" baseline="0">
                <a:solidFill>
                  <a:srgbClr val="003366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 hasCustomPrompt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24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20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2pPr>
            <a:lvl3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800" baseline="0">
                <a:latin typeface="+mn-lt"/>
                <a:cs typeface="Arial" pitchFamily="34" charset="0"/>
              </a:defRPr>
            </a:lvl3pPr>
            <a:lvl4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600" baseline="0"/>
            </a:lvl4pPr>
            <a:lvl5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400" baseline="0"/>
            </a:lvl5pPr>
            <a:lvl6pPr>
              <a:lnSpc>
                <a:spcPct val="100000"/>
              </a:lnSpc>
              <a:spcAft>
                <a:spcPts val="600"/>
              </a:spcAft>
              <a:defRPr sz="1400" baseline="0"/>
            </a:lvl6pPr>
            <a:lvl7pPr>
              <a:lnSpc>
                <a:spcPct val="100000"/>
              </a:lnSpc>
              <a:spcAft>
                <a:spcPts val="600"/>
              </a:spcAft>
              <a:defRPr sz="1050" baseline="0"/>
            </a:lvl7pPr>
            <a:lvl8pPr>
              <a:lnSpc>
                <a:spcPct val="100000"/>
              </a:lnSpc>
              <a:spcAft>
                <a:spcPts val="600"/>
              </a:spcAft>
              <a:defRPr sz="900"/>
            </a:lvl8pPr>
            <a:lvl9pPr>
              <a:lnSpc>
                <a:spcPct val="100000"/>
              </a:lnSpc>
              <a:spcAft>
                <a:spcPts val="600"/>
              </a:spcAft>
              <a:defRPr sz="900" baseline="0"/>
            </a:lvl9pPr>
          </a:lstStyle>
          <a:p>
            <a:pPr lvl="0"/>
            <a:r>
              <a:rPr lang="en-GB" altLang="ja-JP" dirty="0" smtClean="0"/>
              <a:t>24pnt level</a:t>
            </a:r>
            <a:endParaRPr lang="ja-JP" altLang="en-US" dirty="0" smtClean="0"/>
          </a:p>
          <a:p>
            <a:pPr lvl="1"/>
            <a:r>
              <a:rPr lang="en-GB" altLang="ja-JP" dirty="0" smtClean="0"/>
              <a:t>20pnt level</a:t>
            </a:r>
          </a:p>
          <a:p>
            <a:pPr lvl="2"/>
            <a:r>
              <a:rPr lang="en-GB" altLang="ja-JP" dirty="0" smtClean="0"/>
              <a:t>18pnt level</a:t>
            </a:r>
          </a:p>
          <a:p>
            <a:pPr lvl="3"/>
            <a:r>
              <a:rPr lang="en-GB" altLang="ja-JP" dirty="0" smtClean="0"/>
              <a:t>16pnt level</a:t>
            </a:r>
          </a:p>
          <a:p>
            <a:pPr lvl="4"/>
            <a:r>
              <a:rPr lang="en-GB" altLang="ja-JP" dirty="0" smtClean="0"/>
              <a:t>14pnt level</a:t>
            </a:r>
          </a:p>
          <a:p>
            <a:pPr lvl="5"/>
            <a:r>
              <a:rPr lang="en-GB" altLang="ja-JP" sz="1200" dirty="0" smtClean="0"/>
              <a:t>12pnt level</a:t>
            </a:r>
          </a:p>
          <a:p>
            <a:pPr lvl="6"/>
            <a:r>
              <a:rPr lang="en-GB" altLang="ja-JP" sz="1000" dirty="0" smtClean="0"/>
              <a:t>10pnt level</a:t>
            </a:r>
          </a:p>
          <a:p>
            <a:pPr lvl="7"/>
            <a:r>
              <a:rPr lang="en-GB" altLang="ja-JP" sz="800" dirty="0" smtClean="0"/>
              <a:t>8pnt level</a:t>
            </a:r>
          </a:p>
          <a:p>
            <a:pPr lvl="8"/>
            <a:r>
              <a:rPr lang="en-GB" altLang="ja-JP" sz="600" dirty="0" smtClean="0"/>
              <a:t>6 </a:t>
            </a:r>
            <a:r>
              <a:rPr lang="en-GB" altLang="ja-JP" sz="600" dirty="0" err="1" smtClean="0"/>
              <a:t>pnt</a:t>
            </a:r>
            <a:r>
              <a:rPr lang="en-GB" altLang="ja-JP" sz="600" dirty="0" smtClean="0"/>
              <a:t> level</a:t>
            </a:r>
            <a:endParaRPr lang="en-GB" altLang="ja-JP" sz="800" dirty="0" smtClean="0"/>
          </a:p>
          <a:p>
            <a:pPr lvl="8"/>
            <a:endParaRPr lang="en-GB" altLang="ja-JP" dirty="0" smtClean="0"/>
          </a:p>
          <a:p>
            <a:pPr lvl="8"/>
            <a:endParaRPr lang="ja-JP" altLang="en-US" dirty="0" smtClean="0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JCTVC-M0178</a:t>
            </a:r>
            <a:endParaRPr lang="en-US" altLang="ja-JP" dirty="0"/>
          </a:p>
        </p:txBody>
      </p:sp>
      <p:sp>
        <p:nvSpPr>
          <p:cNvPr id="16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行書体" pitchFamily="66" charset="-128"/>
                <a:cs typeface="Arial" pitchFamily="34" charset="0"/>
              </a:defRPr>
            </a:lvl1pPr>
          </a:lstStyle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17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26" name="直線コネクタ 25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2_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aseline="0">
                <a:solidFill>
                  <a:srgbClr val="FFFFFF"/>
                </a:solidFill>
                <a:latin typeface="+mj-lt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6" name="コンテンツ プレースホルダ 2"/>
          <p:cNvSpPr>
            <a:spLocks noGrp="1"/>
          </p:cNvSpPr>
          <p:nvPr>
            <p:ph idx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16" name="Rectangle 13"/>
          <p:cNvSpPr>
            <a:spLocks noChangeArrowheads="1"/>
          </p:cNvSpPr>
          <p:nvPr userDrawn="1"/>
        </p:nvSpPr>
        <p:spPr bwMode="auto">
          <a:xfrm>
            <a:off x="0" y="6426199"/>
            <a:ext cx="9144000" cy="431801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10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JCTVC-J0191</a:t>
            </a:r>
          </a:p>
        </p:txBody>
      </p:sp>
      <p:sp>
        <p:nvSpPr>
          <p:cNvPr id="11" name="Date Placeholder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創英角ｺﾞｼｯｸUB" pitchFamily="50" charset="-128"/>
                <a:cs typeface="Arial"/>
              </a:defRPr>
            </a:lvl1pPr>
          </a:lstStyle>
          <a:p>
            <a:pPr>
              <a:defRPr/>
            </a:pPr>
            <a:fld id="{FECD3C8C-7A17-4828-B6C3-C609AC02B6B8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19" name="直線コネクタ 18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63" descr="english_naka_confidential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08963" y="6462713"/>
            <a:ext cx="935037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pic>
        <p:nvPicPr>
          <p:cNvPr id="5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0" name="図 9" descr="mblogo_w.pd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600000" y="3114000"/>
            <a:ext cx="1944000" cy="659449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 userDrawn="1"/>
        </p:nvSpPr>
        <p:spPr bwMode="white">
          <a:xfrm>
            <a:off x="359999" y="6011999"/>
            <a:ext cx="8424000" cy="68578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“SONY” or “</a:t>
            </a:r>
            <a:r>
              <a:rPr kumimoji="1" lang="en-US" altLang="ja-JP" sz="1000" b="0" i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make.believe</a:t>
            </a: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” is a registered trademark and/or trademark of Sony Corporation.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Names of Sony products and services are the registered trademarks and/or trademarks of Sony Corporation or its Group companies.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Other company names and product names are the registered trademarks and/or trademarks of the respective companies.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4325" y="417513"/>
            <a:ext cx="8372475" cy="798512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581775" y="6542088"/>
            <a:ext cx="213360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3A7D8E13-587F-4043-AD86-D4716C173C01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4325" y="6540500"/>
            <a:ext cx="62674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altLang="ja-JP" dirty="0" smtClean="0"/>
              <a:t>JCTVC</a:t>
            </a:r>
            <a:endParaRPr lang="en-US" altLang="ja-JP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58188" y="6542088"/>
            <a:ext cx="6413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93FB7ED-E398-470A-A047-E362B4515958}" type="slidenum">
              <a:rPr lang="ja-JP" altLang="en-US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23" descr="GBM_top_4-3.jpg"/>
          <p:cNvPicPr>
            <a:picLocks noChangeAspect="1"/>
          </p:cNvPicPr>
          <p:nvPr userDrawn="1"/>
        </p:nvPicPr>
        <p:blipFill>
          <a:blip r:embed="rId9" cstate="print">
            <a:lum/>
          </a:blip>
          <a:srcRect r="287" b="377"/>
          <a:stretch>
            <a:fillRect/>
          </a:stretch>
        </p:blipFill>
        <p:spPr bwMode="auto">
          <a:xfrm>
            <a:off x="-6350" y="0"/>
            <a:ext cx="9153525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51" r:id="rId2"/>
    <p:sldLayoutId id="2147484052" r:id="rId3"/>
    <p:sldLayoutId id="2147484053" r:id="rId4"/>
    <p:sldLayoutId id="2147484054" r:id="rId5"/>
    <p:sldLayoutId id="2147484035" r:id="rId6"/>
    <p:sldLayoutId id="2147484055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+mj-lt"/>
          <a:ea typeface="+mj-ea"/>
          <a:cs typeface="HGP創英角ｺﾞｼｯｸUB" pitchFamily="5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/>
          <p:cNvSpPr>
            <a:spLocks noGrp="1"/>
          </p:cNvSpPr>
          <p:nvPr>
            <p:ph type="ctrTitle"/>
          </p:nvPr>
        </p:nvSpPr>
        <p:spPr>
          <a:xfrm>
            <a:off x="720000" y="1427018"/>
            <a:ext cx="7963142" cy="1415612"/>
          </a:xfrm>
        </p:spPr>
        <p:txBody>
          <a:bodyPr/>
          <a:lstStyle/>
          <a:p>
            <a:pPr marL="1258888" indent="-1258888"/>
            <a:r>
              <a:rPr lang="en-GB" altLang="ja-JP" sz="2800" b="1" dirty="0" smtClean="0"/>
              <a:t>AHG5:	Range Extensions and High Bit Depths</a:t>
            </a:r>
            <a:br>
              <a:rPr lang="en-GB" altLang="ja-JP" sz="2800" b="1" dirty="0" smtClean="0"/>
            </a:br>
            <a:r>
              <a:rPr lang="en-GB" altLang="ja-JP" sz="2800" b="1" dirty="0" smtClean="0"/>
              <a:t>	</a:t>
            </a:r>
            <a:r>
              <a:rPr lang="en-GB" altLang="ja-JP" sz="2000" b="1" smtClean="0"/>
              <a:t>CABAC Efficiency</a:t>
            </a:r>
            <a:endParaRPr lang="ja-JP" altLang="en-US" sz="2400" dirty="0"/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JCTVC-M0178</a:t>
            </a:r>
            <a:endParaRPr kumimoji="1" lang="ja-JP" altLang="en-US" dirty="0"/>
          </a:p>
        </p:txBody>
      </p:sp>
      <p:sp>
        <p:nvSpPr>
          <p:cNvPr id="12" name="テキスト プレースホルダ 11"/>
          <p:cNvSpPr>
            <a:spLocks noGrp="1"/>
          </p:cNvSpPr>
          <p:nvPr>
            <p:ph type="body" sz="quarter" idx="10"/>
          </p:nvPr>
        </p:nvSpPr>
        <p:spPr>
          <a:xfrm>
            <a:off x="720000" y="4319999"/>
            <a:ext cx="7704000" cy="966375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Broadcast &amp; Professional Research Labs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Sony Europe Ltd.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Karl Sharman</a:t>
            </a:r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ja-JP" dirty="0" smtClean="0">
                <a:latin typeface="Arial" charset="0"/>
              </a:rPr>
              <a:t>Sony Corp.</a:t>
            </a:r>
          </a:p>
        </p:txBody>
      </p:sp>
    </p:spTree>
    <p:extLst>
      <p:ext uri="{BB962C8B-B14F-4D97-AF65-F5344CB8AC3E}">
        <p14:creationId xmlns:p14="http://schemas.microsoft.com/office/powerpoint/2010/main" xmlns="" val="65992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From the studies at higher bit-depths, with</a:t>
            </a:r>
          </a:p>
          <a:p>
            <a:pPr lvl="1"/>
            <a:r>
              <a:rPr lang="en-GB" sz="1200" dirty="0" smtClean="0"/>
              <a:t>MAX_TR_DYNAMIC_RANGE = bitDepth+5</a:t>
            </a:r>
          </a:p>
          <a:p>
            <a:pPr lvl="1"/>
            <a:r>
              <a:rPr lang="en-GB" sz="1200" dirty="0" smtClean="0"/>
              <a:t>ENTROPY_CODING_DYNAMIC_RANGE = bitDepth+6</a:t>
            </a:r>
          </a:p>
          <a:p>
            <a:pPr lvl="1"/>
            <a:r>
              <a:rPr lang="en-GB" sz="1200" dirty="0" smtClean="0"/>
              <a:t>Transform matrix precision = 14</a:t>
            </a:r>
          </a:p>
          <a:p>
            <a:pPr lvl="1"/>
            <a:r>
              <a:rPr lang="en-GB" sz="1200" dirty="0" smtClean="0"/>
              <a:t>Transform skip, RDOQ and PCM disabled</a:t>
            </a:r>
            <a:endParaRPr lang="en-GB" sz="1200" dirty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JCTVC-M0178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5999" y="2700000"/>
            <a:ext cx="8052481" cy="343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7455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Coding higher bit-depth data gradually becomes more and more costly.</a:t>
            </a:r>
          </a:p>
          <a:p>
            <a:endParaRPr lang="en-GB" sz="2000" dirty="0" smtClean="0"/>
          </a:p>
          <a:p>
            <a:r>
              <a:rPr lang="en-GB" sz="2000" dirty="0" smtClean="0"/>
              <a:t>For the </a:t>
            </a:r>
            <a:r>
              <a:rPr lang="en-GB" sz="2000" dirty="0" smtClean="0"/>
              <a:t>sequences </a:t>
            </a:r>
            <a:r>
              <a:rPr lang="en-GB" sz="2000" dirty="0" smtClean="0"/>
              <a:t>tested:</a:t>
            </a:r>
          </a:p>
          <a:p>
            <a:pPr lvl="1"/>
            <a:r>
              <a:rPr lang="en-GB" sz="1600" dirty="0" smtClean="0"/>
              <a:t>For 16-bit data,</a:t>
            </a:r>
          </a:p>
          <a:p>
            <a:pPr lvl="2"/>
            <a:r>
              <a:rPr lang="en-GB" sz="1400" dirty="0" smtClean="0"/>
              <a:t>The sequences are actually inflated at their useful operating range:</a:t>
            </a:r>
            <a:br>
              <a:rPr lang="en-GB" sz="1400" dirty="0" smtClean="0"/>
            </a:br>
            <a:r>
              <a:rPr lang="en-GB" sz="1400" dirty="0" smtClean="0"/>
              <a:t>		(MSE &lt;= 1, SNR &gt;= 96.3, i.e. QP &lt;= -32)</a:t>
            </a:r>
          </a:p>
          <a:p>
            <a:pPr lvl="2"/>
            <a:r>
              <a:rPr lang="en-GB" sz="1400" dirty="0" smtClean="0"/>
              <a:t>The base-band video rate is 1920x1080x16x3x50  = ~ 5 </a:t>
            </a:r>
            <a:r>
              <a:rPr lang="en-GB" sz="1400" dirty="0" err="1" smtClean="0"/>
              <a:t>Gbps</a:t>
            </a:r>
            <a:r>
              <a:rPr lang="en-GB" sz="1400" dirty="0" smtClean="0"/>
              <a:t>.</a:t>
            </a:r>
          </a:p>
          <a:p>
            <a:pPr lvl="2"/>
            <a:r>
              <a:rPr lang="en-GB" sz="1400" dirty="0" smtClean="0"/>
              <a:t>The lossless PCM mode would therefore be used.</a:t>
            </a:r>
          </a:p>
          <a:p>
            <a:pPr lvl="4"/>
            <a:endParaRPr lang="en-GB" sz="1000" dirty="0" smtClean="0"/>
          </a:p>
          <a:p>
            <a:pPr lvl="1"/>
            <a:r>
              <a:rPr lang="en-GB" sz="1600" dirty="0" smtClean="0"/>
              <a:t>For 14-bit data,</a:t>
            </a:r>
          </a:p>
          <a:p>
            <a:pPr lvl="2"/>
            <a:r>
              <a:rPr lang="en-GB" sz="1400" dirty="0" smtClean="0"/>
              <a:t>The sequences are inflated for a substantial part of their operating range:</a:t>
            </a:r>
            <a:br>
              <a:rPr lang="en-GB" sz="1400" dirty="0" smtClean="0"/>
            </a:br>
            <a:r>
              <a:rPr lang="en-GB" sz="1400" dirty="0" smtClean="0"/>
              <a:t>		(MSE &lt;= 0.5, SNR &gt;= 81.3, i.e. at QP &lt;= -26)</a:t>
            </a:r>
          </a:p>
          <a:p>
            <a:pPr lvl="2"/>
            <a:r>
              <a:rPr lang="en-GB" sz="1400" dirty="0" smtClean="0"/>
              <a:t>Their 14-bit base-band video rate is ~4.4 </a:t>
            </a:r>
            <a:r>
              <a:rPr lang="en-GB" sz="1400" dirty="0" err="1" smtClean="0"/>
              <a:t>Gbps</a:t>
            </a:r>
            <a:r>
              <a:rPr lang="en-GB" sz="1400" dirty="0" smtClean="0"/>
              <a:t>.</a:t>
            </a:r>
          </a:p>
          <a:p>
            <a:pPr lvl="2"/>
            <a:r>
              <a:rPr lang="en-GB" sz="1400" dirty="0" smtClean="0"/>
              <a:t>In simple terms, 13-bit video data would be compressible;</a:t>
            </a:r>
            <a:br>
              <a:rPr lang="en-GB" sz="1400" dirty="0" smtClean="0"/>
            </a:br>
            <a:r>
              <a:rPr lang="en-GB" sz="1400" dirty="0" smtClean="0"/>
              <a:t>14-bit video data would be better coded as raw / PCM.</a:t>
            </a:r>
          </a:p>
          <a:p>
            <a:pPr lvl="2"/>
            <a:r>
              <a:rPr lang="en-GB" sz="1400" dirty="0" smtClean="0"/>
              <a:t>This occurs for AVC as well.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JCTVC-M0178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3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xmlns="" val="237360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Increase CABAC Efficiency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To address this issue, the addition of a “fixed bits” scheme to the entropy coding is proposed.</a:t>
            </a:r>
          </a:p>
          <a:p>
            <a:pPr lvl="1"/>
            <a:endParaRPr lang="en-GB" sz="1800" dirty="0" smtClean="0"/>
          </a:p>
          <a:p>
            <a:pPr lvl="1"/>
            <a:r>
              <a:rPr lang="en-GB" sz="1600" dirty="0" smtClean="0"/>
              <a:t>Conceptually, the algorithm is (for a number of fixed bits </a:t>
            </a:r>
            <a:r>
              <a:rPr lang="en-GB" sz="1600" i="1" dirty="0" smtClean="0"/>
              <a:t>B</a:t>
            </a:r>
            <a:r>
              <a:rPr lang="en-GB" sz="1600" i="1" baseline="-25000" dirty="0" smtClean="0"/>
              <a:t>F</a:t>
            </a:r>
            <a:r>
              <a:rPr lang="en-GB" sz="1600" dirty="0" smtClean="0"/>
              <a:t>):</a:t>
            </a:r>
          </a:p>
          <a:p>
            <a:pPr lvl="2"/>
            <a:endParaRPr lang="en-GB" sz="1600" dirty="0" smtClean="0"/>
          </a:p>
          <a:p>
            <a:pPr lvl="1"/>
            <a:r>
              <a:rPr lang="en-GB" sz="1600" b="1" dirty="0" smtClean="0">
                <a:latin typeface="Courier New" pitchFamily="49" charset="0"/>
                <a:cs typeface="Courier New" pitchFamily="49" charset="0"/>
              </a:rPr>
              <a:t>For each significant coefficient, </a:t>
            </a:r>
            <a:r>
              <a:rPr lang="en-GB" sz="1600" b="1" i="1" dirty="0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GB" sz="1600" b="1" dirty="0" smtClean="0">
                <a:latin typeface="Courier New" pitchFamily="49" charset="0"/>
                <a:cs typeface="Courier New" pitchFamily="49" charset="0"/>
              </a:rPr>
              <a:t>, </a:t>
            </a:r>
          </a:p>
          <a:p>
            <a:pPr lvl="2"/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split the value </a:t>
            </a:r>
            <a:r>
              <a:rPr lang="en-GB" sz="1400" b="1" i="1" dirty="0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 into </a:t>
            </a:r>
            <a:r>
              <a:rPr lang="en-GB" sz="1400" b="1" i="1" dirty="0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GB" sz="1400" b="1" i="1" baseline="-25000" dirty="0" smtClean="0">
                <a:latin typeface="Courier New" pitchFamily="49" charset="0"/>
                <a:cs typeface="Courier New" pitchFamily="49" charset="0"/>
              </a:rPr>
              <a:t>MSB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 and </a:t>
            </a:r>
            <a:r>
              <a:rPr lang="en-GB" sz="1400" b="1" i="1" dirty="0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GB" sz="1400" b="1" i="1" baseline="-25000" dirty="0" smtClean="0">
                <a:latin typeface="Courier New" pitchFamily="49" charset="0"/>
                <a:cs typeface="Courier New" pitchFamily="49" charset="0"/>
              </a:rPr>
              <a:t>LSB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, where </a:t>
            </a:r>
            <a:r>
              <a:rPr lang="en-GB" sz="1400" b="1" i="1" dirty="0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GB" sz="1400" b="1" i="1" baseline="-25000" dirty="0" smtClean="0">
                <a:latin typeface="Courier New" pitchFamily="49" charset="0"/>
                <a:cs typeface="Courier New" pitchFamily="49" charset="0"/>
              </a:rPr>
              <a:t>LSB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 comprises the </a:t>
            </a:r>
            <a:r>
              <a:rPr lang="en-GB" sz="1400" b="1" i="1" dirty="0" smtClean="0">
                <a:latin typeface="Courier New" pitchFamily="49" charset="0"/>
                <a:cs typeface="Courier New" pitchFamily="49" charset="0"/>
              </a:rPr>
              <a:t>B</a:t>
            </a:r>
            <a:r>
              <a:rPr lang="en-GB" sz="1400" b="1" i="1" baseline="-25000" dirty="0" smtClean="0">
                <a:latin typeface="Courier New" pitchFamily="49" charset="0"/>
                <a:cs typeface="Courier New" pitchFamily="49" charset="0"/>
              </a:rPr>
              <a:t>F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 least-significant bits of </a:t>
            </a:r>
            <a:r>
              <a:rPr lang="en-GB" sz="1400" b="1" i="1" dirty="0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.</a:t>
            </a:r>
          </a:p>
          <a:p>
            <a:pPr lvl="2"/>
            <a:endParaRPr lang="en-GB" sz="1400" b="1" dirty="0" smtClean="0">
              <a:latin typeface="Courier New" pitchFamily="49" charset="0"/>
              <a:cs typeface="Courier New" pitchFamily="49" charset="0"/>
            </a:endParaRPr>
          </a:p>
          <a:p>
            <a:pPr lvl="2"/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Code </a:t>
            </a:r>
            <a:r>
              <a:rPr lang="en-GB" sz="1400" b="1" i="1" dirty="0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GB" sz="1400" b="1" i="1" baseline="-25000" dirty="0" smtClean="0">
                <a:latin typeface="Courier New" pitchFamily="49" charset="0"/>
                <a:cs typeface="Courier New" pitchFamily="49" charset="0"/>
              </a:rPr>
              <a:t>MSB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 as for normal coefficients in a group.</a:t>
            </a:r>
          </a:p>
          <a:p>
            <a:pPr lvl="2"/>
            <a:endParaRPr lang="en-GB" sz="1400" b="1" dirty="0" smtClean="0">
              <a:latin typeface="Courier New" pitchFamily="49" charset="0"/>
              <a:cs typeface="Courier New" pitchFamily="49" charset="0"/>
            </a:endParaRPr>
          </a:p>
          <a:p>
            <a:pPr lvl="2"/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After the sign bits are coded, code the bits for </a:t>
            </a:r>
            <a:r>
              <a:rPr lang="en-GB" sz="1400" b="1" i="1" dirty="0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GB" sz="1400" b="1" i="1" baseline="-25000" dirty="0" smtClean="0">
                <a:latin typeface="Courier New" pitchFamily="49" charset="0"/>
                <a:cs typeface="Courier New" pitchFamily="49" charset="0"/>
              </a:rPr>
              <a:t>LSB</a:t>
            </a:r>
            <a:r>
              <a:rPr lang="en-GB" sz="1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using EP bins.</a:t>
            </a:r>
          </a:p>
          <a:p>
            <a:pPr lvl="3"/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(Sign bit hiding is based upon the entire coefficient </a:t>
            </a:r>
            <a:r>
              <a:rPr lang="en-GB" sz="1400" b="1" i="1" dirty="0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.)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JCTVC-M0178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4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xmlns="" val="42074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Further Detail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GB" dirty="0" smtClean="0"/>
          </a:p>
          <a:p>
            <a:pPr lvl="1"/>
            <a:r>
              <a:rPr lang="en-GB" dirty="0" smtClean="0"/>
              <a:t>In order that zero-value coefficients can still be signalled using only the significance map, the processing is slightly different.</a:t>
            </a:r>
          </a:p>
          <a:p>
            <a:pPr lvl="2"/>
            <a:r>
              <a:rPr lang="en-GB" sz="1600" dirty="0" smtClean="0"/>
              <a:t>(This aids implementation since no changes are required to coefficient group, significance map or sign bit processing).</a:t>
            </a:r>
          </a:p>
          <a:p>
            <a:pPr lvl="2"/>
            <a:endParaRPr lang="en-GB" dirty="0"/>
          </a:p>
          <a:p>
            <a:pPr lvl="2"/>
            <a:r>
              <a:rPr lang="en-GB" sz="1600" dirty="0" smtClean="0"/>
              <a:t>Instead, </a:t>
            </a:r>
          </a:p>
          <a:p>
            <a:pPr lvl="3"/>
            <a:r>
              <a:rPr lang="en-GB" i="1" dirty="0" smtClean="0"/>
              <a:t>C</a:t>
            </a:r>
            <a:r>
              <a:rPr lang="en-GB" i="1" baseline="-25000" dirty="0" smtClean="0"/>
              <a:t>MSB </a:t>
            </a:r>
            <a:r>
              <a:rPr lang="en-GB" dirty="0" smtClean="0"/>
              <a:t>= (</a:t>
            </a:r>
            <a:r>
              <a:rPr lang="en-GB" dirty="0"/>
              <a:t>abs(</a:t>
            </a:r>
            <a:r>
              <a:rPr lang="en-GB" i="1" dirty="0"/>
              <a:t>C</a:t>
            </a:r>
            <a:r>
              <a:rPr lang="en-GB" dirty="0" smtClean="0"/>
              <a:t>) - 1) &gt;&gt; </a:t>
            </a:r>
            <a:r>
              <a:rPr lang="en-GB" i="1" dirty="0" smtClean="0"/>
              <a:t>B</a:t>
            </a:r>
            <a:r>
              <a:rPr lang="en-GB" i="1" baseline="-25000" dirty="0" smtClean="0"/>
              <a:t>F</a:t>
            </a:r>
          </a:p>
          <a:p>
            <a:pPr lvl="3"/>
            <a:r>
              <a:rPr lang="en-GB" i="1" dirty="0" smtClean="0"/>
              <a:t>C</a:t>
            </a:r>
            <a:r>
              <a:rPr lang="en-GB" i="1" baseline="-25000" dirty="0" smtClean="0"/>
              <a:t>LSB </a:t>
            </a:r>
            <a:r>
              <a:rPr lang="en-GB" dirty="0" smtClean="0"/>
              <a:t>= (</a:t>
            </a:r>
            <a:r>
              <a:rPr lang="en-GB" dirty="0"/>
              <a:t>abs(</a:t>
            </a:r>
            <a:r>
              <a:rPr lang="en-GB" i="1" dirty="0"/>
              <a:t>C</a:t>
            </a:r>
            <a:r>
              <a:rPr lang="en-GB" dirty="0" smtClean="0"/>
              <a:t>) - 1) - (</a:t>
            </a:r>
            <a:r>
              <a:rPr lang="en-GB" i="1" dirty="0" smtClean="0"/>
              <a:t>C</a:t>
            </a:r>
            <a:r>
              <a:rPr lang="en-GB" i="1" baseline="-25000" dirty="0" smtClean="0"/>
              <a:t>MSB </a:t>
            </a:r>
            <a:r>
              <a:rPr lang="en-GB" dirty="0" smtClean="0"/>
              <a:t>&lt;&lt; </a:t>
            </a:r>
            <a:r>
              <a:rPr lang="en-GB" i="1" dirty="0" smtClean="0"/>
              <a:t>B</a:t>
            </a:r>
            <a:r>
              <a:rPr lang="en-GB" i="1" baseline="-25000" dirty="0" smtClean="0"/>
              <a:t>F</a:t>
            </a:r>
            <a:r>
              <a:rPr lang="en-GB" dirty="0"/>
              <a:t>)</a:t>
            </a:r>
          </a:p>
          <a:p>
            <a:pPr lvl="2"/>
            <a:endParaRPr lang="en-GB" dirty="0" smtClean="0"/>
          </a:p>
          <a:p>
            <a:pPr lvl="2"/>
            <a:r>
              <a:rPr lang="en-GB" sz="1600" dirty="0" smtClean="0"/>
              <a:t>The greater-than-1 </a:t>
            </a:r>
            <a:r>
              <a:rPr lang="en-GB" sz="1600" dirty="0"/>
              <a:t>map </a:t>
            </a:r>
            <a:r>
              <a:rPr lang="en-GB" sz="1600" dirty="0" smtClean="0"/>
              <a:t>signals whether </a:t>
            </a:r>
            <a:r>
              <a:rPr lang="en-GB" sz="1600" i="1" dirty="0" smtClean="0"/>
              <a:t>C</a:t>
            </a:r>
            <a:r>
              <a:rPr lang="en-GB" sz="1600" i="1" baseline="-25000" dirty="0" smtClean="0"/>
              <a:t>MSB</a:t>
            </a:r>
            <a:r>
              <a:rPr lang="en-GB" sz="1600" dirty="0"/>
              <a:t> </a:t>
            </a:r>
            <a:r>
              <a:rPr lang="en-GB" sz="1600" dirty="0" smtClean="0"/>
              <a:t>is greater than 0.</a:t>
            </a:r>
            <a:endParaRPr lang="en-GB" sz="1600" dirty="0"/>
          </a:p>
          <a:p>
            <a:pPr lvl="2"/>
            <a:r>
              <a:rPr lang="en-GB" sz="1600" dirty="0" smtClean="0"/>
              <a:t>The greater-than-2-flag signals whether </a:t>
            </a:r>
            <a:r>
              <a:rPr lang="en-GB" sz="1600" i="1" dirty="0" smtClean="0"/>
              <a:t>C</a:t>
            </a:r>
            <a:r>
              <a:rPr lang="en-GB" sz="1600" i="1" baseline="-25000" dirty="0" smtClean="0"/>
              <a:t>MSB</a:t>
            </a:r>
            <a:r>
              <a:rPr lang="en-GB" sz="1600" dirty="0"/>
              <a:t> </a:t>
            </a:r>
            <a:r>
              <a:rPr lang="en-GB" sz="1600" dirty="0" smtClean="0"/>
              <a:t>is greater than 1.</a:t>
            </a:r>
            <a:endParaRPr lang="en-GB" sz="1600" dirty="0"/>
          </a:p>
          <a:p>
            <a:pPr lvl="3"/>
            <a:r>
              <a:rPr lang="en-GB" sz="1400" dirty="0"/>
              <a:t>(noting that when </a:t>
            </a:r>
            <a:r>
              <a:rPr lang="en-GB" sz="1400" i="1" dirty="0" smtClean="0"/>
              <a:t>B</a:t>
            </a:r>
            <a:r>
              <a:rPr lang="en-GB" sz="1400" i="1" baseline="-25000" dirty="0" smtClean="0"/>
              <a:t>F</a:t>
            </a:r>
            <a:r>
              <a:rPr lang="en-GB" sz="1400" dirty="0" smtClean="0"/>
              <a:t> </a:t>
            </a:r>
            <a:r>
              <a:rPr lang="en-GB" sz="1400" dirty="0"/>
              <a:t>is 0, these </a:t>
            </a:r>
            <a:r>
              <a:rPr lang="en-GB" sz="1400" dirty="0" smtClean="0"/>
              <a:t> syntax elements </a:t>
            </a:r>
            <a:r>
              <a:rPr lang="en-GB" sz="1400" dirty="0"/>
              <a:t>have the same meaning as in </a:t>
            </a:r>
            <a:r>
              <a:rPr lang="en-GB" sz="1400" dirty="0" smtClean="0"/>
              <a:t>the original entropy coding scheme)</a:t>
            </a:r>
            <a:endParaRPr lang="en-GB" sz="1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JCTVC-M0178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5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xmlns="" val="1159104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Proposed Response with Fixed Bits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The curves below use the recommended internal accuracy settings.</a:t>
            </a:r>
          </a:p>
          <a:p>
            <a:r>
              <a:rPr lang="en-GB" sz="2000" dirty="0" smtClean="0"/>
              <a:t>In addition to those, new curves with fixed bits are included (dotted).</a:t>
            </a:r>
          </a:p>
          <a:p>
            <a:pPr lvl="1"/>
            <a:r>
              <a:rPr lang="en-GB" sz="1600" dirty="0" smtClean="0"/>
              <a:t>These have </a:t>
            </a:r>
            <a:r>
              <a:rPr lang="en-GB" sz="1600" i="1" dirty="0" smtClean="0"/>
              <a:t>B</a:t>
            </a:r>
            <a:r>
              <a:rPr lang="en-GB" sz="1600" i="1" baseline="-25000" dirty="0" smtClean="0"/>
              <a:t>F</a:t>
            </a:r>
            <a:r>
              <a:rPr lang="en-GB" sz="1600" dirty="0" smtClean="0"/>
              <a:t> </a:t>
            </a:r>
            <a:r>
              <a:rPr lang="en-GB" sz="1600" dirty="0"/>
              <a:t>= max(0, </a:t>
            </a:r>
            <a:r>
              <a:rPr lang="en-GB" sz="1600" dirty="0" err="1"/>
              <a:t>int</a:t>
            </a:r>
            <a:r>
              <a:rPr lang="en-GB" sz="1600" dirty="0"/>
              <a:t>(</a:t>
            </a:r>
            <a:r>
              <a:rPr lang="en-GB" sz="1600" i="1" dirty="0"/>
              <a:t>QP</a:t>
            </a:r>
            <a:r>
              <a:rPr lang="en-GB" sz="1600" dirty="0"/>
              <a:t> / -6))</a:t>
            </a:r>
            <a:endParaRPr lang="en-GB" sz="800" dirty="0" smtClean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JCTVC-M0178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6</a:t>
            </a:fld>
            <a:endParaRPr lang="en-US" altLang="ja-JP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6000" y="2700000"/>
            <a:ext cx="8053200" cy="343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99954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The fixed bits system provides a significant coefficient coding efficiency improvement for low QPs.</a:t>
            </a:r>
          </a:p>
          <a:p>
            <a:pPr lvl="1"/>
            <a:r>
              <a:rPr lang="en-GB" sz="1600" dirty="0" smtClean="0"/>
              <a:t>At </a:t>
            </a:r>
            <a:r>
              <a:rPr lang="en-GB" sz="1600" dirty="0" smtClean="0"/>
              <a:t>QP = -</a:t>
            </a:r>
            <a:r>
              <a:rPr lang="en-GB" sz="1600" dirty="0" smtClean="0"/>
              <a:t>48 (16-bit data), 35% saving in bit rate has been </a:t>
            </a:r>
            <a:r>
              <a:rPr lang="en-GB" sz="1600" dirty="0" smtClean="0"/>
              <a:t>achieved.</a:t>
            </a:r>
            <a:endParaRPr lang="en-GB" sz="1600" dirty="0" smtClean="0"/>
          </a:p>
          <a:p>
            <a:pPr lvl="1"/>
            <a:r>
              <a:rPr lang="en-GB" sz="1600" dirty="0" smtClean="0"/>
              <a:t>At </a:t>
            </a:r>
            <a:r>
              <a:rPr lang="en-GB" sz="1600" dirty="0" smtClean="0"/>
              <a:t>QP = -</a:t>
            </a:r>
            <a:r>
              <a:rPr lang="en-GB" sz="1600" dirty="0" smtClean="0"/>
              <a:t>12 (10-bit data), 10% saving in bit rate has been </a:t>
            </a:r>
            <a:r>
              <a:rPr lang="en-GB" sz="1600" dirty="0" smtClean="0"/>
              <a:t>achieved.</a:t>
            </a:r>
            <a:endParaRPr lang="en-GB" sz="1600" dirty="0" smtClean="0"/>
          </a:p>
          <a:p>
            <a:pPr lvl="1"/>
            <a:r>
              <a:rPr lang="en-GB" sz="1600" dirty="0" smtClean="0"/>
              <a:t>Results </a:t>
            </a:r>
            <a:r>
              <a:rPr lang="en-GB" sz="1600" dirty="0" smtClean="0"/>
              <a:t>are now significantly better than using PCM or baseband.</a:t>
            </a:r>
          </a:p>
          <a:p>
            <a:pPr lvl="4"/>
            <a:endParaRPr lang="en-GB" sz="1000" dirty="0"/>
          </a:p>
          <a:p>
            <a:r>
              <a:rPr lang="en-GB" sz="2000" dirty="0" smtClean="0"/>
              <a:t>It is recommended for all QPs &lt;= -6.</a:t>
            </a:r>
          </a:p>
          <a:p>
            <a:pPr lvl="4"/>
            <a:endParaRPr lang="en-GB" sz="1200" dirty="0"/>
          </a:p>
          <a:p>
            <a:r>
              <a:rPr lang="en-GB" sz="2000" dirty="0" smtClean="0"/>
              <a:t>The number of fixed bits </a:t>
            </a:r>
            <a:r>
              <a:rPr lang="en-GB" sz="2000" i="1" dirty="0" smtClean="0"/>
              <a:t>B</a:t>
            </a:r>
            <a:r>
              <a:rPr lang="en-GB" sz="2000" i="1" baseline="-25000" dirty="0" smtClean="0"/>
              <a:t>F</a:t>
            </a:r>
            <a:r>
              <a:rPr lang="en-GB" sz="2000" dirty="0" smtClean="0"/>
              <a:t> would be determined by the encoder:</a:t>
            </a:r>
          </a:p>
          <a:p>
            <a:pPr lvl="2"/>
            <a:r>
              <a:rPr lang="en-GB" sz="1600" dirty="0" smtClean="0"/>
              <a:t>A general estimate is </a:t>
            </a:r>
            <a:r>
              <a:rPr lang="en-GB" sz="1600" i="1" dirty="0" smtClean="0"/>
              <a:t>B</a:t>
            </a:r>
            <a:r>
              <a:rPr lang="en-GB" sz="1600" i="1" baseline="-25000" dirty="0" smtClean="0"/>
              <a:t>F</a:t>
            </a:r>
            <a:r>
              <a:rPr lang="en-GB" sz="1600" dirty="0" smtClean="0"/>
              <a:t> </a:t>
            </a:r>
            <a:r>
              <a:rPr lang="en-GB" sz="1600" dirty="0"/>
              <a:t>= max(0, </a:t>
            </a:r>
            <a:r>
              <a:rPr lang="en-GB" sz="1600" dirty="0" err="1"/>
              <a:t>int</a:t>
            </a:r>
            <a:r>
              <a:rPr lang="en-GB" sz="1600" dirty="0"/>
              <a:t>(</a:t>
            </a:r>
            <a:r>
              <a:rPr lang="en-GB" sz="1600" i="1" dirty="0"/>
              <a:t>QP</a:t>
            </a:r>
            <a:r>
              <a:rPr lang="en-GB" sz="1600" dirty="0"/>
              <a:t> / -6</a:t>
            </a:r>
            <a:r>
              <a:rPr lang="en-GB" sz="1600" dirty="0" smtClean="0"/>
              <a:t>)).</a:t>
            </a:r>
          </a:p>
          <a:p>
            <a:pPr lvl="2"/>
            <a:r>
              <a:rPr lang="en-GB" sz="1600" dirty="0" smtClean="0"/>
              <a:t>This value is passed in the stream via the slice header.</a:t>
            </a:r>
          </a:p>
          <a:p>
            <a:pPr lvl="2"/>
            <a:r>
              <a:rPr lang="en-GB" sz="1600" dirty="0" smtClean="0"/>
              <a:t>The use of fixed bits is indicated in the SPS header, and the presence of this flag is dependent on the profile.</a:t>
            </a:r>
          </a:p>
          <a:p>
            <a:pPr lvl="4"/>
            <a:endParaRPr lang="en-GB" sz="1200" dirty="0" smtClean="0"/>
          </a:p>
          <a:p>
            <a:r>
              <a:rPr lang="en-GB" sz="1800" dirty="0" smtClean="0"/>
              <a:t>See interactive Excel Spreadsheet “</a:t>
            </a:r>
            <a:r>
              <a:rPr lang="en-GB" sz="1800" i="1" dirty="0" smtClean="0"/>
              <a:t>High Bit Depth Fixed Bit Results.xlsx</a:t>
            </a:r>
            <a:r>
              <a:rPr lang="en-GB" sz="1800" dirty="0" smtClean="0"/>
              <a:t>”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JCTVC-M0178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7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xmlns="" val="29469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89625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BM_Master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rial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 kumimoji="1" sz="1600" dirty="0" err="1" smtClean="0"/>
        </a:defPPr>
      </a:lstStyle>
      <a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a:style>
    </a:sp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ImageCreateDate xmlns="http://schemas.microsoft.com/sharepoint/v3" xsi:nil="true"/>
    <Description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Picture" ma:contentTypeID="0x0101020010AEFE09DCD06140A9660BDD0E512771" ma:contentTypeVersion="0" ma:contentTypeDescription="Upload an image or a photograph." ma:contentTypeScope="" ma:versionID="7bd2295d634a23101f8179afaacc0e1a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c1342c738afe3f635571af9979ae9de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ImageWidth" minOccurs="0"/>
                <xsd:element ref="ns1:ImageHeight" minOccurs="0"/>
                <xsd:element ref="ns1:ImageCreateDate" minOccurs="0"/>
                <xsd:element ref="ns1:Description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ImageWidth" ma:index="11" nillable="true" ma:displayName="Picture Width" ma:internalName="ImageWidth" ma:readOnly="true">
      <xsd:simpleType>
        <xsd:restriction base="dms:Unknown"/>
      </xsd:simpleType>
    </xsd:element>
    <xsd:element name="ImageHeight" ma:index="12" nillable="true" ma:displayName="Picture Height" ma:internalName="ImageHeight" ma:readOnly="true">
      <xsd:simpleType>
        <xsd:restriction base="dms:Unknown"/>
      </xsd:simpleType>
    </xsd:element>
    <xsd:element name="ImageCreateDate" ma:index="13" nillable="true" ma:displayName="Date Picture Taken" ma:format="DateTime" ma:hidden="true" ma:internalName="ImageCreateDate">
      <xsd:simpleType>
        <xsd:restriction base="dms:DateTime"/>
      </xsd:simpleType>
    </xsd:element>
    <xsd:element name="Description" ma:index="14" nillable="true" ma:displayName="Description" ma:description="Used as alternative text for the picture." ma:hidden="true" ma:internalName="Description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8" ma:displayName="Title"/>
        <xsd:element ref="dc:subject" minOccurs="0" maxOccurs="1"/>
        <xsd:element ref="dc:description" minOccurs="0" maxOccurs="1"/>
        <xsd:element name="keywords" minOccurs="0" maxOccurs="1" type="xsd:string" ma:index="20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77D8C616-45A8-4DF6-AB95-DB485F80A8BC}">
  <ds:schemaRefs>
    <ds:schemaRef ds:uri="http://schemas.openxmlformats.org/package/2006/metadata/core-properties"/>
    <ds:schemaRef ds:uri="http://purl.org/dc/elements/1.1/"/>
    <ds:schemaRef ds:uri="http://purl.org/dc/dcmitype/"/>
    <ds:schemaRef ds:uri="http://schemas.microsoft.com/sharepoint/v3"/>
    <ds:schemaRef ds:uri="http://purl.org/dc/terms/"/>
    <ds:schemaRef ds:uri="http://schemas.microsoft.com/office/2006/metadata/properties"/>
    <ds:schemaRef ds:uri="http://schemas.microsoft.com/office/2006/documentManagement/typ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8C4B68F-9058-42F4-A03F-47CB8D35CC7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EA3CEF9-8CBC-488B-834C-25F0DA025D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500</Words>
  <Application>Microsoft Office PowerPoint</Application>
  <PresentationFormat>On-screen Show (4:3)</PresentationFormat>
  <Paragraphs>87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GBM_Master</vt:lpstr>
      <vt:lpstr>AHG5: Range Extensions and High Bit Depths  CABAC Efficiency</vt:lpstr>
      <vt:lpstr>Background</vt:lpstr>
      <vt:lpstr>Background</vt:lpstr>
      <vt:lpstr>Increase CABAC Efficiency</vt:lpstr>
      <vt:lpstr>Further Detail</vt:lpstr>
      <vt:lpstr>Proposed Response with Fixed Bits </vt:lpstr>
      <vt:lpstr>Conclusion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AHG7: Options present in Extended Chroma Format model</dc:title>
  <dc:creator/>
  <cp:lastModifiedBy/>
  <cp:revision>1</cp:revision>
  <dcterms:created xsi:type="dcterms:W3CDTF">2010-06-25T05:44:48Z</dcterms:created>
  <dcterms:modified xsi:type="dcterms:W3CDTF">2013-04-19T15:02:31Z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0x0101020010AEFE09DCD06140A9660BDD0E512771</vt:lpwstr>
  </property>
</Properties>
</file>