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20"/>
  </p:notesMasterIdLst>
  <p:handoutMasterIdLst>
    <p:handoutMasterId r:id="rId21"/>
  </p:handoutMasterIdLst>
  <p:sldIdLst>
    <p:sldId id="288" r:id="rId5"/>
    <p:sldId id="289" r:id="rId6"/>
    <p:sldId id="300" r:id="rId7"/>
    <p:sldId id="323" r:id="rId8"/>
    <p:sldId id="319" r:id="rId9"/>
    <p:sldId id="303" r:id="rId10"/>
    <p:sldId id="304" r:id="rId11"/>
    <p:sldId id="302" r:id="rId12"/>
    <p:sldId id="305" r:id="rId13"/>
    <p:sldId id="307" r:id="rId14"/>
    <p:sldId id="322" r:id="rId15"/>
    <p:sldId id="324" r:id="rId16"/>
    <p:sldId id="321" r:id="rId17"/>
    <p:sldId id="320" r:id="rId18"/>
    <p:sldId id="318" r:id="rId19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00"/>
    <a:srgbClr val="009900"/>
    <a:srgbClr val="FFEEB9"/>
    <a:srgbClr val="66CCFF"/>
    <a:srgbClr val="FF9999"/>
    <a:srgbClr val="F3F3FB"/>
    <a:srgbClr val="E7F4F5"/>
    <a:srgbClr val="C9E7E9"/>
    <a:srgbClr val="FFDD71"/>
    <a:srgbClr val="FFE5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606" autoAdjust="0"/>
    <p:restoredTop sz="96574" autoAdjust="0"/>
  </p:normalViewPr>
  <p:slideViewPr>
    <p:cSldViewPr>
      <p:cViewPr>
        <p:scale>
          <a:sx n="125" d="100"/>
          <a:sy n="125" d="100"/>
        </p:scale>
        <p:origin x="-576" y="-29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2013/4/19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JCTVC-M0178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altLang="ja-JP" sz="2800" b="1" dirty="0" smtClean="0"/>
              <a:t>AHG5:	Range Extensions and High Bit Depths</a:t>
            </a:r>
            <a:br>
              <a:rPr lang="en-GB" altLang="ja-JP" sz="2800" b="1" dirty="0" smtClean="0"/>
            </a:br>
            <a:r>
              <a:rPr lang="en-GB" altLang="ja-JP" sz="2000" b="1" dirty="0" smtClean="0"/>
              <a:t>Internal Accuracies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JCTVC-M0178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Response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following curves were produced with:</a:t>
            </a:r>
          </a:p>
          <a:p>
            <a:pPr lvl="1"/>
            <a:r>
              <a:rPr lang="en-GB" sz="1200" i="1" dirty="0" smtClean="0"/>
              <a:t>MAX_TR_DYNAMIC_RANGE</a:t>
            </a:r>
            <a:r>
              <a:rPr lang="en-GB" sz="1200" dirty="0" smtClean="0"/>
              <a:t> = </a:t>
            </a:r>
            <a:r>
              <a:rPr lang="en-GB" sz="1200" dirty="0" err="1" smtClean="0"/>
              <a:t>bitDepth</a:t>
            </a:r>
            <a:r>
              <a:rPr lang="en-GB" sz="1200" dirty="0" smtClean="0"/>
              <a:t> + 5</a:t>
            </a:r>
          </a:p>
          <a:p>
            <a:pPr lvl="1"/>
            <a:r>
              <a:rPr lang="en-GB" sz="1200" i="1" dirty="0" smtClean="0"/>
              <a:t>ENTROPY_CODING_DYNAMIC_RANGE</a:t>
            </a:r>
            <a:r>
              <a:rPr lang="en-GB" sz="1200" dirty="0" smtClean="0"/>
              <a:t> = </a:t>
            </a:r>
            <a:r>
              <a:rPr lang="en-GB" sz="1200" dirty="0" err="1" smtClean="0"/>
              <a:t>bitDepth</a:t>
            </a:r>
            <a:r>
              <a:rPr lang="en-GB" sz="1200" dirty="0" smtClean="0"/>
              <a:t> + 6</a:t>
            </a:r>
          </a:p>
          <a:p>
            <a:pPr lvl="1"/>
            <a:r>
              <a:rPr lang="en-GB" sz="1200" dirty="0" smtClean="0"/>
              <a:t>Transform matrix precision = 14</a:t>
            </a:r>
          </a:p>
          <a:p>
            <a:pPr lvl="1"/>
            <a:r>
              <a:rPr lang="en-GB" sz="1200" dirty="0" smtClean="0"/>
              <a:t>Transform skip, RDOQ and PCM disabled</a:t>
            </a:r>
            <a:endParaRPr lang="en-GB" sz="1200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000" y="2700000"/>
            <a:ext cx="8053200" cy="342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4744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Response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For some sequences, using </a:t>
            </a:r>
            <a:r>
              <a:rPr lang="en-GB" sz="1800" i="1" dirty="0" smtClean="0"/>
              <a:t>MAX_TR_DYNAMIC_RANGE </a:t>
            </a:r>
            <a:r>
              <a:rPr lang="en-GB" sz="1800" dirty="0" smtClean="0"/>
              <a:t>= </a:t>
            </a:r>
            <a:r>
              <a:rPr lang="en-GB" sz="1800" i="1" dirty="0" err="1" smtClean="0"/>
              <a:t>bitDepth</a:t>
            </a:r>
            <a:r>
              <a:rPr lang="en-GB" sz="1800" i="1" dirty="0" smtClean="0"/>
              <a:t> </a:t>
            </a:r>
            <a:r>
              <a:rPr lang="en-GB" sz="1800" dirty="0" smtClean="0"/>
              <a:t>+ 6 </a:t>
            </a:r>
            <a:r>
              <a:rPr lang="en-GB" sz="1800" dirty="0" smtClean="0"/>
              <a:t>is advantageous</a:t>
            </a:r>
            <a:r>
              <a:rPr lang="en-GB" sz="1800" dirty="0" smtClean="0"/>
              <a:t>. In comparison:</a:t>
            </a:r>
            <a:endParaRPr lang="en-GB" sz="1800" dirty="0" smtClean="0"/>
          </a:p>
          <a:p>
            <a:pPr lvl="1"/>
            <a:r>
              <a:rPr lang="en-GB" sz="1600" dirty="0" err="1" smtClean="0"/>
              <a:t>DucksTakeOff</a:t>
            </a:r>
            <a:r>
              <a:rPr lang="en-GB" sz="1600" dirty="0" smtClean="0"/>
              <a:t> </a:t>
            </a:r>
            <a:r>
              <a:rPr lang="en-GB" sz="1600" dirty="0" smtClean="0"/>
              <a:t>smoothed using a [1 2 1] filter.</a:t>
            </a:r>
          </a:p>
          <a:p>
            <a:pPr lvl="1"/>
            <a:r>
              <a:rPr lang="en-GB" sz="1600" dirty="0" smtClean="0"/>
              <a:t>For </a:t>
            </a:r>
            <a:r>
              <a:rPr lang="en-GB" sz="1600" i="1" dirty="0" smtClean="0"/>
              <a:t>MAX_TR_DYNAMIC_RANGE</a:t>
            </a:r>
            <a:r>
              <a:rPr lang="en-GB" sz="1600" dirty="0" smtClean="0"/>
              <a:t> = </a:t>
            </a:r>
            <a:r>
              <a:rPr lang="en-GB" sz="1600" i="1" dirty="0" err="1" smtClean="0"/>
              <a:t>bitDepth</a:t>
            </a:r>
            <a:r>
              <a:rPr lang="en-GB" sz="1600" dirty="0" smtClean="0"/>
              <a:t> + </a:t>
            </a:r>
            <a:r>
              <a:rPr lang="en-GB" sz="1600" dirty="0" smtClean="0">
                <a:solidFill>
                  <a:srgbClr val="FF0000"/>
                </a:solidFill>
              </a:rPr>
              <a:t>5</a:t>
            </a:r>
            <a:r>
              <a:rPr lang="en-GB" sz="1600" dirty="0" smtClean="0"/>
              <a:t>: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000" y="2700000"/>
            <a:ext cx="8053200" cy="342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0626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Response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For some sequences, using </a:t>
            </a:r>
            <a:r>
              <a:rPr lang="en-GB" sz="1800" i="1" dirty="0" smtClean="0"/>
              <a:t>MAX_TR_DYNAMIC_RANGE </a:t>
            </a:r>
            <a:r>
              <a:rPr lang="en-GB" sz="1800" dirty="0" smtClean="0"/>
              <a:t>= </a:t>
            </a:r>
            <a:r>
              <a:rPr lang="en-GB" sz="1800" i="1" dirty="0" err="1" smtClean="0"/>
              <a:t>bitDepth</a:t>
            </a:r>
            <a:r>
              <a:rPr lang="en-GB" sz="1800" i="1" dirty="0" smtClean="0"/>
              <a:t> </a:t>
            </a:r>
            <a:r>
              <a:rPr lang="en-GB" sz="1800" dirty="0" smtClean="0"/>
              <a:t>+ 6 </a:t>
            </a:r>
            <a:r>
              <a:rPr lang="en-GB" sz="1800" dirty="0" smtClean="0"/>
              <a:t>is advantageous</a:t>
            </a:r>
            <a:r>
              <a:rPr lang="en-GB" sz="1800" dirty="0" smtClean="0"/>
              <a:t>. </a:t>
            </a:r>
            <a:r>
              <a:rPr lang="en-GB" sz="1800" dirty="0" smtClean="0"/>
              <a:t>In comparison:</a:t>
            </a:r>
            <a:endParaRPr lang="en-GB" sz="1800" dirty="0" smtClean="0"/>
          </a:p>
          <a:p>
            <a:pPr lvl="1"/>
            <a:r>
              <a:rPr lang="en-GB" sz="1600" dirty="0" err="1" smtClean="0"/>
              <a:t>DucksTakeOff</a:t>
            </a:r>
            <a:r>
              <a:rPr lang="en-GB" sz="1600" dirty="0" smtClean="0"/>
              <a:t> </a:t>
            </a:r>
            <a:r>
              <a:rPr lang="en-GB" sz="1600" dirty="0" smtClean="0"/>
              <a:t>smoothed using a [1 2 1] filter.</a:t>
            </a:r>
          </a:p>
          <a:p>
            <a:pPr lvl="1"/>
            <a:r>
              <a:rPr lang="en-GB" sz="1600" dirty="0" smtClean="0"/>
              <a:t>For </a:t>
            </a:r>
            <a:r>
              <a:rPr lang="en-GB" sz="1600" i="1" dirty="0" smtClean="0"/>
              <a:t>MAX_TR_DYNAMIC_RANGE</a:t>
            </a:r>
            <a:r>
              <a:rPr lang="en-GB" sz="1600" dirty="0" smtClean="0"/>
              <a:t> = </a:t>
            </a:r>
            <a:r>
              <a:rPr lang="en-GB" sz="1600" i="1" dirty="0" err="1" smtClean="0"/>
              <a:t>bitDepth</a:t>
            </a:r>
            <a:r>
              <a:rPr lang="en-GB" sz="1600" dirty="0" smtClean="0"/>
              <a:t> + </a:t>
            </a:r>
            <a:r>
              <a:rPr lang="en-GB" sz="1600" dirty="0" smtClean="0">
                <a:solidFill>
                  <a:srgbClr val="008000"/>
                </a:solidFill>
              </a:rPr>
              <a:t>6</a:t>
            </a:r>
            <a:r>
              <a:rPr lang="en-GB" sz="1600" dirty="0" smtClean="0"/>
              <a:t>: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000" y="2700000"/>
            <a:ext cx="8053200" cy="342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0626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Accompanying this contribution are a number of interactive Excel spreadsheets.</a:t>
            </a:r>
          </a:p>
          <a:p>
            <a:pPr lvl="1"/>
            <a:r>
              <a:rPr lang="en-GB" sz="1600" dirty="0" smtClean="0"/>
              <a:t>On all spreadsheets, a number of graph pages are available, where the blue shaded cells can be adjusted as required.</a:t>
            </a:r>
          </a:p>
          <a:p>
            <a:pPr lvl="4"/>
            <a:endParaRPr lang="en-GB" sz="1000" dirty="0" smtClean="0"/>
          </a:p>
          <a:p>
            <a:pPr lvl="1"/>
            <a:r>
              <a:rPr lang="en-GB" sz="1600" dirty="0" smtClean="0"/>
              <a:t>“</a:t>
            </a:r>
            <a:r>
              <a:rPr lang="en-GB" sz="1600" i="1" dirty="0"/>
              <a:t>High Bit Depth Internal Accuracy Results.xlsx</a:t>
            </a:r>
            <a:r>
              <a:rPr lang="en-GB" sz="1600" dirty="0"/>
              <a:t>”</a:t>
            </a:r>
          </a:p>
          <a:p>
            <a:pPr lvl="2"/>
            <a:r>
              <a:rPr lang="en-GB" sz="1400" dirty="0" smtClean="0"/>
              <a:t>This spreadsheet allows individual precision settings to be </a:t>
            </a:r>
            <a:r>
              <a:rPr lang="en-GB" sz="1400" dirty="0" smtClean="0"/>
              <a:t>explored</a:t>
            </a:r>
            <a:endParaRPr lang="en-GB" sz="1000" dirty="0" smtClean="0"/>
          </a:p>
          <a:p>
            <a:pPr lvl="1"/>
            <a:r>
              <a:rPr lang="en-GB" sz="1600" dirty="0" smtClean="0"/>
              <a:t>“</a:t>
            </a:r>
            <a:r>
              <a:rPr lang="en-GB" sz="1600" i="1" dirty="0" smtClean="0"/>
              <a:t>High Bit Depth </a:t>
            </a:r>
            <a:r>
              <a:rPr lang="en-GB" sz="1600" i="1" dirty="0" smtClean="0"/>
              <a:t>Fixed Bit </a:t>
            </a:r>
            <a:r>
              <a:rPr lang="en-GB" sz="1600" i="1" dirty="0" smtClean="0"/>
              <a:t>Results.xlsx</a:t>
            </a:r>
            <a:r>
              <a:rPr lang="en-GB" sz="1600" dirty="0" smtClean="0"/>
              <a:t>”</a:t>
            </a:r>
          </a:p>
          <a:p>
            <a:pPr lvl="2"/>
            <a:r>
              <a:rPr lang="en-GB" sz="1400" dirty="0" smtClean="0"/>
              <a:t>This spreadsheet allows </a:t>
            </a:r>
            <a:r>
              <a:rPr lang="en-GB" sz="1400" dirty="0" smtClean="0"/>
              <a:t>entropy coding refinements, as described in the following presentations, </a:t>
            </a:r>
            <a:r>
              <a:rPr lang="en-GB" sz="1400" dirty="0" smtClean="0"/>
              <a:t>to be </a:t>
            </a:r>
            <a:r>
              <a:rPr lang="en-GB" sz="1400" dirty="0" smtClean="0"/>
              <a:t>explored.</a:t>
            </a:r>
            <a:endParaRPr lang="en-GB" sz="1200" dirty="0" smtClean="0"/>
          </a:p>
          <a:p>
            <a:pPr lvl="1"/>
            <a:r>
              <a:rPr lang="en-GB" sz="1600" dirty="0" smtClean="0"/>
              <a:t>“</a:t>
            </a:r>
            <a:r>
              <a:rPr lang="en-GB" sz="1600" i="1" dirty="0" smtClean="0"/>
              <a:t>High Bit Depth AVC Comparison.xlsm</a:t>
            </a:r>
            <a:r>
              <a:rPr lang="en-GB" sz="1600" dirty="0" smtClean="0"/>
              <a:t>”</a:t>
            </a:r>
          </a:p>
          <a:p>
            <a:pPr lvl="2"/>
            <a:r>
              <a:rPr lang="en-GB" sz="1400" dirty="0" smtClean="0"/>
              <a:t>This spreadsheet compares the proposed system (which includes fixed bits and CABAC alignment) against AVC and HEVC </a:t>
            </a:r>
            <a:r>
              <a:rPr lang="en-GB" sz="1400" dirty="0" err="1" smtClean="0"/>
              <a:t>RExt</a:t>
            </a:r>
            <a:r>
              <a:rPr lang="en-GB" sz="1400" dirty="0" smtClean="0"/>
              <a:t> base.</a:t>
            </a:r>
            <a:endParaRPr lang="en-GB" sz="1400" dirty="0"/>
          </a:p>
          <a:p>
            <a:pPr lvl="2"/>
            <a:r>
              <a:rPr lang="en-GB" sz="1400" dirty="0" smtClean="0"/>
              <a:t>This includes results with (I)PCM mode enabled and </a:t>
            </a:r>
            <a:r>
              <a:rPr lang="en-GB" sz="1400" dirty="0" smtClean="0"/>
              <a:t>disabled</a:t>
            </a:r>
            <a:r>
              <a:rPr lang="en-GB" sz="1400" dirty="0" smtClean="0"/>
              <a:t>.</a:t>
            </a:r>
            <a:endParaRPr lang="en-GB" sz="1000" dirty="0" smtClean="0"/>
          </a:p>
          <a:p>
            <a:pPr lvl="1"/>
            <a:r>
              <a:rPr lang="en-GB" sz="1600" dirty="0" smtClean="0"/>
              <a:t>“</a:t>
            </a:r>
            <a:r>
              <a:rPr lang="en-GB" sz="1600" i="1" dirty="0" smtClean="0"/>
              <a:t>High Bit Depth Base HEVC Comparison.xlsm</a:t>
            </a:r>
            <a:r>
              <a:rPr lang="en-GB" sz="1600" dirty="0" smtClean="0"/>
              <a:t>”</a:t>
            </a:r>
          </a:p>
          <a:p>
            <a:pPr lvl="2"/>
            <a:r>
              <a:rPr lang="en-GB" sz="1400" dirty="0" smtClean="0"/>
              <a:t>This spreadsheet compares the proposed system (which includes fixed bits and CABAC alignment) against HEVC </a:t>
            </a:r>
            <a:r>
              <a:rPr lang="en-GB" sz="1400" dirty="0" err="1" smtClean="0"/>
              <a:t>RExt</a:t>
            </a:r>
            <a:r>
              <a:rPr lang="en-GB" sz="1400" dirty="0" smtClean="0"/>
              <a:t> base for all frames.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97424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To provide better support for higher bit depths, internal accuracies should be increased:</a:t>
            </a:r>
          </a:p>
          <a:p>
            <a:pPr lvl="1"/>
            <a:endParaRPr lang="en-GB" sz="1600" i="1" dirty="0" smtClean="0"/>
          </a:p>
          <a:p>
            <a:pPr lvl="1"/>
            <a:r>
              <a:rPr lang="en-GB" sz="1600" i="1" dirty="0" smtClean="0"/>
              <a:t>MAX_TR_DYNAMIC_RANGE</a:t>
            </a:r>
            <a:r>
              <a:rPr lang="en-GB" sz="1600" dirty="0" smtClean="0"/>
              <a:t> </a:t>
            </a:r>
            <a:r>
              <a:rPr lang="en-GB" sz="1600" dirty="0"/>
              <a:t>&gt;= </a:t>
            </a:r>
            <a:r>
              <a:rPr lang="en-GB" sz="1600" i="1" dirty="0" err="1" smtClean="0"/>
              <a:t>bitDepth</a:t>
            </a:r>
            <a:r>
              <a:rPr lang="en-GB" sz="1600" i="1" dirty="0" smtClean="0"/>
              <a:t> </a:t>
            </a:r>
            <a:r>
              <a:rPr lang="en-GB" sz="1600" dirty="0" smtClean="0"/>
              <a:t>+ 6</a:t>
            </a:r>
            <a:endParaRPr lang="en-GB" sz="1600" dirty="0"/>
          </a:p>
          <a:p>
            <a:pPr lvl="1"/>
            <a:r>
              <a:rPr lang="en-GB" sz="1600" i="1" dirty="0"/>
              <a:t>ENTROPY_CODING_DYNAMIC_RANGE</a:t>
            </a:r>
            <a:r>
              <a:rPr lang="en-GB" sz="1600" dirty="0"/>
              <a:t> &gt;= </a:t>
            </a:r>
            <a:r>
              <a:rPr lang="en-GB" sz="1600" i="1" dirty="0" err="1" smtClean="0"/>
              <a:t>bitDepth</a:t>
            </a:r>
            <a:r>
              <a:rPr lang="en-GB" sz="1600" i="1" dirty="0" smtClean="0"/>
              <a:t> </a:t>
            </a:r>
            <a:r>
              <a:rPr lang="en-GB" sz="1600" dirty="0" smtClean="0"/>
              <a:t>+ 6</a:t>
            </a:r>
            <a:endParaRPr lang="en-GB" sz="1600" dirty="0"/>
          </a:p>
          <a:p>
            <a:pPr lvl="1"/>
            <a:r>
              <a:rPr lang="en-GB" sz="1600" dirty="0"/>
              <a:t>Transform </a:t>
            </a:r>
            <a:r>
              <a:rPr lang="en-GB" sz="1600" dirty="0" smtClean="0"/>
              <a:t>matrix precision </a:t>
            </a:r>
            <a:r>
              <a:rPr lang="en-GB" sz="1600" dirty="0"/>
              <a:t>&gt;= </a:t>
            </a:r>
            <a:r>
              <a:rPr lang="en-GB" sz="1600" i="1" dirty="0" err="1" smtClean="0"/>
              <a:t>bitDepth</a:t>
            </a:r>
            <a:r>
              <a:rPr lang="en-GB" sz="1600" i="1" dirty="0" smtClean="0"/>
              <a:t> </a:t>
            </a:r>
            <a:r>
              <a:rPr lang="en-GB" sz="1600" dirty="0" smtClean="0"/>
              <a:t>- 2</a:t>
            </a:r>
            <a:endParaRPr lang="en-GB" sz="1600" dirty="0"/>
          </a:p>
          <a:p>
            <a:pPr lvl="3"/>
            <a:endParaRPr lang="en-GB" sz="1200" dirty="0" smtClean="0"/>
          </a:p>
          <a:p>
            <a:pPr lvl="3"/>
            <a:endParaRPr lang="en-GB" sz="1200" dirty="0" smtClean="0"/>
          </a:p>
          <a:p>
            <a:r>
              <a:rPr lang="en-GB" sz="2000" dirty="0" smtClean="0"/>
              <a:t>The following sections in this proposal/presentation:</a:t>
            </a:r>
            <a:endParaRPr lang="en-GB" sz="2000" dirty="0"/>
          </a:p>
          <a:p>
            <a:pPr lvl="4"/>
            <a:endParaRPr lang="en-GB" sz="600" dirty="0"/>
          </a:p>
          <a:p>
            <a:pPr lvl="1"/>
            <a:r>
              <a:rPr lang="en-GB" sz="1600" dirty="0" smtClean="0"/>
              <a:t>The </a:t>
            </a:r>
            <a:r>
              <a:rPr lang="en-GB" sz="1600" dirty="0"/>
              <a:t>next section of this proposal presents a scheme to significantly improve the coding efficiency at these higher bit-depth operating points</a:t>
            </a:r>
            <a:r>
              <a:rPr lang="en-GB" sz="1600" dirty="0" smtClean="0"/>
              <a:t>.</a:t>
            </a:r>
          </a:p>
          <a:p>
            <a:pPr lvl="4"/>
            <a:endParaRPr lang="en-GB" sz="600" dirty="0" smtClean="0"/>
          </a:p>
          <a:p>
            <a:pPr lvl="1"/>
            <a:r>
              <a:rPr lang="en-GB" sz="1600" dirty="0" smtClean="0"/>
              <a:t>The 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section increases throughput of EP bins.</a:t>
            </a:r>
            <a:endParaRPr lang="en-GB" sz="1600" dirty="0"/>
          </a:p>
          <a:p>
            <a:pPr lvl="4"/>
            <a:endParaRPr lang="en-GB" sz="600" dirty="0"/>
          </a:p>
          <a:p>
            <a:pPr lvl="1"/>
            <a:r>
              <a:rPr lang="en-GB" sz="1600" dirty="0" smtClean="0"/>
              <a:t>A starting point for profile discussion is included in the 4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section of this proposal, based upon these results.</a:t>
            </a:r>
          </a:p>
          <a:p>
            <a:endParaRPr lang="en-GB" sz="2000" dirty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316086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988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8255767" cy="5040000"/>
          </a:xfrm>
        </p:spPr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Range Extensions has been mandated to support higher bit depths.</a:t>
            </a:r>
          </a:p>
          <a:p>
            <a:endParaRPr lang="en-GB" sz="2000" dirty="0" smtClean="0"/>
          </a:p>
          <a:p>
            <a:pPr lvl="1"/>
            <a:r>
              <a:rPr lang="en-GB" sz="1600" dirty="0" smtClean="0"/>
              <a:t>Currently 14 bit is specified, but from the outset, 16-bit was seen as a possibility.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This section of the proposal studies the capabilities of HEVC at higher bit depths.</a:t>
            </a:r>
          </a:p>
          <a:p>
            <a:endParaRPr lang="en-GB" sz="1800" dirty="0" smtClean="0"/>
          </a:p>
          <a:p>
            <a:pPr lvl="1"/>
            <a:r>
              <a:rPr lang="en-GB" sz="1600" dirty="0" smtClean="0"/>
              <a:t>There are three other sections of this proposal that study other aspects.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Required Operating Range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When considering operation at higher bit depths the target PSNR must also be higher.</a:t>
            </a:r>
          </a:p>
          <a:p>
            <a:endParaRPr lang="en-GB" sz="2000" dirty="0" smtClean="0"/>
          </a:p>
          <a:p>
            <a:pPr lvl="1"/>
            <a:r>
              <a:rPr lang="en-GB" sz="1600" dirty="0"/>
              <a:t>There is no point in a 16-bit system producing a maximum </a:t>
            </a:r>
            <a:r>
              <a:rPr lang="en-GB" sz="1600" dirty="0" smtClean="0"/>
              <a:t>PSNR </a:t>
            </a:r>
            <a:r>
              <a:rPr lang="en-GB" sz="1600" dirty="0"/>
              <a:t>of </a:t>
            </a:r>
            <a:r>
              <a:rPr lang="en-GB" sz="1600" dirty="0" smtClean="0"/>
              <a:t>94.6 (ignoring compression efficiency).</a:t>
            </a:r>
          </a:p>
          <a:p>
            <a:pPr lvl="2"/>
            <a:r>
              <a:rPr lang="en-GB" sz="1600" dirty="0" smtClean="0"/>
              <a:t>This equates to an MSE of 1.5, which can be achieved by rounding the coefficients to 14-bits and using an almost-lossless 14-bit system.</a:t>
            </a:r>
          </a:p>
          <a:p>
            <a:pPr lvl="3"/>
            <a:r>
              <a:rPr lang="en-GB" sz="1400" dirty="0" smtClean="0"/>
              <a:t>i.e</a:t>
            </a:r>
            <a:r>
              <a:rPr lang="en-GB" sz="1400" dirty="0" smtClean="0"/>
              <a:t>. </a:t>
            </a:r>
            <a:r>
              <a:rPr lang="en-GB" sz="1400" dirty="0" smtClean="0"/>
              <a:t>the two least-significant bits in the output are effectively random noise.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600" dirty="0" smtClean="0"/>
              <a:t>Note that at these high-bit depth operating points, numerical behaviour is paramount, since subjective behaviour is not observable to the human eye.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317819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The </a:t>
            </a:r>
            <a:r>
              <a:rPr lang="en-GB" dirty="0"/>
              <a:t>behaviour of the PSNR/bitrate curves for the full range of negative QPs is considered.</a:t>
            </a:r>
          </a:p>
          <a:p>
            <a:pPr lvl="4"/>
            <a:endParaRPr lang="en-GB" dirty="0" smtClean="0"/>
          </a:p>
          <a:p>
            <a:pPr lvl="1"/>
            <a:r>
              <a:rPr lang="en-GB" dirty="0" smtClean="0"/>
              <a:t>MSEs </a:t>
            </a:r>
            <a:r>
              <a:rPr lang="en-GB" dirty="0"/>
              <a:t>of 1 (or less) are sought for all bit depths</a:t>
            </a:r>
            <a:r>
              <a:rPr lang="en-GB" dirty="0" smtClean="0"/>
              <a:t>.</a:t>
            </a:r>
          </a:p>
          <a:p>
            <a:pPr lvl="4"/>
            <a:endParaRPr lang="en-GB" dirty="0" smtClean="0"/>
          </a:p>
          <a:p>
            <a:pPr lvl="1"/>
            <a:r>
              <a:rPr lang="en-GB" dirty="0" smtClean="0"/>
              <a:t>RDOQ is disabled.</a:t>
            </a:r>
          </a:p>
          <a:p>
            <a:pPr lvl="2"/>
            <a:r>
              <a:rPr lang="en-GB" sz="1600" dirty="0" smtClean="0"/>
              <a:t>At lower QPs, as coefficients become larger, RDOQ becomes less relevant.</a:t>
            </a:r>
          </a:p>
          <a:p>
            <a:pPr lvl="4"/>
            <a:endParaRPr lang="en-GB" dirty="0" smtClean="0"/>
          </a:p>
          <a:p>
            <a:pPr lvl="1"/>
            <a:r>
              <a:rPr lang="en-GB" dirty="0" smtClean="0"/>
              <a:t>PCM mode is not used.</a:t>
            </a:r>
          </a:p>
          <a:p>
            <a:pPr lvl="2"/>
            <a:r>
              <a:rPr lang="en-GB" sz="1600" dirty="0" smtClean="0"/>
              <a:t>This will prevent studies of the core image processing from being examined.</a:t>
            </a:r>
          </a:p>
          <a:p>
            <a:pPr marL="914400" lvl="2" indent="0">
              <a:buNone/>
            </a:pPr>
            <a:endParaRPr lang="en-GB" sz="2000" dirty="0" smtClean="0"/>
          </a:p>
          <a:p>
            <a:pPr lvl="1"/>
            <a:r>
              <a:rPr lang="en-GB" dirty="0" smtClean="0"/>
              <a:t>The </a:t>
            </a:r>
            <a:r>
              <a:rPr lang="en-GB" dirty="0" smtClean="0"/>
              <a:t>lowest 12 </a:t>
            </a:r>
            <a:r>
              <a:rPr lang="en-GB" dirty="0" smtClean="0"/>
              <a:t>even QPs for each bit depth are studied.</a:t>
            </a:r>
            <a:endParaRPr lang="en-GB" dirty="0"/>
          </a:p>
          <a:p>
            <a:pPr lvl="1"/>
            <a:endParaRPr lang="en-GB" sz="2400" dirty="0" smtClean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223830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Traffic RGB (12-bit) from the Range Extensions test </a:t>
            </a:r>
            <a:r>
              <a:rPr lang="en-GB" dirty="0" smtClean="0"/>
              <a:t>material and </a:t>
            </a:r>
            <a:r>
              <a:rPr lang="en-GB" dirty="0" smtClean="0"/>
              <a:t>the 5 </a:t>
            </a:r>
            <a:r>
              <a:rPr lang="en-GB" dirty="0" smtClean="0"/>
              <a:t>SVT HD sequences (</a:t>
            </a:r>
            <a:r>
              <a:rPr lang="en-GB" dirty="0" smtClean="0"/>
              <a:t>16-bit) </a:t>
            </a:r>
            <a:r>
              <a:rPr lang="en-GB" dirty="0" smtClean="0"/>
              <a:t>are </a:t>
            </a:r>
            <a:r>
              <a:rPr lang="en-GB" dirty="0" smtClean="0"/>
              <a:t>used.</a:t>
            </a:r>
          </a:p>
          <a:p>
            <a:pPr lvl="2"/>
            <a:r>
              <a:rPr lang="en-GB" sz="1600" dirty="0" smtClean="0"/>
              <a:t>Generally, only 10 frames are used from each, due to the large number of simulations required.</a:t>
            </a:r>
          </a:p>
          <a:p>
            <a:pPr lvl="2"/>
            <a:endParaRPr lang="en-GB" sz="1600" dirty="0"/>
          </a:p>
          <a:p>
            <a:pPr lvl="2"/>
            <a:r>
              <a:rPr lang="en-GB" sz="1600" dirty="0" smtClean="0"/>
              <a:t>The SVT sequences are </a:t>
            </a:r>
            <a:r>
              <a:rPr lang="en-GB" sz="1600" dirty="0" smtClean="0"/>
              <a:t>quite noisy in nature, and generally suit 4x4 TU coding. Therefore, to encourage a different behaviour, two of the sequences have also been processed after a [1 2 1] or [1 4 6 4 1] filter has been applied horizontally and vertically to the source data.</a:t>
            </a:r>
            <a:endParaRPr lang="en-GB" dirty="0" smtClean="0"/>
          </a:p>
          <a:p>
            <a:pPr lvl="2"/>
            <a:endParaRPr lang="en-GB" sz="1600" dirty="0" smtClean="0"/>
          </a:p>
          <a:p>
            <a:pPr lvl="1"/>
            <a:r>
              <a:rPr lang="en-GB" dirty="0" smtClean="0"/>
              <a:t>To aid analysis of transforms,</a:t>
            </a:r>
          </a:p>
          <a:p>
            <a:pPr lvl="2"/>
            <a:r>
              <a:rPr lang="en-GB" sz="1600" dirty="0" smtClean="0"/>
              <a:t>The TU size was set to minimum values of 4, 8, 16 and 32.</a:t>
            </a:r>
          </a:p>
          <a:p>
            <a:pPr lvl="3"/>
            <a:r>
              <a:rPr lang="en-GB" sz="1400" dirty="0" smtClean="0"/>
              <a:t>Noting that because the image dimensions are not divisible by 32, smaller TUs were permitted at the edges.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250845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HEVC Range Extensions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After making some small bug fixes to the HM10.0_RExt2.0 software, the following curves were produced:</a:t>
            </a:r>
          </a:p>
          <a:p>
            <a:pPr lvl="1"/>
            <a:r>
              <a:rPr lang="en-GB" sz="1600" dirty="0" smtClean="0"/>
              <a:t>(</a:t>
            </a:r>
            <a:r>
              <a:rPr lang="en-GB" sz="1600" dirty="0" err="1" smtClean="0"/>
              <a:t>OldTownCross</a:t>
            </a:r>
            <a:r>
              <a:rPr lang="en-GB" sz="1600" dirty="0" smtClean="0"/>
              <a:t>, Green channel)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99" y="2700000"/>
            <a:ext cx="8052481" cy="343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5453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HEVC Range Extensions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However, all TUs at high bit depths had selected to use transform skip.</a:t>
            </a:r>
          </a:p>
          <a:p>
            <a:endParaRPr lang="en-GB" sz="2000" dirty="0" smtClean="0"/>
          </a:p>
          <a:p>
            <a:r>
              <a:rPr lang="en-GB" sz="2000" dirty="0" smtClean="0"/>
              <a:t>Transform Skip was disabled, and the below curves were observed:</a:t>
            </a:r>
            <a:endParaRPr lang="en-GB" sz="1600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2700000"/>
            <a:ext cx="8052481" cy="343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277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to Internal Accuracies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The results indicated that:</a:t>
            </a:r>
          </a:p>
          <a:p>
            <a:pPr lvl="1"/>
            <a:r>
              <a:rPr lang="en-GB" sz="1800" dirty="0" smtClean="0"/>
              <a:t>The transform matrix precision is not high enough.</a:t>
            </a:r>
          </a:p>
          <a:p>
            <a:pPr lvl="2"/>
            <a:r>
              <a:rPr lang="en-GB" sz="1600" dirty="0" smtClean="0"/>
              <a:t>Transform skip (TS) is always preferable.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i="1" dirty="0" smtClean="0"/>
              <a:t>MAX_TR_DYNAMIC_RANGE</a:t>
            </a:r>
            <a:r>
              <a:rPr lang="en-GB" sz="1800" dirty="0" smtClean="0"/>
              <a:t> is not high enough.</a:t>
            </a:r>
          </a:p>
          <a:p>
            <a:pPr lvl="2"/>
            <a:r>
              <a:rPr lang="en-GB" sz="1600" dirty="0" smtClean="0"/>
              <a:t>This causes the PSNR to be limited to 70dB when coding 16-bit data.</a:t>
            </a:r>
          </a:p>
          <a:p>
            <a:pPr lvl="2"/>
            <a:r>
              <a:rPr lang="en-GB" sz="1600" dirty="0" smtClean="0"/>
              <a:t>This also causes the curves to level off at 80dB (with TS disabled).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In addition, there is clipping to </a:t>
            </a:r>
            <a:r>
              <a:rPr lang="en-GB" sz="1800" i="1" dirty="0" smtClean="0"/>
              <a:t>MAX_TR_DYNAMIC_RANGE</a:t>
            </a:r>
            <a:r>
              <a:rPr lang="en-GB" sz="1800" dirty="0" smtClean="0"/>
              <a:t> at:</a:t>
            </a:r>
          </a:p>
          <a:p>
            <a:pPr lvl="3"/>
            <a:r>
              <a:rPr lang="en-GB" sz="1400" dirty="0" smtClean="0"/>
              <a:t>Output of quantiser.</a:t>
            </a:r>
          </a:p>
          <a:p>
            <a:pPr lvl="3"/>
            <a:r>
              <a:rPr lang="en-GB" sz="1400" dirty="0" smtClean="0"/>
              <a:t>Input to inverse quantiser.</a:t>
            </a:r>
            <a:endParaRPr lang="en-GB" sz="1400" dirty="0"/>
          </a:p>
          <a:p>
            <a:pPr lvl="2"/>
            <a:r>
              <a:rPr lang="en-GB" dirty="0" smtClean="0"/>
              <a:t>This causes the roll-off for the extremely negative QPs.</a:t>
            </a:r>
          </a:p>
          <a:p>
            <a:pPr lvl="3"/>
            <a:r>
              <a:rPr lang="en-GB" sz="1400" dirty="0" smtClean="0"/>
              <a:t>For larger TUs, this roll-off occurs at less negative QPs.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JCTVC-M0178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123707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Changes to </a:t>
            </a:r>
            <a:r>
              <a:rPr lang="en-GB" dirty="0" smtClean="0"/>
              <a:t>Internal </a:t>
            </a:r>
            <a:r>
              <a:rPr lang="en-GB" dirty="0"/>
              <a:t>A</a:t>
            </a:r>
            <a:r>
              <a:rPr lang="en-GB" dirty="0" smtClean="0"/>
              <a:t>ccuracies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following minima are recommended:</a:t>
            </a:r>
          </a:p>
          <a:p>
            <a:endParaRPr lang="en-GB" sz="2000" dirty="0" smtClean="0"/>
          </a:p>
          <a:p>
            <a:pPr lvl="1"/>
            <a:r>
              <a:rPr lang="en-GB" sz="1600" i="1" dirty="0" smtClean="0"/>
              <a:t>MAX_TR_DYNAMIC_RANGE</a:t>
            </a:r>
            <a:r>
              <a:rPr lang="en-GB" sz="1600" dirty="0" smtClean="0"/>
              <a:t> &gt;= </a:t>
            </a:r>
            <a:r>
              <a:rPr lang="en-GB" sz="1600" i="1" dirty="0" err="1" smtClean="0"/>
              <a:t>bitDepth</a:t>
            </a:r>
            <a:r>
              <a:rPr lang="en-GB" sz="1600" i="1" dirty="0" smtClean="0"/>
              <a:t> </a:t>
            </a:r>
            <a:r>
              <a:rPr lang="en-GB" sz="1600" dirty="0" smtClean="0"/>
              <a:t>+ 5</a:t>
            </a:r>
            <a:endParaRPr lang="en-GB" sz="1600" dirty="0" smtClean="0"/>
          </a:p>
          <a:p>
            <a:pPr lvl="1"/>
            <a:r>
              <a:rPr lang="en-GB" sz="1600" i="1" dirty="0" smtClean="0"/>
              <a:t>ENTROPY_CODING_DYNAMIC_RANGE</a:t>
            </a:r>
            <a:r>
              <a:rPr lang="en-GB" sz="1600" dirty="0" smtClean="0"/>
              <a:t> &gt;= </a:t>
            </a:r>
            <a:r>
              <a:rPr lang="en-GB" sz="1600" i="1" dirty="0" err="1" smtClean="0"/>
              <a:t>bitDepth</a:t>
            </a:r>
            <a:r>
              <a:rPr lang="en-GB" sz="1600" i="1" dirty="0" smtClean="0"/>
              <a:t> </a:t>
            </a:r>
            <a:r>
              <a:rPr lang="en-GB" sz="1600" dirty="0" smtClean="0"/>
              <a:t>+ 6</a:t>
            </a:r>
            <a:endParaRPr lang="en-GB" sz="1600" dirty="0" smtClean="0"/>
          </a:p>
          <a:p>
            <a:pPr lvl="1"/>
            <a:r>
              <a:rPr lang="en-GB" sz="1600" dirty="0" smtClean="0"/>
              <a:t>Transform Precision &gt;= </a:t>
            </a:r>
            <a:r>
              <a:rPr lang="en-GB" sz="1600" i="1" dirty="0" err="1" smtClean="0"/>
              <a:t>bitDepth</a:t>
            </a:r>
            <a:r>
              <a:rPr lang="en-GB" sz="1600" i="1" dirty="0" smtClean="0"/>
              <a:t> </a:t>
            </a:r>
            <a:r>
              <a:rPr lang="en-GB" sz="1600" dirty="0" smtClean="0"/>
              <a:t>- 2</a:t>
            </a:r>
            <a:endParaRPr lang="en-GB" sz="1600" dirty="0" smtClean="0"/>
          </a:p>
          <a:p>
            <a:pPr lvl="1"/>
            <a:endParaRPr lang="en-GB" sz="1600" dirty="0"/>
          </a:p>
          <a:p>
            <a:pPr lvl="2"/>
            <a:r>
              <a:rPr lang="en-GB" sz="1400" dirty="0" smtClean="0"/>
              <a:t>Where </a:t>
            </a:r>
            <a:r>
              <a:rPr lang="en-GB" sz="1400" i="1" dirty="0" smtClean="0"/>
              <a:t>ENTROPY_CODING_DYNAMIC_RANGE</a:t>
            </a:r>
            <a:r>
              <a:rPr lang="en-GB" sz="1400" dirty="0" smtClean="0"/>
              <a:t> is the range at the input to the Entropy Encoder/output of the Entropy Decoder (replacing </a:t>
            </a:r>
            <a:r>
              <a:rPr lang="en-GB" sz="1400" i="1" dirty="0" smtClean="0"/>
              <a:t>MAX_TR_DYNAMIC_RANGE</a:t>
            </a:r>
            <a:r>
              <a:rPr lang="en-GB" sz="1400" dirty="0" smtClean="0"/>
              <a:t>).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Note that for sequences that use 32x32 TUs, </a:t>
            </a:r>
            <a:r>
              <a:rPr lang="en-GB" sz="1600" i="1" dirty="0" smtClean="0"/>
              <a:t>MAX_TR_DYNAMIC_RANGE</a:t>
            </a:r>
            <a:r>
              <a:rPr lang="en-GB" sz="1600" dirty="0" smtClean="0"/>
              <a:t> equal to </a:t>
            </a:r>
            <a:r>
              <a:rPr lang="en-GB" sz="1600" i="1" dirty="0" err="1" smtClean="0"/>
              <a:t>bitDepth</a:t>
            </a:r>
            <a:r>
              <a:rPr lang="en-GB" sz="1600" i="1" dirty="0" smtClean="0"/>
              <a:t> </a:t>
            </a:r>
            <a:r>
              <a:rPr lang="en-GB" sz="1600" dirty="0" smtClean="0"/>
              <a:t>+ 6 </a:t>
            </a:r>
            <a:r>
              <a:rPr lang="en-GB" sz="1600" dirty="0" smtClean="0"/>
              <a:t>produces a better rate-control response for the lowest 4 even QPs.</a:t>
            </a:r>
          </a:p>
          <a:p>
            <a:pPr lvl="2"/>
            <a:r>
              <a:rPr lang="en-GB" sz="1400" dirty="0" smtClean="0"/>
              <a:t>See the low-pass filtered versions of </a:t>
            </a:r>
            <a:r>
              <a:rPr lang="en-GB" sz="1400" dirty="0" err="1" smtClean="0"/>
              <a:t>DucksTakeOff</a:t>
            </a:r>
            <a:r>
              <a:rPr lang="en-GB" sz="1400" dirty="0" smtClean="0"/>
              <a:t> and </a:t>
            </a:r>
            <a:r>
              <a:rPr lang="en-GB" sz="1400" dirty="0" err="1" smtClean="0"/>
              <a:t>InToTree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These low QPs would be more applicable to these types of sequences.</a:t>
            </a:r>
          </a:p>
          <a:p>
            <a:pPr lvl="2"/>
            <a:r>
              <a:rPr lang="en-GB" sz="1400" dirty="0" smtClean="0"/>
              <a:t>This would mean that </a:t>
            </a:r>
            <a:r>
              <a:rPr lang="en-GB" sz="1400" i="1" dirty="0" smtClean="0"/>
              <a:t>ENTROPY_CODING_DYNAMIC_RANGE</a:t>
            </a:r>
            <a:r>
              <a:rPr lang="en-GB" sz="1400" dirty="0" smtClean="0"/>
              <a:t> and </a:t>
            </a:r>
            <a:r>
              <a:rPr lang="en-GB" sz="1400" i="1" dirty="0" smtClean="0"/>
              <a:t>MAX_TR_DYNAMIC_RANGE</a:t>
            </a:r>
            <a:r>
              <a:rPr lang="en-GB" sz="1400" dirty="0" smtClean="0"/>
              <a:t> could be unified once more.</a:t>
            </a:r>
          </a:p>
          <a:p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JCTVC-M0178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2013/4/19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="" xmlns:p14="http://schemas.microsoft.com/office/powerpoint/2010/main" val="23673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1057</Words>
  <Application>Microsoft Office PowerPoint</Application>
  <PresentationFormat>On-screen Show (4:3)</PresentationFormat>
  <Paragraphs>163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GBM_Master</vt:lpstr>
      <vt:lpstr>AHG5: Range Extensions and High Bit Depths Internal Accuracies</vt:lpstr>
      <vt:lpstr>Introduction</vt:lpstr>
      <vt:lpstr>Required Operating Range</vt:lpstr>
      <vt:lpstr>Test Conditions</vt:lpstr>
      <vt:lpstr>Test Conditions</vt:lpstr>
      <vt:lpstr>Current HEVC Range Extensions</vt:lpstr>
      <vt:lpstr>Current HEVC Range Extensions</vt:lpstr>
      <vt:lpstr>Changes to Internal Accuracies</vt:lpstr>
      <vt:lpstr>Changes to Internal Accuracies</vt:lpstr>
      <vt:lpstr>New Response</vt:lpstr>
      <vt:lpstr>New Response</vt:lpstr>
      <vt:lpstr>New Response</vt:lpstr>
      <vt:lpstr>Results</vt:lpstr>
      <vt:lpstr>Conclusion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2013-04-19T14:59:10Z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