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FF9900"/>
    <a:srgbClr val="2B88AD"/>
    <a:srgbClr val="000000"/>
    <a:srgbClr val="FFFFCC"/>
    <a:srgbClr val="333399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9" autoAdjust="0"/>
    <p:restoredTop sz="93662" autoAdjust="0"/>
  </p:normalViewPr>
  <p:slideViewPr>
    <p:cSldViewPr showGuides="1">
      <p:cViewPr>
        <p:scale>
          <a:sx n="75" d="100"/>
          <a:sy n="75" d="100"/>
        </p:scale>
        <p:origin x="-1692" y="-330"/>
      </p:cViewPr>
      <p:guideLst>
        <p:guide orient="horz" pos="2160"/>
        <p:guide pos="521"/>
      </p:guideLst>
    </p:cSldViewPr>
  </p:slideViewPr>
  <p:outlineViewPr>
    <p:cViewPr>
      <p:scale>
        <a:sx n="33" d="100"/>
        <a:sy n="33" d="100"/>
      </p:scale>
      <p:origin x="0" y="3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1949AC8-CC29-4F0D-AE04-CDF72136DB0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229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Updated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layer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info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49AC8-CC29-4F0D-AE04-CDF72136DB0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9032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1-&gt;2,</a:t>
            </a:r>
            <a:r>
              <a:rPr lang="de-DE" baseline="0" dirty="0" smtClean="0"/>
              <a:t> 1-&gt;1 </a:t>
            </a:r>
            <a:r>
              <a:rPr lang="de-DE" baseline="0" dirty="0" err="1" smtClean="0"/>
              <a:t>mapping</a:t>
            </a:r>
            <a:endParaRPr lang="de-DE" baseline="0" dirty="0" smtClean="0"/>
          </a:p>
          <a:p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even</a:t>
            </a:r>
            <a:r>
              <a:rPr lang="de-DE" baseline="0" dirty="0" smtClean="0"/>
              <a:t> 1-&gt;3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QPD&gt;6 (not </a:t>
            </a:r>
            <a:r>
              <a:rPr lang="de-DE" baseline="0" dirty="0" err="1" smtClean="0"/>
              <a:t>binary</a:t>
            </a:r>
            <a:r>
              <a:rPr lang="de-DE" baseline="0" dirty="0" smtClean="0"/>
              <a:t>)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49AC8-CC29-4F0D-AE04-CDF72136DB0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846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1080p </a:t>
            </a:r>
            <a:r>
              <a:rPr lang="de-DE" dirty="0" err="1" smtClean="0"/>
              <a:t>sequences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49AC8-CC29-4F0D-AE04-CDF72136DB0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885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2.png"/><Relationship Id="rId7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57" name="AutoShape 69"/>
          <p:cNvSpPr>
            <a:spLocks noChangeArrowheads="1"/>
          </p:cNvSpPr>
          <p:nvPr/>
        </p:nvSpPr>
        <p:spPr bwMode="auto">
          <a:xfrm>
            <a:off x="323850" y="261938"/>
            <a:ext cx="7488238" cy="5472112"/>
          </a:xfrm>
          <a:prstGeom prst="roundRect">
            <a:avLst>
              <a:gd name="adj" fmla="val 1509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9116" name="Picture 28" descr="logo_trans_saub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14300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891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6400800" cy="550862"/>
          </a:xfrm>
        </p:spPr>
        <p:txBody>
          <a:bodyPr/>
          <a:lstStyle>
            <a:lvl1pPr marL="0" indent="0">
              <a:buFont typeface="Arial" charset="0"/>
              <a:buNone/>
              <a:defRPr sz="1600" b="1" i="1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11188" y="4340225"/>
            <a:ext cx="64087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600"/>
              <a:t>Institut für Nachrichtentechnik</a:t>
            </a:r>
          </a:p>
          <a:p>
            <a:r>
              <a:rPr lang="de-DE" sz="1600"/>
              <a:t>RWTH Aachen University</a:t>
            </a:r>
          </a:p>
        </p:txBody>
      </p:sp>
      <p:sp>
        <p:nvSpPr>
          <p:cNvPr id="89131" name="Rectangle 4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973091D-184E-46DB-A397-E0FC26474E3F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7D575F9A-F529-463F-9184-83BE78993661}" type="datetime1">
              <a:rPr lang="de-DE" smtClean="0"/>
              <a:pPr/>
              <a:t>15.04.2013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JCTVC-L0154</a:t>
            </a:r>
            <a:endParaRPr lang="de-DE" dirty="0"/>
          </a:p>
        </p:txBody>
      </p:sp>
      <p:sp>
        <p:nvSpPr>
          <p:cNvPr id="89149" name="AutoShape 61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9150" name="Picture 62" descr="dez5___rwthlogo_gif_rwthlogo1_schwar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9151" name="Object 63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92" name="CorelPhotoPaint.Image.9" r:id="rId5" imgW="203031" imgH="203031" progId="CorelPhotoPaint.Image.9">
                  <p:embed/>
                </p:oleObj>
              </mc:Choice>
              <mc:Fallback>
                <p:oleObj name="CorelPhotoPaint.Image.9" r:id="rId5" imgW="203031" imgH="203031" progId="CorelPhotoPaint.Image.9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52" name="Object 64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93" name="CorelPhotoPaint.Image.9" r:id="rId7" imgW="203031" imgH="203031" progId="CorelPhotoPaint.Image.9">
                  <p:embed/>
                </p:oleObj>
              </mc:Choice>
              <mc:Fallback>
                <p:oleObj name="CorelPhotoPaint.Image.9" r:id="rId7" imgW="203031" imgH="203031" progId="CorelPhotoPaint.Image.9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3" name="Rectangle 65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9154" name="Rectangle 66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9155" name="Object 67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94" name="CorelPhotoPaint.Image.9" r:id="rId8" imgW="203031" imgH="203031" progId="CorelPhotoPaint.Image.9">
                  <p:embed/>
                </p:oleObj>
              </mc:Choice>
              <mc:Fallback>
                <p:oleObj name="CorelPhotoPaint.Image.9" r:id="rId8" imgW="203031" imgH="203031" progId="CorelPhotoPaint.Image.9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6" name="Rectangle 68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Christian Feldmann</a:t>
            </a:r>
            <a:endParaRPr lang="de-DE" sz="900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1282C-0C59-4AA4-90D0-222DB3DE776F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8C872A00-FAF8-4413-91EB-12D80CCEEA2C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64713904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98450"/>
            <a:ext cx="2057400" cy="5794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6019800" cy="5794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5E6B42-0EA0-4DAA-9CFF-89E7EF46CDDB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7FB530FA-8BDD-49CE-8371-112430793A8B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0729566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2B3AFB-1042-4298-83F7-A4E8CC8A1D9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15.04.2013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JCTVC-L0154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467270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EA0AE5-BFE7-477D-8DB7-1CA88CC37A65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FCCCAD23-520B-4D12-BDD5-B385F24A2B2D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82220505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A120E3-14B7-49B9-9F8C-E9F95490FA47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698E0F93-FD8E-411D-952D-B838361CDC9E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73146137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C71611-4E85-4A83-8382-C31CE3B5B12B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C3C64919-2BD1-49A5-9C03-338741D537A3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06725799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E33DE3-AAF5-4CC5-82AD-031DBB471AA7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50D1D72A-ACFA-4ECA-B911-EAFCA5F660D0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43055501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87FF7E-FFC9-4F14-9E14-7C34B3D210A6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921C7DF5-E3DD-4277-AF7B-E87A56ED2371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33674265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924ED-95F0-4A31-9BF8-FCB3F49E971E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7137E3AB-54DB-4630-B100-AC6E61C04076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99873248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2E68EE-20BF-4A7B-AF3D-D5FA57022394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1C514560-F117-425A-B457-034D31505F2F}" type="datetime1">
              <a:rPr lang="de-DE"/>
              <a:pPr/>
              <a:t>15.04.2013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77362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7" name="AutoShape 23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8088" name="Picture 24" descr="logo_trans_saube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89" name="AutoShape 25"/>
          <p:cNvSpPr>
            <a:spLocks noChangeArrowheads="1"/>
          </p:cNvSpPr>
          <p:nvPr/>
        </p:nvSpPr>
        <p:spPr bwMode="auto">
          <a:xfrm>
            <a:off x="323850" y="261938"/>
            <a:ext cx="7488238" cy="503237"/>
          </a:xfrm>
          <a:prstGeom prst="roundRect">
            <a:avLst>
              <a:gd name="adj" fmla="val 15440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Master-Textformat zu bearbeiten.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98450"/>
            <a:ext cx="81359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</a:t>
            </a:r>
          </a:p>
        </p:txBody>
      </p:sp>
      <p:sp>
        <p:nvSpPr>
          <p:cNvPr id="881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8355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/>
            </a:lvl1pPr>
          </a:lstStyle>
          <a:p>
            <a:fld id="{FC5AD19A-0F7F-4137-8FCE-5A04DECFE20A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229535B7-883A-4793-B2E1-7AD74D151125}" type="datetime1">
              <a:rPr lang="de-DE" smtClean="0"/>
              <a:pPr/>
              <a:t>15.04.2013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JCTVC-L0154</a:t>
            </a:r>
            <a:endParaRPr lang="de-DE" dirty="0"/>
          </a:p>
        </p:txBody>
      </p:sp>
      <p:sp>
        <p:nvSpPr>
          <p:cNvPr id="88109" name="AutoShape 45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8110" name="Picture 46" descr="dez5___rwthlogo_gif_rwthlogo1_schwarz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8111" name="Object 47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50" name="CorelPhotoPaint.Image.9" r:id="rId16" imgW="203031" imgH="203031" progId="CorelPhotoPaint.Image.9">
                  <p:embed/>
                </p:oleObj>
              </mc:Choice>
              <mc:Fallback>
                <p:oleObj name="CorelPhotoPaint.Image.9" r:id="rId16" imgW="203031" imgH="203031" progId="CorelPhotoPaint.Image.9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12" name="Object 48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51" name="CorelPhotoPaint.Image.9" r:id="rId18" imgW="203031" imgH="203031" progId="CorelPhotoPaint.Image.9">
                  <p:embed/>
                </p:oleObj>
              </mc:Choice>
              <mc:Fallback>
                <p:oleObj name="CorelPhotoPaint.Image.9" r:id="rId18" imgW="203031" imgH="203031" progId="CorelPhotoPaint.Image.9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3" name="Rectangle 49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8114" name="Rectangle 50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8115" name="Object 51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452" name="CorelPhotoPaint.Image.9" r:id="rId19" imgW="203031" imgH="203031" progId="CorelPhotoPaint.Image.9">
                  <p:embed/>
                </p:oleObj>
              </mc:Choice>
              <mc:Fallback>
                <p:oleObj name="CorelPhotoPaint.Image.9" r:id="rId19" imgW="203031" imgH="203031" progId="CorelPhotoPaint.Image.9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6" name="Rectangle 52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Christian</a:t>
            </a:r>
            <a:r>
              <a:rPr lang="de-DE" sz="900" baseline="0" dirty="0" smtClean="0"/>
              <a:t> Feldmann</a:t>
            </a:r>
            <a:endParaRPr 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wipe dir="r"/>
  </p:transition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3pPr>
      <a:lvl4pPr marL="1828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4pPr>
      <a:lvl5pPr marL="22860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5pPr>
      <a:lvl6pPr marL="2743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6pPr>
      <a:lvl7pPr marL="3200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7pPr>
      <a:lvl8pPr marL="3657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8pPr>
      <a:lvl9pPr marL="4114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287016"/>
          </a:xfrm>
        </p:spPr>
        <p:txBody>
          <a:bodyPr/>
          <a:lstStyle/>
          <a:p>
            <a:r>
              <a:rPr lang="en-CA" dirty="0"/>
              <a:t>[AHG16] Analysis of Single-loop SNR Scalability using Binary Residual Refinement Coding</a:t>
            </a:r>
            <a:endParaRPr lang="en-US" dirty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Christian Feldmann, Fabian </a:t>
            </a:r>
            <a:r>
              <a:rPr lang="en-US" dirty="0" err="1" smtClean="0"/>
              <a:t>Jäger</a:t>
            </a:r>
            <a:r>
              <a:rPr lang="en-US" dirty="0" smtClean="0"/>
              <a:t>, </a:t>
            </a:r>
            <a:r>
              <a:rPr lang="en-US" dirty="0" smtClean="0"/>
              <a:t>Mathias Wien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10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18.04.2013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/>
              <a:t> JCTVC-M0176</a:t>
            </a:r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127064"/>
              </p:ext>
            </p:extLst>
          </p:nvPr>
        </p:nvGraphicFramePr>
        <p:xfrm>
          <a:off x="971600" y="980728"/>
          <a:ext cx="7200902" cy="2257425"/>
        </p:xfrm>
        <a:graphic>
          <a:graphicData uri="http://schemas.openxmlformats.org/drawingml/2006/table">
            <a:tbl>
              <a:tblPr/>
              <a:tblGrid>
                <a:gridCol w="1662967"/>
                <a:gridCol w="180895"/>
                <a:gridCol w="837831"/>
                <a:gridCol w="837831"/>
                <a:gridCol w="875914"/>
                <a:gridCol w="291971"/>
                <a:gridCol w="837831"/>
                <a:gridCol w="837831"/>
                <a:gridCol w="837831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SNR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SNR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-5,1%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</a:t>
                      </a:r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vs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single layer)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-16,9%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3,9%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-12,2%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-12,8%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60,3%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Mem[%]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175,7%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189,5%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 Match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Not matched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platzhalter 10"/>
          <p:cNvSpPr>
            <a:spLocks noGrp="1"/>
          </p:cNvSpPr>
          <p:nvPr>
            <p:ph type="body" idx="4294967295"/>
          </p:nvPr>
        </p:nvSpPr>
        <p:spPr>
          <a:xfrm>
            <a:off x="457200" y="3501007"/>
            <a:ext cx="8229600" cy="2591817"/>
          </a:xfrm>
        </p:spPr>
        <p:txBody>
          <a:bodyPr/>
          <a:lstStyle/>
          <a:p>
            <a:r>
              <a:rPr lang="en-US" dirty="0" smtClean="0"/>
              <a:t>Performance impact comparable to previously reported results</a:t>
            </a:r>
          </a:p>
          <a:p>
            <a:r>
              <a:rPr lang="en-US" dirty="0" smtClean="0"/>
              <a:t>Tools not yet optimized</a:t>
            </a:r>
          </a:p>
          <a:p>
            <a:r>
              <a:rPr lang="en-US" dirty="0" smtClean="0"/>
              <a:t>Impact of deactivated tools from (JTVC-L0154):</a:t>
            </a:r>
          </a:p>
          <a:p>
            <a:pPr lvl="1"/>
            <a:r>
              <a:rPr lang="en-US" dirty="0" smtClean="0"/>
              <a:t>Sign data hiding: -</a:t>
            </a:r>
            <a:r>
              <a:rPr lang="en-US" dirty="0"/>
              <a:t>0.57%</a:t>
            </a:r>
            <a:endParaRPr lang="en-US" dirty="0" smtClean="0"/>
          </a:p>
          <a:p>
            <a:pPr lvl="1"/>
            <a:r>
              <a:rPr lang="en-US" dirty="0" smtClean="0"/>
              <a:t>RDOQ: </a:t>
            </a:r>
            <a:r>
              <a:rPr lang="en-US" dirty="0"/>
              <a:t>-4.84% </a:t>
            </a:r>
          </a:p>
        </p:txBody>
      </p:sp>
    </p:spTree>
    <p:extLst>
      <p:ext uri="{BB962C8B-B14F-4D97-AF65-F5344CB8AC3E}">
        <p14:creationId xmlns:p14="http://schemas.microsoft.com/office/powerpoint/2010/main" val="154049708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Results All Intra</a:t>
            </a:r>
            <a:endParaRPr lang="en-US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242845"/>
              </p:ext>
            </p:extLst>
          </p:nvPr>
        </p:nvGraphicFramePr>
        <p:xfrm>
          <a:off x="1115616" y="980728"/>
          <a:ext cx="6336704" cy="1493520"/>
        </p:xfrm>
        <a:graphic>
          <a:graphicData uri="http://schemas.openxmlformats.org/drawingml/2006/table">
            <a:tbl>
              <a:tblPr firstRow="1" firstCol="1" bandRow="1"/>
              <a:tblGrid>
                <a:gridCol w="2664296"/>
                <a:gridCol w="936104"/>
                <a:gridCol w="936104"/>
                <a:gridCol w="936104"/>
                <a:gridCol w="864096"/>
              </a:tblGrid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Delta QP 4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Delta QP 6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 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 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Intra Prediction per pixel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99,43%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101,08%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IntraBL vs Resi Refinement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100,61%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98,81%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residual reconstruction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85,64%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99,54%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deblocking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42,62%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36,08%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SAO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64,24%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71,42%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11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16.04.2013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/>
              <a:t> JCTVC-M0176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4294967295"/>
          </p:nvPr>
        </p:nvSpPr>
        <p:spPr>
          <a:xfrm>
            <a:off x="457200" y="2636911"/>
            <a:ext cx="8229600" cy="3455913"/>
          </a:xfrm>
        </p:spPr>
        <p:txBody>
          <a:bodyPr/>
          <a:lstStyle/>
          <a:p>
            <a:r>
              <a:rPr lang="en-US" dirty="0" smtClean="0"/>
              <a:t>Base layers identical</a:t>
            </a:r>
          </a:p>
          <a:p>
            <a:r>
              <a:rPr lang="en-US" dirty="0" smtClean="0"/>
              <a:t>Number of Intra pixels comparable</a:t>
            </a:r>
          </a:p>
          <a:p>
            <a:r>
              <a:rPr lang="en-US" dirty="0" smtClean="0"/>
              <a:t>Number of </a:t>
            </a:r>
            <a:r>
              <a:rPr lang="en-US" dirty="0" err="1" smtClean="0"/>
              <a:t>IntraBL</a:t>
            </a:r>
            <a:r>
              <a:rPr lang="en-US" dirty="0" smtClean="0"/>
              <a:t>/</a:t>
            </a:r>
            <a:r>
              <a:rPr lang="en-US" dirty="0" err="1" smtClean="0"/>
              <a:t>Resi</a:t>
            </a:r>
            <a:r>
              <a:rPr lang="en-US" dirty="0" smtClean="0"/>
              <a:t> Refinement comparable</a:t>
            </a:r>
          </a:p>
          <a:p>
            <a:r>
              <a:rPr lang="en-US" dirty="0" smtClean="0"/>
              <a:t>Number of residual reconstructions reduced for ∆QP=4</a:t>
            </a:r>
          </a:p>
          <a:p>
            <a:r>
              <a:rPr lang="en-US" dirty="0" smtClean="0"/>
              <a:t>Number of </a:t>
            </a:r>
            <a:r>
              <a:rPr lang="en-US" dirty="0" err="1" smtClean="0"/>
              <a:t>deblocking</a:t>
            </a:r>
            <a:r>
              <a:rPr lang="en-US" dirty="0" smtClean="0"/>
              <a:t> and SAO operations significantly reduced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791392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Results Random Access</a:t>
            </a:r>
            <a:endParaRPr lang="en-US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172509"/>
              </p:ext>
            </p:extLst>
          </p:nvPr>
        </p:nvGraphicFramePr>
        <p:xfrm>
          <a:off x="1403648" y="980728"/>
          <a:ext cx="6264696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2664296"/>
                <a:gridCol w="864096"/>
                <a:gridCol w="1008112"/>
                <a:gridCol w="864096"/>
                <a:gridCol w="864096"/>
              </a:tblGrid>
              <a:tr h="200025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Delta QP 4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Delta QP 6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 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 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 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Layer 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Intra Prediction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71,26%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80,00%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71,65%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84,23%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Inter Layer prediction per pixel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507,05%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545,42%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Inter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101,88%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56,98%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101,85%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56,52%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residual reconstruction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97,53%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77,58%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96,88%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90,09%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deblocking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96,25%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35,09%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95,78%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30,85%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SAO per pixel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120,81%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86,75%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136,79%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96,87%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15.04.2013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/>
              <a:t> JCTVC-M0176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4294967295"/>
          </p:nvPr>
        </p:nvSpPr>
        <p:spPr>
          <a:xfrm>
            <a:off x="457200" y="2852935"/>
            <a:ext cx="8229600" cy="3239889"/>
          </a:xfrm>
        </p:spPr>
        <p:txBody>
          <a:bodyPr/>
          <a:lstStyle/>
          <a:p>
            <a:r>
              <a:rPr lang="en-US" dirty="0" smtClean="0"/>
              <a:t>Number of Intra predicted pixels reduced in both layers</a:t>
            </a:r>
          </a:p>
          <a:p>
            <a:r>
              <a:rPr lang="en-US" dirty="0" smtClean="0"/>
              <a:t>Number of pixels using inter layer information increased</a:t>
            </a:r>
          </a:p>
          <a:p>
            <a:r>
              <a:rPr lang="en-US" dirty="0" smtClean="0"/>
              <a:t>Number of inter predicted pixels reduced</a:t>
            </a:r>
          </a:p>
          <a:p>
            <a:r>
              <a:rPr lang="en-US" dirty="0" smtClean="0"/>
              <a:t>Amount of residual reconstruction operations reduced</a:t>
            </a:r>
          </a:p>
          <a:p>
            <a:r>
              <a:rPr lang="en-US" dirty="0" smtClean="0"/>
              <a:t>Number of </a:t>
            </a:r>
            <a:r>
              <a:rPr lang="en-US" dirty="0" err="1" smtClean="0"/>
              <a:t>deblocking</a:t>
            </a:r>
            <a:r>
              <a:rPr lang="en-US" dirty="0" smtClean="0"/>
              <a:t> operations reduced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527162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analysis shows:</a:t>
            </a:r>
          </a:p>
          <a:p>
            <a:pPr lvl="1"/>
            <a:r>
              <a:rPr lang="en-US" dirty="0" smtClean="0"/>
              <a:t>Single loop coding scheme </a:t>
            </a:r>
            <a:r>
              <a:rPr lang="en-US" dirty="0"/>
              <a:t>seems to </a:t>
            </a:r>
            <a:r>
              <a:rPr lang="en-US" dirty="0" smtClean="0"/>
              <a:t>reduce complexity</a:t>
            </a:r>
          </a:p>
          <a:p>
            <a:pPr lvl="1"/>
            <a:r>
              <a:rPr lang="en-US" dirty="0" smtClean="0"/>
              <a:t>Motion compensation and loop filter operations significantly reduced</a:t>
            </a:r>
          </a:p>
          <a:p>
            <a:endParaRPr lang="en-US" dirty="0"/>
          </a:p>
          <a:p>
            <a:r>
              <a:rPr lang="en-US" dirty="0" smtClean="0"/>
              <a:t>Current implementation limits:</a:t>
            </a:r>
          </a:p>
          <a:p>
            <a:pPr lvl="1"/>
            <a:r>
              <a:rPr lang="en-US" dirty="0" smtClean="0"/>
              <a:t>No RDOQ, no Sign Bit Hiding</a:t>
            </a:r>
          </a:p>
          <a:p>
            <a:pPr lvl="1"/>
            <a:r>
              <a:rPr lang="en-US" dirty="0" smtClean="0"/>
              <a:t>Not optimized yet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Proposal: </a:t>
            </a:r>
          </a:p>
          <a:p>
            <a:pPr lvl="1"/>
            <a:r>
              <a:rPr lang="en-US" dirty="0" smtClean="0"/>
              <a:t>Further investigation of single loop in AHG/CE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16.04.2013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/>
              <a:t> JCTVC-M0176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102262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design:</a:t>
            </a:r>
          </a:p>
          <a:p>
            <a:pPr lvl="1"/>
            <a:r>
              <a:rPr lang="en-US" dirty="0" smtClean="0"/>
              <a:t>Single-loop decoding (JCTVC-L0154)</a:t>
            </a:r>
          </a:p>
          <a:p>
            <a:pPr lvl="1"/>
            <a:r>
              <a:rPr lang="en-US" dirty="0" smtClean="0"/>
              <a:t>Performs residual refinement in transform domain</a:t>
            </a:r>
          </a:p>
          <a:p>
            <a:pPr lvl="1"/>
            <a:r>
              <a:rPr lang="en-US" dirty="0" smtClean="0"/>
              <a:t>Allows re-writing of multi-layer residual signal</a:t>
            </a:r>
          </a:p>
          <a:p>
            <a:pPr lvl="1"/>
            <a:r>
              <a:rPr lang="en-US" b="1" dirty="0" smtClean="0"/>
              <a:t>Implemented into SHM 1.0</a:t>
            </a:r>
          </a:p>
          <a:p>
            <a:endParaRPr lang="en-US" dirty="0" smtClean="0"/>
          </a:p>
          <a:p>
            <a:r>
              <a:rPr lang="en-US" dirty="0" smtClean="0"/>
              <a:t>Complexity analysis</a:t>
            </a:r>
          </a:p>
          <a:p>
            <a:pPr lvl="1"/>
            <a:r>
              <a:rPr lang="en-US" dirty="0" smtClean="0"/>
              <a:t>Counting of decoder operations per pixel</a:t>
            </a:r>
          </a:p>
          <a:p>
            <a:pPr lvl="1"/>
            <a:r>
              <a:rPr lang="en-US" dirty="0" smtClean="0"/>
              <a:t>Comparison of SHM 1.0 multi-loop coding vs. proposed single loop approach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15.04.2013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JCTVC-M0176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746699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Coding </a:t>
            </a:r>
            <a:r>
              <a:rPr lang="en-US" dirty="0" smtClean="0"/>
              <a:t>Order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933055"/>
            <a:ext cx="8229600" cy="2159769"/>
          </a:xfrm>
        </p:spPr>
        <p:txBody>
          <a:bodyPr/>
          <a:lstStyle/>
          <a:p>
            <a:r>
              <a:rPr lang="en-US" dirty="0" smtClean="0"/>
              <a:t>Key picture concept </a:t>
            </a:r>
            <a:r>
              <a:rPr lang="en-US" smtClean="0"/>
              <a:t>(GOP size </a:t>
            </a:r>
            <a:r>
              <a:rPr lang="en-US" dirty="0" smtClean="0"/>
              <a:t>8)</a:t>
            </a:r>
          </a:p>
          <a:p>
            <a:r>
              <a:rPr lang="en-US" dirty="0" smtClean="0"/>
              <a:t>Use enhancement layer reconstruction in base layer</a:t>
            </a:r>
          </a:p>
          <a:p>
            <a:r>
              <a:rPr lang="en-US" dirty="0" smtClean="0"/>
              <a:t>Use base layer motion info in base layer</a:t>
            </a:r>
          </a:p>
          <a:p>
            <a:r>
              <a:rPr lang="en-US" dirty="0" smtClean="0"/>
              <a:t>Inherit CU tree, prediction info and TU tree from base layer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18.04.2013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de-DE" dirty="0"/>
              <a:t>JCTVC-M0176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403901"/>
              </p:ext>
            </p:extLst>
          </p:nvPr>
        </p:nvGraphicFramePr>
        <p:xfrm>
          <a:off x="3059832" y="1124744"/>
          <a:ext cx="3024336" cy="2304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6541"/>
                <a:gridCol w="2177795"/>
              </a:tblGrid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POC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Reference Pictures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8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-8, -16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-4, -6, 4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-2, -4, 2, 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-1, 1, 3, 7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-1, -3, 1, 5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-2, -4, -6, 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-1, -5, 1, 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-1, -3, -7, 1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24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Prediction </a:t>
            </a:r>
            <a:r>
              <a:rPr lang="en-US" dirty="0" smtClean="0"/>
              <a:t>modes in enhancement layer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HEVC Intra prediction</a:t>
            </a:r>
          </a:p>
          <a:p>
            <a:r>
              <a:rPr lang="en-US" dirty="0" smtClean="0"/>
              <a:t>HEVC Inter prediction</a:t>
            </a:r>
          </a:p>
          <a:p>
            <a:r>
              <a:rPr lang="en-US" dirty="0" smtClean="0"/>
              <a:t>Base </a:t>
            </a:r>
            <a:r>
              <a:rPr lang="en-US" dirty="0" smtClean="0"/>
              <a:t>layer mode</a:t>
            </a:r>
          </a:p>
          <a:p>
            <a:pPr lvl="1"/>
            <a:r>
              <a:rPr lang="en-US" dirty="0" smtClean="0"/>
              <a:t>If no coefficients in BL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code HEVC residual</a:t>
            </a:r>
          </a:p>
          <a:p>
            <a:pPr lvl="1"/>
            <a:r>
              <a:rPr lang="en-US" dirty="0" smtClean="0"/>
              <a:t>Skip residual coding and copy BL reconstruction</a:t>
            </a:r>
          </a:p>
          <a:p>
            <a:pPr lvl="1"/>
            <a:r>
              <a:rPr lang="en-US" dirty="0" smtClean="0"/>
              <a:t>Use BL prediction and refine existing BL residual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4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15.04.2013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de-DE" dirty="0"/>
              <a:t>JCTVC-M0176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548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Residual </a:t>
            </a:r>
            <a:r>
              <a:rPr lang="en-US" dirty="0" smtClean="0"/>
              <a:t>Coding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2519933"/>
          </a:xfrm>
        </p:spPr>
        <p:txBody>
          <a:bodyPr/>
          <a:lstStyle/>
          <a:p>
            <a:r>
              <a:rPr lang="en-US" dirty="0" smtClean="0"/>
              <a:t>Use same transform as BL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BL transform coefficients are reused</a:t>
            </a:r>
          </a:p>
          <a:p>
            <a:r>
              <a:rPr lang="en-US" dirty="0" smtClean="0"/>
              <a:t>Different quantizer</a:t>
            </a:r>
          </a:p>
          <a:p>
            <a:r>
              <a:rPr lang="en-US" dirty="0" smtClean="0"/>
              <a:t>Code binary mapping from BL reconstruction to EL reconstruction</a:t>
            </a:r>
          </a:p>
          <a:p>
            <a:r>
              <a:rPr lang="de-DE" dirty="0" err="1" smtClean="0"/>
              <a:t>Example</a:t>
            </a:r>
            <a:r>
              <a:rPr lang="de-DE" dirty="0" smtClean="0"/>
              <a:t>: QP </a:t>
            </a:r>
            <a:r>
              <a:rPr lang="de-DE" dirty="0" err="1" smtClean="0"/>
              <a:t>difference</a:t>
            </a:r>
            <a:r>
              <a:rPr lang="de-DE" dirty="0" smtClean="0"/>
              <a:t> 6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5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16.04.2013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de-DE" dirty="0"/>
              <a:t>JCTVC-M0176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18" y="3717032"/>
            <a:ext cx="711415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1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Residual </a:t>
            </a:r>
            <a:r>
              <a:rPr lang="en-US" dirty="0" smtClean="0"/>
              <a:t>Coding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1871861"/>
          </a:xfrm>
        </p:spPr>
        <p:txBody>
          <a:bodyPr/>
          <a:lstStyle/>
          <a:p>
            <a:r>
              <a:rPr lang="en-US" dirty="0"/>
              <a:t>Use same transform as BL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BL transform coefficients are reused </a:t>
            </a:r>
            <a:endParaRPr lang="en-US" dirty="0" smtClean="0"/>
          </a:p>
          <a:p>
            <a:r>
              <a:rPr lang="en-US" dirty="0" smtClean="0"/>
              <a:t>Different quantizer</a:t>
            </a:r>
          </a:p>
          <a:p>
            <a:r>
              <a:rPr lang="en-US" dirty="0" smtClean="0"/>
              <a:t>Code binary mapping from BL reconstruction to EL reconstruction</a:t>
            </a:r>
          </a:p>
          <a:p>
            <a:r>
              <a:rPr lang="de-DE" dirty="0" err="1"/>
              <a:t>Example</a:t>
            </a:r>
            <a:r>
              <a:rPr lang="de-DE" dirty="0"/>
              <a:t>: QP </a:t>
            </a:r>
            <a:r>
              <a:rPr lang="de-DE" dirty="0" err="1"/>
              <a:t>difference</a:t>
            </a:r>
            <a:r>
              <a:rPr lang="de-DE" dirty="0"/>
              <a:t> 6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6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16.04.2013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de-DE" dirty="0"/>
              <a:t>JCTVC-M0176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58" y="3717404"/>
            <a:ext cx="7104788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4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</a:t>
            </a:r>
            <a:r>
              <a:rPr lang="de-DE" dirty="0" smtClean="0"/>
              <a:t>Residual </a:t>
            </a:r>
            <a:r>
              <a:rPr lang="de-DE" dirty="0" err="1" smtClean="0"/>
              <a:t>Coding</a:t>
            </a:r>
            <a:endParaRPr lang="en-US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6585333" cy="2160240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7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16.04.2013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de-DE" dirty="0"/>
              <a:t>JCTVC-M0176</a:t>
            </a:r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4005064"/>
            <a:ext cx="822960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828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2860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743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3200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657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4114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dirty="0" smtClean="0"/>
              <a:t>Possible mapping from QP36 to QP32</a:t>
            </a:r>
          </a:p>
          <a:p>
            <a:r>
              <a:rPr lang="en-US" b="0" dirty="0" smtClean="0"/>
              <a:t>Mapping could be fixed or signaled to decoder</a:t>
            </a:r>
            <a:endParaRPr lang="en-US" b="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488430" y="836712"/>
            <a:ext cx="82296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828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2860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743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3200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657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4114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b="0" dirty="0" err="1" smtClean="0"/>
              <a:t>Example</a:t>
            </a:r>
            <a:r>
              <a:rPr lang="de-DE" b="0" dirty="0" smtClean="0"/>
              <a:t>: QP </a:t>
            </a:r>
            <a:r>
              <a:rPr lang="de-DE" b="0" dirty="0" err="1" smtClean="0"/>
              <a:t>difference</a:t>
            </a:r>
            <a:r>
              <a:rPr lang="de-DE" b="0" dirty="0" smtClean="0"/>
              <a:t> 4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22289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Residual </a:t>
            </a:r>
            <a:r>
              <a:rPr lang="en-US" dirty="0" smtClean="0"/>
              <a:t>Coding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significant coefficient position</a:t>
            </a:r>
          </a:p>
          <a:p>
            <a:pPr lvl="1"/>
            <a:r>
              <a:rPr lang="en-US" dirty="0" smtClean="0"/>
              <a:t>Code difference to BL last significant coefficient</a:t>
            </a:r>
          </a:p>
          <a:p>
            <a:r>
              <a:rPr lang="en-US" dirty="0" smtClean="0"/>
              <a:t>Significance Scan</a:t>
            </a:r>
          </a:p>
          <a:p>
            <a:pPr lvl="1"/>
            <a:r>
              <a:rPr lang="en-US" dirty="0" smtClean="0"/>
              <a:t>Skip BL significant coefficients</a:t>
            </a:r>
          </a:p>
          <a:p>
            <a:r>
              <a:rPr lang="en-US" dirty="0" smtClean="0"/>
              <a:t>Sign of new significant coefficients coded in bypass</a:t>
            </a:r>
          </a:p>
          <a:p>
            <a:r>
              <a:rPr lang="en-US" dirty="0" smtClean="0"/>
              <a:t>Refinement</a:t>
            </a:r>
          </a:p>
          <a:p>
            <a:pPr lvl="1"/>
            <a:r>
              <a:rPr lang="en-US" dirty="0" smtClean="0"/>
              <a:t>Code binary mapping decision</a:t>
            </a:r>
          </a:p>
          <a:p>
            <a:r>
              <a:rPr lang="de-DE" dirty="0" smtClean="0"/>
              <a:t>Advantages:</a:t>
            </a:r>
          </a:p>
          <a:p>
            <a:pPr lvl="1"/>
            <a:r>
              <a:rPr lang="en-US" dirty="0" smtClean="0"/>
              <a:t>No new sign flag for significant BL coefficients</a:t>
            </a:r>
          </a:p>
          <a:p>
            <a:pPr lvl="1"/>
            <a:r>
              <a:rPr lang="en-US" dirty="0" smtClean="0"/>
              <a:t>No significance scan for significant BL coefficients</a:t>
            </a:r>
          </a:p>
          <a:p>
            <a:pPr lvl="1"/>
            <a:r>
              <a:rPr lang="en-US" dirty="0" smtClean="0"/>
              <a:t>Only binary flags coded for new and refined coefficients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8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16.04.2013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de-DE" dirty="0"/>
              <a:t>JCTVC-M0176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811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conditions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</a:t>
            </a:r>
            <a:r>
              <a:rPr lang="en-US" dirty="0" smtClean="0"/>
              <a:t>test conditions </a:t>
            </a:r>
            <a:r>
              <a:rPr lang="en-US" dirty="0" smtClean="0"/>
              <a:t>(JCTVC-L1009) but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RDOQ and Sign data hiding off</a:t>
            </a:r>
          </a:p>
          <a:p>
            <a:pPr lvl="2"/>
            <a:r>
              <a:rPr lang="en-US" dirty="0" smtClean="0"/>
              <a:t>Not yet implemented in single loop scheme</a:t>
            </a:r>
          </a:p>
          <a:p>
            <a:pPr lvl="1"/>
            <a:r>
              <a:rPr lang="en-US" dirty="0" smtClean="0"/>
              <a:t>Constrained</a:t>
            </a:r>
            <a:r>
              <a:rPr lang="de-DE" dirty="0" smtClean="0"/>
              <a:t> </a:t>
            </a:r>
            <a:r>
              <a:rPr lang="en-US" dirty="0" smtClean="0"/>
              <a:t>Intra</a:t>
            </a:r>
            <a:r>
              <a:rPr lang="de-DE" dirty="0" smtClean="0"/>
              <a:t> </a:t>
            </a:r>
            <a:r>
              <a:rPr lang="en-US" dirty="0" smtClean="0"/>
              <a:t>Prediction</a:t>
            </a:r>
            <a:r>
              <a:rPr lang="de-DE" dirty="0" smtClean="0"/>
              <a:t> </a:t>
            </a:r>
            <a:r>
              <a:rPr lang="de-DE" dirty="0" smtClean="0"/>
              <a:t>in BL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proposal</a:t>
            </a:r>
            <a:endParaRPr lang="de-DE" dirty="0" smtClean="0"/>
          </a:p>
          <a:p>
            <a:pPr lvl="2"/>
            <a:r>
              <a:rPr lang="de-DE" dirty="0" err="1" smtClean="0"/>
              <a:t>Allow</a:t>
            </a:r>
            <a:r>
              <a:rPr lang="de-DE" dirty="0" smtClean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loop</a:t>
            </a:r>
            <a:r>
              <a:rPr lang="de-DE" dirty="0" smtClean="0"/>
              <a:t> </a:t>
            </a:r>
            <a:r>
              <a:rPr lang="de-DE" dirty="0" err="1" smtClean="0"/>
              <a:t>decoding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Results reported for AI and RA</a:t>
            </a:r>
          </a:p>
          <a:p>
            <a:pPr lvl="2"/>
            <a:r>
              <a:rPr lang="en-US" dirty="0" smtClean="0"/>
              <a:t>LD configurations: Single loop key picture distance to be defined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9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15.04.2013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de-DE" dirty="0"/>
              <a:t>JCTVC-M0176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927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nt-white-070615">
  <a:themeElements>
    <a:clrScheme name="ient-weiss-2007-06-1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nt-weiss-2007-06-1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ent-weiss-2007-06-1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nt-weiss-2007-06-1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ient-white-070615</Template>
  <TotalTime>0</TotalTime>
  <Words>936</Words>
  <Application>Microsoft Office PowerPoint</Application>
  <PresentationFormat>Bildschirmpräsentation (4:3)</PresentationFormat>
  <Paragraphs>259</Paragraphs>
  <Slides>13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5" baseType="lpstr">
      <vt:lpstr>ient-white-070615</vt:lpstr>
      <vt:lpstr>CorelPhotoPaint.Image.9</vt:lpstr>
      <vt:lpstr>[AHG16] Analysis of Single-loop SNR Scalability using Binary Residual Refinement Coding</vt:lpstr>
      <vt:lpstr>Introduction</vt:lpstr>
      <vt:lpstr>Review: Coding Order</vt:lpstr>
      <vt:lpstr>Review: Prediction modes in enhancement layer</vt:lpstr>
      <vt:lpstr>Review: Residual Coding </vt:lpstr>
      <vt:lpstr>Review: Residual Coding</vt:lpstr>
      <vt:lpstr>Review: Residual Coding</vt:lpstr>
      <vt:lpstr>Review: Residual Coding</vt:lpstr>
      <vt:lpstr>Simulation conditions</vt:lpstr>
      <vt:lpstr>Results</vt:lpstr>
      <vt:lpstr>Complexity Results All Intra</vt:lpstr>
      <vt:lpstr>Complexity Results Random Access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Mathias Wien</dc:creator>
  <cp:lastModifiedBy>Christian</cp:lastModifiedBy>
  <cp:revision>99</cp:revision>
  <dcterms:created xsi:type="dcterms:W3CDTF">2013-01-12T18:40:00Z</dcterms:created>
  <dcterms:modified xsi:type="dcterms:W3CDTF">2013-04-19T05:29:08Z</dcterms:modified>
</cp:coreProperties>
</file>