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notesMasterIdLst>
    <p:notesMasterId r:id="rId9"/>
  </p:notesMasterIdLst>
  <p:handoutMasterIdLst>
    <p:handoutMasterId r:id="rId10"/>
  </p:handoutMasterIdLst>
  <p:sldIdLst>
    <p:sldId id="376" r:id="rId2"/>
    <p:sldId id="380" r:id="rId3"/>
    <p:sldId id="386" r:id="rId4"/>
    <p:sldId id="381" r:id="rId5"/>
    <p:sldId id="384" r:id="rId6"/>
    <p:sldId id="387" r:id="rId7"/>
    <p:sldId id="38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4191"/>
    <a:srgbClr val="646464"/>
    <a:srgbClr val="C9C9C9"/>
    <a:srgbClr val="11357C"/>
    <a:srgbClr val="196FB0"/>
    <a:srgbClr val="6D32BC"/>
    <a:srgbClr val="122DA5"/>
    <a:srgbClr val="FFFFFF"/>
    <a:srgbClr val="122D9C"/>
    <a:srgbClr val="EB6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27" autoAdjust="0"/>
    <p:restoredTop sz="95927" autoAdjust="0"/>
  </p:normalViewPr>
  <p:slideViewPr>
    <p:cSldViewPr>
      <p:cViewPr varScale="1">
        <p:scale>
          <a:sx n="74" d="100"/>
          <a:sy n="74" d="100"/>
        </p:scale>
        <p:origin x="-1320" y="-90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19/04/2013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19/04/2013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772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198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198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12" name="Picture 11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JCTVC-M0155: Non-CE3: Enhanced inter layer reference picture for </a:t>
            </a:r>
            <a:r>
              <a:rPr lang="en-US" dirty="0" err="1" smtClean="0"/>
              <a:t>RefIdx</a:t>
            </a:r>
            <a:r>
              <a:rPr lang="en-US" dirty="0" smtClean="0"/>
              <a:t> based scalability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dirty="0" smtClean="0"/>
              <a:t>JCTVC-M0155: Non-CE3: Enhanced inter layer reference picture for </a:t>
            </a:r>
            <a:r>
              <a:rPr lang="en-US" dirty="0" err="1" smtClean="0"/>
              <a:t>RefIdx</a:t>
            </a:r>
            <a:r>
              <a:rPr lang="en-US" dirty="0" smtClean="0"/>
              <a:t> based scalability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JCTVC-L0213: Differential coding for RefIdx based scalability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dirty="0" smtClean="0"/>
              <a:t>JCTVC-M0155: Non-CE3: Enhanced inter layer reference picture for </a:t>
            </a:r>
            <a:r>
              <a:rPr lang="en-US" dirty="0" err="1" smtClean="0"/>
              <a:t>RefIdx</a:t>
            </a:r>
            <a:r>
              <a:rPr lang="en-US" dirty="0" smtClean="0"/>
              <a:t> based scalability</a:t>
            </a:r>
            <a:endParaRPr lang="en-GB" dirty="0"/>
          </a:p>
        </p:txBody>
      </p:sp>
      <p:sp>
        <p:nvSpPr>
          <p:cNvPr id="8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  <p:sldLayoutId id="2147483878" r:id="rId18"/>
    <p:sldLayoutId id="2147483856" r:id="rId19"/>
    <p:sldLayoutId id="2147483855" r:id="rId20"/>
    <p:sldLayoutId id="2147483841" r:id="rId21"/>
    <p:sldLayoutId id="2147483832" r:id="rId22"/>
    <p:sldLayoutId id="2147483833" r:id="rId23"/>
    <p:sldLayoutId id="2147483834" r:id="rId24"/>
    <p:sldLayoutId id="2147483835" r:id="rId25"/>
    <p:sldLayoutId id="2147483836" r:id="rId26"/>
    <p:sldLayoutId id="2147483857" r:id="rId27"/>
    <p:sldLayoutId id="2147483859" r:id="rId28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3087444"/>
            <a:ext cx="8547509" cy="1133644"/>
          </a:xfrm>
        </p:spPr>
        <p:txBody>
          <a:bodyPr/>
          <a:lstStyle/>
          <a:p>
            <a:r>
              <a:rPr lang="fi-FI" b="1" dirty="0" smtClean="0"/>
              <a:t>JCTVC-M0155</a:t>
            </a:r>
            <a:endParaRPr lang="fi-FI" b="1" dirty="0" smtClean="0"/>
          </a:p>
          <a:p>
            <a:endParaRPr lang="en-US" dirty="0" smtClean="0"/>
          </a:p>
          <a:p>
            <a:r>
              <a:rPr lang="fi-FI" dirty="0"/>
              <a:t>Alireza </a:t>
            </a:r>
            <a:r>
              <a:rPr lang="fi-FI" dirty="0" smtClean="0"/>
              <a:t>Aminlou, Jani Lainema, Kemal Ugur, Miska </a:t>
            </a:r>
            <a:r>
              <a:rPr lang="fi-FI" dirty="0"/>
              <a:t>Hannuksela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2215991"/>
          </a:xfrm>
        </p:spPr>
        <p:txBody>
          <a:bodyPr/>
          <a:lstStyle/>
          <a:p>
            <a:r>
              <a:rPr lang="en-US" dirty="0"/>
              <a:t>Non-CE3: Enhanced inter layer reference picture for </a:t>
            </a:r>
            <a:r>
              <a:rPr lang="en-US" dirty="0" err="1"/>
              <a:t>RefIdx</a:t>
            </a:r>
            <a:r>
              <a:rPr lang="en-US" dirty="0"/>
              <a:t> based scalability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JCTVC-M0155: Non-CE3: Enhanced inter layer reference picture for </a:t>
            </a:r>
            <a:r>
              <a:rPr lang="en-US" dirty="0" err="1"/>
              <a:t>RefIdx</a:t>
            </a:r>
            <a:r>
              <a:rPr lang="en-US" dirty="0"/>
              <a:t> based scalability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b="1" dirty="0" smtClean="0"/>
              <a:t>Intention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Introduce differential </a:t>
            </a:r>
            <a:r>
              <a:rPr lang="en-US" dirty="0" smtClean="0"/>
              <a:t>coding / GRP </a:t>
            </a:r>
            <a:r>
              <a:rPr lang="en-US" dirty="0" smtClean="0"/>
              <a:t>for </a:t>
            </a:r>
            <a:r>
              <a:rPr lang="en-US" dirty="0" err="1" smtClean="0"/>
              <a:t>RefIdx</a:t>
            </a:r>
            <a:r>
              <a:rPr lang="en-US" dirty="0" smtClean="0"/>
              <a:t> approach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Add the high frequency information available on enhancement layer to base layer prediction</a:t>
            </a: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Maintain the ”HLS only changes” nature of RefIdx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Do not modify the HEVC version 1 tools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Do not add new slice level tools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Only modify the reference picture list and buffer contructions</a:t>
            </a:r>
          </a:p>
          <a:p>
            <a:endParaRPr lang="fi-FI" b="1" dirty="0" smtClean="0"/>
          </a:p>
          <a:p>
            <a:r>
              <a:rPr lang="fi-FI" b="1" dirty="0" smtClean="0"/>
              <a:t>Approach</a:t>
            </a:r>
            <a:endParaRPr lang="fi-FI" b="1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Put </a:t>
            </a:r>
            <a:r>
              <a:rPr lang="en-US" dirty="0" smtClean="0"/>
              <a:t>an enhanced inter-layer reference frame to </a:t>
            </a:r>
            <a:r>
              <a:rPr lang="en-US" dirty="0" smtClean="0"/>
              <a:t>the reference picture </a:t>
            </a:r>
            <a:r>
              <a:rPr lang="en-US" dirty="0" smtClean="0"/>
              <a:t>buffer (in addition to the “traditional” inter-layer reference)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010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Reference picture list construction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JCTVC-M0155: Non-CE3: Enhanced inter layer reference picture for </a:t>
            </a:r>
            <a:r>
              <a:rPr lang="en-US" dirty="0" err="1"/>
              <a:t>RefIdx</a:t>
            </a:r>
            <a:r>
              <a:rPr lang="en-US" dirty="0"/>
              <a:t> based scalability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581088"/>
              </p:ext>
            </p:extLst>
          </p:nvPr>
        </p:nvGraphicFramePr>
        <p:xfrm>
          <a:off x="899592" y="2924944"/>
          <a:ext cx="6531770" cy="609600"/>
        </p:xfrm>
        <a:graphic>
          <a:graphicData uri="http://schemas.openxmlformats.org/drawingml/2006/table">
            <a:tbl>
              <a:tblPr firstRow="1" firstCol="1" bandRow="1"/>
              <a:tblGrid>
                <a:gridCol w="1779240"/>
                <a:gridCol w="1080120"/>
                <a:gridCol w="1296144"/>
                <a:gridCol w="1069912"/>
                <a:gridCol w="1306354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Ref pic list 0: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R0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EILR4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ILR4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Ref pic list 1: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EILR4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ILR4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45495"/>
              </p:ext>
            </p:extLst>
          </p:nvPr>
        </p:nvGraphicFramePr>
        <p:xfrm>
          <a:off x="323528" y="4149080"/>
          <a:ext cx="8407398" cy="609600"/>
        </p:xfrm>
        <a:graphic>
          <a:graphicData uri="http://schemas.openxmlformats.org/drawingml/2006/table">
            <a:tbl>
              <a:tblPr firstRow="1" firstCol="1" bandRow="1"/>
              <a:tblGrid>
                <a:gridCol w="1851247"/>
                <a:gridCol w="1152128"/>
                <a:gridCol w="1296144"/>
                <a:gridCol w="1305413"/>
                <a:gridCol w="1401233"/>
                <a:gridCol w="1401233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Ref pic list 0: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EILR4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ILR4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Ref pic list 1: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R8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EILR4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R6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  <a:latin typeface="Times New Roman"/>
                          <a:ea typeface="Times New Roman"/>
                        </a:rPr>
                        <a:t>R4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  <a:latin typeface="Times New Roman"/>
                          <a:ea typeface="Times New Roman"/>
                        </a:rPr>
                        <a:t>ILR4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004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EILR frame construction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JCTVC-M0155: Non-CE3: Enhanced inter layer reference picture for </a:t>
            </a:r>
            <a:r>
              <a:rPr lang="en-US" dirty="0" err="1"/>
              <a:t>RefIdx</a:t>
            </a:r>
            <a:r>
              <a:rPr lang="en-US" dirty="0"/>
              <a:t> based scalability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62666"/>
            <a:ext cx="6192687" cy="4441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413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87890"/>
            <a:ext cx="8388000" cy="615553"/>
          </a:xfrm>
        </p:spPr>
        <p:txBody>
          <a:bodyPr/>
          <a:lstStyle/>
          <a:p>
            <a:r>
              <a:rPr lang="fi-FI" dirty="0" smtClean="0"/>
              <a:t>Results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JCTVC-M0155: Non-CE3: Enhanced inter layer reference picture for </a:t>
            </a:r>
            <a:r>
              <a:rPr lang="en-US" dirty="0" err="1"/>
              <a:t>RefIdx</a:t>
            </a:r>
            <a:r>
              <a:rPr lang="en-US" dirty="0"/>
              <a:t> based scalability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366382"/>
              </p:ext>
            </p:extLst>
          </p:nvPr>
        </p:nvGraphicFramePr>
        <p:xfrm>
          <a:off x="1979712" y="476672"/>
          <a:ext cx="6984779" cy="5616627"/>
        </p:xfrm>
        <a:graphic>
          <a:graphicData uri="http://schemas.openxmlformats.org/drawingml/2006/table">
            <a:tbl>
              <a:tblPr firstRow="1" firstCol="1" bandRow="1"/>
              <a:tblGrid>
                <a:gridCol w="1945859"/>
                <a:gridCol w="564428"/>
                <a:gridCol w="564428"/>
                <a:gridCol w="564428"/>
                <a:gridCol w="525621"/>
                <a:gridCol w="584181"/>
                <a:gridCol w="584181"/>
                <a:gridCol w="512923"/>
                <a:gridCol w="512923"/>
                <a:gridCol w="625807"/>
              </a:tblGrid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2x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1.5x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SNR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-7.3%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-7.0%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-8.5%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-8.9%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-4.5%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-5.4%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-5.9%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-7.1%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-6.7%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-8.4%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(Test vs Ref)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-5.3%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-5.8%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-5.9%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-7.1%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-7.2%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-8.5%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effectLst/>
                          <a:latin typeface="Arial"/>
                          <a:ea typeface="Times New Roman"/>
                        </a:rPr>
                        <a:t>Overall (Test vs single layer)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18.1%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26.0%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26.4%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14.5%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20.7%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21.6%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13.2%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20.4%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23.1%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EL only (Test vs Ref)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-3.8%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-7.4%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-7.9%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-7.6%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-11.0%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-12.2%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-4.7%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-9.9%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-11.3%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131.8%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154.0%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140.0%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084"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2x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1.5x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SNR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-6.8%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-6.3%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-3.3%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-8.0%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-8.6%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-3.2%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-3.2%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-4.9%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-4.9%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-3.1%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-7.1%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-8.2%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(Test vs Ref)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-4.2%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-3.9%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-3.2%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-4.9%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-4.9%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-3.1%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-7.4%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-8.3%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effectLst/>
                          <a:latin typeface="Arial"/>
                          <a:ea typeface="Times New Roman"/>
                        </a:rPr>
                        <a:t>Overall (Test vs single layer)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23.5%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31.9%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33.6%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18.9%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26.5%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29.2%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19.6%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24.5%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27.5%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EL only (Test vs Ref)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-4.6%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-6.3%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-5.9%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-8.4%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-9.8%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-9.7%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-5.4%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-9.8%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-10.8%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99.4%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98.9%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99.4%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132.0%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152.1%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141.8%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084"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4650">
                <a:tc gridSpan="10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Optional Tests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084"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LD-B HEVC 2x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LD-B HEVC 1.5x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LD-B HEVC SNR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-8.1%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-7.9%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-8.4%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-9.2%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-4.4%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-5.2%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-3.3%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-6.7%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-7.5%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-7.0%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-8.7%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(Test vs Ref)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-5.4%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-6.0%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-3.3%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-6.7%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-7.5%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-7.4%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-8.8%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effectLst/>
                          <a:latin typeface="Arial"/>
                          <a:ea typeface="Times New Roman"/>
                        </a:rPr>
                        <a:t>Overall (Test vs single layer)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25.6%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31.0%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31.7%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20.7%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24.3%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25.5%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21.1%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24.5%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effectLst/>
                          <a:latin typeface="Arial"/>
                          <a:ea typeface="Times New Roman"/>
                        </a:rPr>
                        <a:t>26.9%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EL only (Test vs Ref)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-4.5%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-7.6%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-8.1%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-8.9%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-12.1%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-12.9%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-4.8%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-9.8%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-11.3%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99.6%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99.9%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99.9%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17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137.9%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170.5%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146.1%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35" marR="5703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167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Complexity analysis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JCTVC-M0155: Non-CE3: Enhanced inter layer reference picture for </a:t>
            </a:r>
            <a:r>
              <a:rPr lang="en-US" dirty="0" err="1"/>
              <a:t>RefIdx</a:t>
            </a:r>
            <a:r>
              <a:rPr lang="en-US" dirty="0"/>
              <a:t> based scalability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803327"/>
              </p:ext>
            </p:extLst>
          </p:nvPr>
        </p:nvGraphicFramePr>
        <p:xfrm>
          <a:off x="755576" y="1268760"/>
          <a:ext cx="7416823" cy="4785960"/>
        </p:xfrm>
        <a:graphic>
          <a:graphicData uri="http://schemas.openxmlformats.org/drawingml/2006/table">
            <a:tbl>
              <a:tblPr firstRow="1" firstCol="1" bandRow="1"/>
              <a:tblGrid>
                <a:gridCol w="857998"/>
                <a:gridCol w="339961"/>
                <a:gridCol w="539891"/>
                <a:gridCol w="539891"/>
                <a:gridCol w="378814"/>
                <a:gridCol w="387718"/>
                <a:gridCol w="339961"/>
                <a:gridCol w="539891"/>
                <a:gridCol w="539891"/>
                <a:gridCol w="378814"/>
                <a:gridCol w="387718"/>
                <a:gridCol w="339961"/>
                <a:gridCol w="539891"/>
                <a:gridCol w="539891"/>
                <a:gridCol w="378814"/>
                <a:gridCol w="387718"/>
              </a:tblGrid>
              <a:tr h="23283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2x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1.5x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SNR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94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8b/8b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64b/256b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64b/512b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Mults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Adds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8b/8b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64b/256b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64b/512b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Mults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Adds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8b/8b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64b/256b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64b/512b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Mults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Adds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44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84%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84%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</a:tr>
              <a:tr h="31044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1044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3283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83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2x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1.5x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SNR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94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8b/8b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64b/256b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64b/512b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Mults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Adds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8b/8b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64b/256b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64b/512b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Mults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Adds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8b/8b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64b/256b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64b/512b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Mults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Adds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44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114%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84%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</a:tr>
              <a:tr h="31044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134%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134%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1044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3283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83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LD_B HEVC 2x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LD-B HEVC 1.5x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LD-B HEVC SNR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94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8b/8b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64b/256b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64b/512b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Mults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Adds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8b/8b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64b/256b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64b/512b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Mults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Adds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8b/8b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64b/256b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64b/512b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Mults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Adds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44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152%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152%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</a:tr>
              <a:tr h="31044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1044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87%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145%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415" marR="1841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184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Summary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Proposed method provides tangible improvements in coding efficiency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Average </a:t>
            </a:r>
            <a:r>
              <a:rPr lang="fi-FI" dirty="0" smtClean="0"/>
              <a:t>BD rate improvement: -</a:t>
            </a:r>
            <a:r>
              <a:rPr lang="fi-FI" dirty="0" smtClean="0"/>
              <a:t>2.6</a:t>
            </a:r>
            <a:r>
              <a:rPr lang="fi-FI" dirty="0" smtClean="0"/>
              <a:t> </a:t>
            </a:r>
            <a:r>
              <a:rPr lang="fi-FI" dirty="0" smtClean="0"/>
              <a:t>%</a:t>
            </a: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Fully </a:t>
            </a:r>
            <a:r>
              <a:rPr lang="fi-FI" dirty="0" smtClean="0"/>
              <a:t>compatible with the HLS RefIdx approach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HEVC version 1 decoder can be reused</a:t>
            </a:r>
            <a:endParaRPr lang="fi-FI" dirty="0" smtClean="0"/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Only modifications to reference picture list and buffer construction</a:t>
            </a:r>
          </a:p>
          <a:p>
            <a:pPr marL="342900" indent="-342900">
              <a:buFont typeface="Arial" pitchFamily="34" charset="0"/>
              <a:buChar char="•"/>
            </a:pPr>
            <a:endParaRPr lang="fi-FI" dirty="0" smtClean="0"/>
          </a:p>
          <a:p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JCTVC-M0155: Non-CE3: Enhanced inter layer reference picture for </a:t>
            </a:r>
            <a:r>
              <a:rPr lang="en-US" dirty="0" err="1"/>
              <a:t>RefIdx</a:t>
            </a:r>
            <a:r>
              <a:rPr lang="en-US" dirty="0"/>
              <a:t> based scalability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363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kia-Short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Nokia-Short-v1</Template>
  <TotalTime>565</TotalTime>
  <Words>1133</Words>
  <Application>Microsoft Office PowerPoint</Application>
  <PresentationFormat>On-screen Show (4:3)</PresentationFormat>
  <Paragraphs>476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Nokia-Short-v1</vt:lpstr>
      <vt:lpstr>Non-CE3: Enhanced inter layer reference picture for RefIdx based scalability</vt:lpstr>
      <vt:lpstr>Introduction</vt:lpstr>
      <vt:lpstr>Reference picture list construction</vt:lpstr>
      <vt:lpstr>EILR frame construction</vt:lpstr>
      <vt:lpstr>Results</vt:lpstr>
      <vt:lpstr>Complexity analysis</vt:lpstr>
      <vt:lpstr>Summary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Scalable video coding technology proposal by Nokia</dc:title>
  <dc:creator>Ugur Kemal</dc:creator>
  <cp:lastModifiedBy>Lainema Jani (Nokia-NRC/Tampere)</cp:lastModifiedBy>
  <cp:revision>46</cp:revision>
  <dcterms:created xsi:type="dcterms:W3CDTF">2012-10-05T09:49:13Z</dcterms:created>
  <dcterms:modified xsi:type="dcterms:W3CDTF">2013-04-19T01:01:34Z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8b4a3f61-947a-46dd-81d8-ce6e8d375f4a</vt:lpwstr>
  </property>
  <property fmtid="{D5CDD505-2E9C-101B-9397-08002B2CF9AE}" pid="3" name="NokiaConfidentiality">
    <vt:lpwstr>Public</vt:lpwstr>
  </property>
</Properties>
</file>