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60" r:id="rId1"/>
  </p:sldMasterIdLst>
  <p:notesMasterIdLst>
    <p:notesMasterId r:id="rId9"/>
  </p:notesMasterIdLst>
  <p:handoutMasterIdLst>
    <p:handoutMasterId r:id="rId10"/>
  </p:handoutMasterIdLst>
  <p:sldIdLst>
    <p:sldId id="376" r:id="rId2"/>
    <p:sldId id="380" r:id="rId3"/>
    <p:sldId id="386" r:id="rId4"/>
    <p:sldId id="381" r:id="rId5"/>
    <p:sldId id="384" r:id="rId6"/>
    <p:sldId id="387" r:id="rId7"/>
    <p:sldId id="385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24191"/>
    <a:srgbClr val="646464"/>
    <a:srgbClr val="C9C9C9"/>
    <a:srgbClr val="11357C"/>
    <a:srgbClr val="196FB0"/>
    <a:srgbClr val="6D32BC"/>
    <a:srgbClr val="122DA5"/>
    <a:srgbClr val="FFFFFF"/>
    <a:srgbClr val="122D9C"/>
    <a:srgbClr val="EB631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927" autoAdjust="0"/>
    <p:restoredTop sz="95927" autoAdjust="0"/>
  </p:normalViewPr>
  <p:slideViewPr>
    <p:cSldViewPr>
      <p:cViewPr varScale="1">
        <p:scale>
          <a:sx n="74" d="100"/>
          <a:sy n="74" d="100"/>
        </p:scale>
        <p:origin x="-1320" y="-90"/>
      </p:cViewPr>
      <p:guideLst>
        <p:guide orient="horz" pos="2115"/>
        <p:guide orient="horz" pos="4065"/>
        <p:guide orient="horz" pos="255"/>
        <p:guide orient="horz" pos="4110"/>
        <p:guide orient="horz" pos="1389"/>
        <p:guide orient="horz" pos="3430"/>
        <p:guide orient="horz" pos="2931"/>
        <p:guide orient="horz" pos="706"/>
        <p:guide pos="851"/>
        <p:guide pos="3742"/>
        <p:guide pos="2263"/>
        <p:guide pos="5103"/>
        <p:guide pos="227"/>
        <p:guide pos="5530"/>
        <p:guide pos="4422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82" d="100"/>
          <a:sy n="82" d="100"/>
        </p:scale>
        <p:origin x="-3180" y="-9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E2EB77-41BB-4337-A5FA-21FC14E53CB9}" type="datetimeFigureOut">
              <a:rPr lang="en-GB" smtClean="0"/>
              <a:pPr/>
              <a:t>19/04/2013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1CFA322-2F99-4F26-BACF-66C8F91E6D38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6" name="fc"/>
          <p:cNvSpPr txBox="1"/>
          <p:nvPr/>
        </p:nvSpPr>
        <p:spPr>
          <a:xfrm>
            <a:off x="0" y="8928100"/>
            <a:ext cx="6858000" cy="246221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endParaRPr lang="en-US" sz="1000" b="1">
              <a:solidFill>
                <a:srgbClr val="3E843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07858271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3.jpe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1BB1AE-3CDD-429F-A939-F512855FD3A0}" type="datetimeFigureOut">
              <a:rPr lang="en-GB" smtClean="0"/>
              <a:pPr/>
              <a:t>19/04/2013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D384AA1-161C-47F5-99EB-4CEEC9C8BC05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8" name="fc"/>
          <p:cNvSpPr txBox="1"/>
          <p:nvPr/>
        </p:nvSpPr>
        <p:spPr>
          <a:xfrm>
            <a:off x="0" y="8928100"/>
            <a:ext cx="6858000" cy="246221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endParaRPr lang="en-US" sz="1000" b="1" i="0" u="none" baseline="0">
              <a:solidFill>
                <a:srgbClr val="3E843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4897883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384AA1-161C-47F5-99EB-4CEEC9C8BC05}" type="slidenum">
              <a:rPr lang="en-GB" smtClean="0"/>
              <a:pPr/>
              <a:t>1</a:t>
            </a:fld>
            <a:endParaRPr lang="en-GB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384AA1-161C-47F5-99EB-4CEEC9C8BC05}" type="slidenum">
              <a:rPr lang="en-GB" smtClean="0"/>
              <a:pPr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3077235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384AA1-161C-47F5-99EB-4CEEC9C8BC05}" type="slidenum">
              <a:rPr lang="en-GB" smtClean="0"/>
              <a:pPr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7719856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384AA1-161C-47F5-99EB-4CEEC9C8BC05}" type="slidenum">
              <a:rPr lang="en-GB" smtClean="0"/>
              <a:pPr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771985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HIT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9" descr="Nokia_ConnectingPeople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7858148" y="6237312"/>
            <a:ext cx="973120" cy="363298"/>
          </a:xfrm>
          <a:prstGeom prst="rect">
            <a:avLst/>
          </a:prstGeom>
        </p:spPr>
      </p:pic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344971" y="2565077"/>
            <a:ext cx="4200525" cy="369332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2400">
                <a:solidFill>
                  <a:srgbClr val="646464"/>
                </a:solidFill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738664"/>
          </a:xfrm>
          <a:prstGeom prst="rect">
            <a:avLst/>
          </a:prstGeom>
        </p:spPr>
        <p:txBody>
          <a:bodyPr vert="horz" lIns="0" tIns="0" rIns="0" bIns="0" rtlCol="0" anchor="t">
            <a:spAutoFit/>
          </a:bodyPr>
          <a:lstStyle>
            <a:lvl1pPr>
              <a:defRPr sz="4800" baseline="0"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13" name="Straight Connector 12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12" name="Picture 11" descr="Nokia_ConnectingPeople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7858148" y="6237312"/>
            <a:ext cx="973120" cy="363298"/>
          </a:xfrm>
          <a:prstGeom prst="rect">
            <a:avLst/>
          </a:prstGeom>
        </p:spPr>
      </p:pic>
      <p:cxnSp>
        <p:nvCxnSpPr>
          <p:cNvPr id="15" name="Straight Connector 14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502886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ext_2Columns_P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3"/>
          </p:nvPr>
        </p:nvSpPr>
        <p:spPr>
          <a:xfrm>
            <a:off x="6215073" y="1573448"/>
            <a:ext cx="2563801" cy="2193558"/>
          </a:xfrm>
        </p:spPr>
        <p:txBody>
          <a:bodyPr>
            <a:normAutofit/>
          </a:bodyPr>
          <a:lstStyle>
            <a:lvl1pPr marL="0" indent="0">
              <a:buNone/>
              <a:defRPr sz="2000">
                <a:solidFill>
                  <a:srgbClr val="646464"/>
                </a:solidFill>
                <a:latin typeface="+mn-lt"/>
              </a:defRPr>
            </a:lvl1pPr>
          </a:lstStyle>
          <a:p>
            <a:r>
              <a:rPr lang="en-US" smtClean="0"/>
              <a:t>Click icon to add picture</a:t>
            </a:r>
            <a:endParaRPr lang="en-GB" dirty="0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4"/>
          </p:nvPr>
        </p:nvSpPr>
        <p:spPr>
          <a:xfrm>
            <a:off x="6215073" y="3890286"/>
            <a:ext cx="2563801" cy="2194952"/>
          </a:xfrm>
        </p:spPr>
        <p:txBody>
          <a:bodyPr>
            <a:normAutofit/>
          </a:bodyPr>
          <a:lstStyle>
            <a:lvl1pPr marL="0" indent="0">
              <a:buNone/>
              <a:defRPr sz="2000">
                <a:solidFill>
                  <a:srgbClr val="646464"/>
                </a:solidFill>
                <a:latin typeface="+mn-lt"/>
              </a:defRPr>
            </a:lvl1pPr>
          </a:lstStyle>
          <a:p>
            <a:r>
              <a:rPr lang="en-US" smtClean="0"/>
              <a:t>Click icon to add picture</a:t>
            </a:r>
            <a:endParaRPr lang="en-GB" dirty="0"/>
          </a:p>
        </p:txBody>
      </p:sp>
      <p:sp>
        <p:nvSpPr>
          <p:cNvPr id="24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sp>
        <p:nvSpPr>
          <p:cNvPr id="30" name="Content Placeholder 2"/>
          <p:cNvSpPr>
            <a:spLocks noGrp="1"/>
          </p:cNvSpPr>
          <p:nvPr>
            <p:ph idx="1"/>
          </p:nvPr>
        </p:nvSpPr>
        <p:spPr>
          <a:xfrm>
            <a:off x="344971" y="1571612"/>
            <a:ext cx="5798665" cy="4737708"/>
          </a:xfrm>
        </p:spPr>
        <p:txBody>
          <a:bodyPr>
            <a:normAutofit/>
          </a:bodyPr>
          <a:lstStyle>
            <a:lvl1pPr marL="0" indent="0">
              <a:buNone/>
              <a:defRPr sz="2000"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pic>
        <p:nvPicPr>
          <p:cNvPr id="11" name="Picture 10" descr="Nokia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13" name="Straight Connector 12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6" name="Picture 15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263984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3348038" y="1571612"/>
            <a:ext cx="5430837" cy="4737708"/>
          </a:xfrm>
        </p:spPr>
        <p:txBody>
          <a:bodyPr/>
          <a:lstStyle>
            <a:lvl1pPr>
              <a:buNone/>
              <a:defRPr>
                <a:solidFill>
                  <a:srgbClr val="646464"/>
                </a:solidFill>
                <a:latin typeface="+mn-lt"/>
              </a:defRPr>
            </a:lvl1pPr>
            <a:lvl2pPr>
              <a:defRPr>
                <a:solidFill>
                  <a:srgbClr val="646464"/>
                </a:solidFill>
                <a:latin typeface="+mn-lt"/>
              </a:defRPr>
            </a:lvl2pPr>
            <a:lvl3pPr>
              <a:defRPr>
                <a:solidFill>
                  <a:srgbClr val="646464"/>
                </a:solidFill>
                <a:latin typeface="+mn-lt"/>
              </a:defRPr>
            </a:lvl3pPr>
            <a:lvl4pPr>
              <a:defRPr>
                <a:solidFill>
                  <a:srgbClr val="646464"/>
                </a:solidFill>
                <a:latin typeface="+mn-lt"/>
              </a:defRPr>
            </a:lvl4pPr>
            <a:lvl5pPr>
              <a:defRPr>
                <a:solidFill>
                  <a:srgbClr val="646464"/>
                </a:solidFill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4" name="Straight Connector 23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sp>
        <p:nvSpPr>
          <p:cNvPr id="29" name="Content Placeholder 2"/>
          <p:cNvSpPr>
            <a:spLocks noGrp="1"/>
          </p:cNvSpPr>
          <p:nvPr>
            <p:ph idx="1"/>
          </p:nvPr>
        </p:nvSpPr>
        <p:spPr>
          <a:xfrm>
            <a:off x="344971" y="1571612"/>
            <a:ext cx="2941145" cy="4737708"/>
          </a:xfrm>
        </p:spPr>
        <p:txBody>
          <a:bodyPr>
            <a:normAutofit/>
          </a:bodyPr>
          <a:lstStyle>
            <a:lvl1pPr marL="0">
              <a:buNone/>
              <a:defRPr sz="2000"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pic>
        <p:nvPicPr>
          <p:cNvPr id="10" name="Picture 9" descr="Nokia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11" name="Straight Connector 10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3" name="Picture 12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3337525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55694" y="274638"/>
            <a:ext cx="1231106" cy="5851525"/>
          </a:xfrm>
        </p:spPr>
        <p:txBody>
          <a:bodyPr vert="eaVert"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536" y="274638"/>
            <a:ext cx="6230749" cy="5851525"/>
          </a:xfrm>
        </p:spPr>
        <p:txBody>
          <a:bodyPr vert="eaVert">
            <a:normAutofit/>
          </a:bodyPr>
          <a:lstStyle>
            <a:lvl1pPr>
              <a:defRPr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cxnSp>
        <p:nvCxnSpPr>
          <p:cNvPr id="22" name="Straight Connector 21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9" name="Picture 8" descr="Nokia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10" name="Straight Connector 9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2" name="Picture 11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124191"/>
                </a:solidFill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11" name="Straight Connector 10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7" name="Picture 6" descr="Nokia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8" name="Straight Connector 7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7892060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BLUE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344971" y="2565077"/>
            <a:ext cx="4200525" cy="369332"/>
          </a:xfrm>
        </p:spPr>
        <p:txBody>
          <a:bodyPr>
            <a:sp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2400">
                <a:solidFill>
                  <a:schemeClr val="bg1"/>
                </a:solidFill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0" name="Title Placeholder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738664"/>
          </a:xfrm>
          <a:prstGeom prst="rect">
            <a:avLst/>
          </a:prstGeom>
        </p:spPr>
        <p:txBody>
          <a:bodyPr vert="horz" lIns="0" tIns="0" rIns="0" bIns="0" rtlCol="0" anchor="t">
            <a:spAutoFit/>
          </a:bodyPr>
          <a:lstStyle>
            <a:lvl1pPr>
              <a:defRPr sz="4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25" name="Straight Connector 24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9" name="Picture 8" descr="Nokia_ConnectingPeople_brandmark_logo_whit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7858148" y="6224933"/>
            <a:ext cx="973119" cy="363298"/>
          </a:xfrm>
          <a:prstGeom prst="rect">
            <a:avLst/>
          </a:prstGeom>
        </p:spPr>
      </p:pic>
      <p:cxnSp>
        <p:nvCxnSpPr>
          <p:cNvPr id="11" name="Straight Connector 10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3" name="Picture 12" descr="Nokia_ConnectingPeople_brandmark_logo_whit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7858148" y="6224933"/>
            <a:ext cx="973119" cy="3632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6339417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GRADIENT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344971" y="2565077"/>
            <a:ext cx="4200525" cy="369332"/>
          </a:xfrm>
        </p:spPr>
        <p:txBody>
          <a:bodyPr>
            <a:sp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2400">
                <a:solidFill>
                  <a:schemeClr val="bg1"/>
                </a:solidFill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itle Placeholder 1"/>
          <p:cNvSpPr>
            <a:spLocks noGrp="1"/>
          </p:cNvSpPr>
          <p:nvPr>
            <p:ph type="title"/>
          </p:nvPr>
        </p:nvSpPr>
        <p:spPr>
          <a:xfrm>
            <a:off x="344971" y="285728"/>
            <a:ext cx="8388000" cy="738664"/>
          </a:xfrm>
          <a:prstGeom prst="rect">
            <a:avLst/>
          </a:prstGeom>
        </p:spPr>
        <p:txBody>
          <a:bodyPr vert="horz" lIns="0" tIns="0" rIns="0" bIns="0" rtlCol="0" anchor="t">
            <a:spAutoFit/>
          </a:bodyPr>
          <a:lstStyle>
            <a:lvl1pPr>
              <a:defRPr sz="4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cxnSp>
        <p:nvCxnSpPr>
          <p:cNvPr id="24" name="Straight Connector 23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dirty="0" smtClean="0"/>
              <a:t>JCTVC-M0155: Non-CE3: Enhanced inter layer reference picture for </a:t>
            </a:r>
            <a:r>
              <a:rPr lang="en-US" dirty="0" err="1" smtClean="0"/>
              <a:t>RefIdx</a:t>
            </a:r>
            <a:r>
              <a:rPr lang="en-US" dirty="0" smtClean="0"/>
              <a:t> based scalability</a:t>
            </a:r>
            <a:endParaRPr lang="en-GB" dirty="0"/>
          </a:p>
        </p:txBody>
      </p:sp>
      <p:pic>
        <p:nvPicPr>
          <p:cNvPr id="9" name="Picture 8" descr="Nokia_ConnectingPeople_brandmark_logo_white_vector_RGB.emf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7858148" y="6224933"/>
            <a:ext cx="973119" cy="363298"/>
          </a:xfrm>
          <a:prstGeom prst="rect">
            <a:avLst/>
          </a:prstGeom>
        </p:spPr>
      </p:pic>
      <p:cxnSp>
        <p:nvCxnSpPr>
          <p:cNvPr id="10" name="Straight Connector 9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2" name="Picture 11" descr="Nokia_ConnectingPeople_brandmark_logo_white_vector_RGB.emf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7858148" y="6224933"/>
            <a:ext cx="973119" cy="3632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952844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White 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9786227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lue Blank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7664698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Gradient Blank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2558226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 NO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/>
          <a:lstStyle>
            <a:lvl1pPr>
              <a:defRPr spc="-120" baseline="0"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pic>
        <p:nvPicPr>
          <p:cNvPr id="11" name="Picture 10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14" name="Straight Connector 13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sp>
        <p:nvSpPr>
          <p:cNvPr id="9" name="Content Placeholder 2"/>
          <p:cNvSpPr>
            <a:spLocks noGrp="1"/>
          </p:cNvSpPr>
          <p:nvPr>
            <p:ph idx="1"/>
          </p:nvPr>
        </p:nvSpPr>
        <p:spPr>
          <a:xfrm>
            <a:off x="344971" y="1552562"/>
            <a:ext cx="8407400" cy="4737708"/>
          </a:xfrm>
        </p:spPr>
        <p:txBody>
          <a:bodyPr>
            <a:normAutofit/>
          </a:bodyPr>
          <a:lstStyle>
            <a:lvl1pPr marL="0" indent="0">
              <a:buNone/>
              <a:defRPr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 NO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/>
          <a:lstStyle>
            <a:lvl1pPr>
              <a:defRPr spc="-120" baseline="0"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pic>
        <p:nvPicPr>
          <p:cNvPr id="11" name="Picture 10" descr="Nokia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14" name="Straight Connector 13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dirty="0" smtClean="0"/>
              <a:t>JCTVC-M0155: Non-CE3: Enhanced inter layer reference picture for </a:t>
            </a:r>
            <a:r>
              <a:rPr lang="en-US" dirty="0" err="1" smtClean="0"/>
              <a:t>RefIdx</a:t>
            </a:r>
            <a:r>
              <a:rPr lang="en-US" dirty="0" smtClean="0"/>
              <a:t> based scalability</a:t>
            </a:r>
            <a:endParaRPr lang="en-GB" dirty="0"/>
          </a:p>
        </p:txBody>
      </p:sp>
      <p:sp>
        <p:nvSpPr>
          <p:cNvPr id="9" name="Content Placeholder 2"/>
          <p:cNvSpPr>
            <a:spLocks noGrp="1"/>
          </p:cNvSpPr>
          <p:nvPr>
            <p:ph idx="1"/>
          </p:nvPr>
        </p:nvSpPr>
        <p:spPr>
          <a:xfrm>
            <a:off x="344971" y="1552562"/>
            <a:ext cx="8407400" cy="4737708"/>
          </a:xfrm>
        </p:spPr>
        <p:txBody>
          <a:bodyPr>
            <a:normAutofit/>
          </a:bodyPr>
          <a:lstStyle>
            <a:lvl1pPr marL="0" indent="0">
              <a:buNone/>
              <a:defRPr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pic>
        <p:nvPicPr>
          <p:cNvPr id="10" name="Picture 9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/>
          <a:lstStyle>
            <a:lvl1pPr>
              <a:defRPr baseline="0"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59285" y="2714620"/>
            <a:ext cx="8156119" cy="3594700"/>
          </a:xfrm>
        </p:spPr>
        <p:txBody>
          <a:bodyPr>
            <a:normAutofit/>
          </a:bodyPr>
          <a:lstStyle>
            <a:lvl1pPr>
              <a:defRPr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15" name="Straight Connector 14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sp>
        <p:nvSpPr>
          <p:cNvPr id="21" name="Content Placeholder 2"/>
          <p:cNvSpPr>
            <a:spLocks noGrp="1"/>
          </p:cNvSpPr>
          <p:nvPr>
            <p:ph idx="13"/>
          </p:nvPr>
        </p:nvSpPr>
        <p:spPr>
          <a:xfrm>
            <a:off x="342578" y="1556792"/>
            <a:ext cx="8358246" cy="1152128"/>
          </a:xfrm>
        </p:spPr>
        <p:txBody>
          <a:bodyPr>
            <a:normAutofit/>
          </a:bodyPr>
          <a:lstStyle>
            <a:lvl1pPr marL="0" indent="0">
              <a:buFontTx/>
              <a:buNone/>
              <a:defRPr>
                <a:latin typeface="+mn-lt"/>
              </a:defRPr>
            </a:lvl1pPr>
            <a:lvl2pPr>
              <a:buFontTx/>
              <a:buNone/>
              <a:defRPr>
                <a:latin typeface="+mn-lt"/>
              </a:defRPr>
            </a:lvl2pPr>
            <a:lvl3pPr>
              <a:buFontTx/>
              <a:buNone/>
              <a:defRPr>
                <a:latin typeface="+mn-lt"/>
              </a:defRPr>
            </a:lvl3pPr>
            <a:lvl4pPr>
              <a:buFontTx/>
              <a:buNone/>
              <a:defRPr>
                <a:latin typeface="+mn-lt"/>
              </a:defRPr>
            </a:lvl4pPr>
            <a:lvl5pPr>
              <a:buFontTx/>
              <a:buNone/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pic>
        <p:nvPicPr>
          <p:cNvPr id="12" name="Picture 11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tatement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9" name="Title Placeholder 1"/>
          <p:cNvSpPr>
            <a:spLocks noGrp="1"/>
          </p:cNvSpPr>
          <p:nvPr>
            <p:ph type="title"/>
          </p:nvPr>
        </p:nvSpPr>
        <p:spPr>
          <a:xfrm>
            <a:off x="357158" y="2861226"/>
            <a:ext cx="8388000" cy="738664"/>
          </a:xfrm>
          <a:prstGeom prst="rect">
            <a:avLst/>
          </a:prstGeom>
        </p:spPr>
        <p:txBody>
          <a:bodyPr vert="horz" lIns="0" tIns="0" rIns="0" bIns="0" rtlCol="0" anchor="t">
            <a:spAutoFit/>
          </a:bodyPr>
          <a:lstStyle>
            <a:lvl1pPr algn="ctr">
              <a:defRPr sz="4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cxnSp>
        <p:nvCxnSpPr>
          <p:cNvPr id="24" name="Straight Connector 23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8" name="Picture 7" descr="Nokia_ConnectingPeople_brandmark_logo_white_vector_RGB.emf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7858148" y="6224933"/>
            <a:ext cx="973119" cy="3632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95284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0000" y="1571612"/>
            <a:ext cx="3960000" cy="639762"/>
          </a:xfrm>
        </p:spPr>
        <p:txBody>
          <a:bodyPr anchor="t"/>
          <a:lstStyle>
            <a:lvl1pPr marL="0" indent="0">
              <a:buNone/>
              <a:defRPr sz="2400" b="0">
                <a:solidFill>
                  <a:srgbClr val="646464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6748" y="2399612"/>
            <a:ext cx="3960000" cy="3960000"/>
          </a:xfrm>
        </p:spPr>
        <p:txBody>
          <a:bodyPr/>
          <a:lstStyle>
            <a:lvl1pPr>
              <a:defRPr sz="2200">
                <a:solidFill>
                  <a:srgbClr val="646464"/>
                </a:solidFill>
                <a:latin typeface="+mn-lt"/>
              </a:defRPr>
            </a:lvl1pPr>
            <a:lvl2pPr>
              <a:defRPr sz="2200">
                <a:solidFill>
                  <a:srgbClr val="646464"/>
                </a:solidFill>
                <a:latin typeface="+mn-lt"/>
              </a:defRPr>
            </a:lvl2pPr>
            <a:lvl3pPr>
              <a:defRPr sz="2000">
                <a:solidFill>
                  <a:srgbClr val="646464"/>
                </a:solidFill>
                <a:latin typeface="+mn-lt"/>
              </a:defRPr>
            </a:lvl3pPr>
            <a:lvl4pPr>
              <a:defRPr sz="1800" b="0">
                <a:solidFill>
                  <a:srgbClr val="646464"/>
                </a:solidFill>
                <a:latin typeface="+mn-lt"/>
              </a:defRPr>
            </a:lvl4pPr>
            <a:lvl5pPr>
              <a:defRPr sz="1600">
                <a:solidFill>
                  <a:srgbClr val="646464"/>
                </a:solidFill>
                <a:latin typeface="+mn-lt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03774" y="1571612"/>
            <a:ext cx="3911630" cy="639762"/>
          </a:xfrm>
        </p:spPr>
        <p:txBody>
          <a:bodyPr anchor="t"/>
          <a:lstStyle>
            <a:lvl1pPr marL="0" indent="0">
              <a:buNone/>
              <a:defRPr sz="2400" b="0">
                <a:solidFill>
                  <a:srgbClr val="646464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03775" y="2399612"/>
            <a:ext cx="3911629" cy="3960000"/>
          </a:xfrm>
        </p:spPr>
        <p:txBody>
          <a:bodyPr/>
          <a:lstStyle>
            <a:lvl1pPr>
              <a:defRPr sz="2200">
                <a:solidFill>
                  <a:srgbClr val="646464"/>
                </a:solidFill>
                <a:latin typeface="+mn-lt"/>
              </a:defRPr>
            </a:lvl1pPr>
            <a:lvl2pPr>
              <a:defRPr sz="2200">
                <a:solidFill>
                  <a:srgbClr val="646464"/>
                </a:solidFill>
                <a:latin typeface="+mn-lt"/>
              </a:defRPr>
            </a:lvl2pPr>
            <a:lvl3pPr>
              <a:defRPr sz="2000" b="0">
                <a:solidFill>
                  <a:srgbClr val="646464"/>
                </a:solidFill>
                <a:latin typeface="+mn-lt"/>
              </a:defRPr>
            </a:lvl3pPr>
            <a:lvl4pPr>
              <a:defRPr sz="1800" b="0">
                <a:solidFill>
                  <a:srgbClr val="646464"/>
                </a:solidFill>
                <a:latin typeface="+mn-lt"/>
              </a:defRPr>
            </a:lvl4pPr>
            <a:lvl5pPr>
              <a:defRPr sz="1600" b="0">
                <a:solidFill>
                  <a:srgbClr val="646464"/>
                </a:solidFill>
                <a:latin typeface="+mn-lt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dirty="0"/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26" name="Straight Connector 25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Footer Placeholder 4"/>
          <p:cNvSpPr>
            <a:spLocks noGrp="1"/>
          </p:cNvSpPr>
          <p:nvPr>
            <p:ph type="ftr" sz="quarter" idx="1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12" name="Picture 11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15026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20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2" name="Straight Connector 21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8" name="Picture 7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46629360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xt_3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/>
          </p:nvPr>
        </p:nvSpPr>
        <p:spPr>
          <a:xfrm>
            <a:off x="350939" y="1571612"/>
            <a:ext cx="8388000" cy="4737708"/>
          </a:xfrm>
        </p:spPr>
        <p:txBody>
          <a:bodyPr numCol="3" spcCol="180000">
            <a:normAutofit/>
          </a:bodyPr>
          <a:lstStyle>
            <a:lvl1pPr marL="0" indent="0">
              <a:spcAft>
                <a:spcPts val="0"/>
              </a:spcAft>
              <a:buNone/>
              <a:defRPr sz="1400">
                <a:solidFill>
                  <a:srgbClr val="646464"/>
                </a:solidFill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1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3" name="Straight Connector 22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9" name="Picture 8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25253258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xt_2Columns_P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3"/>
          </p:nvPr>
        </p:nvSpPr>
        <p:spPr>
          <a:xfrm>
            <a:off x="6215073" y="1573448"/>
            <a:ext cx="2563801" cy="2193558"/>
          </a:xfrm>
        </p:spPr>
        <p:txBody>
          <a:bodyPr>
            <a:normAutofit/>
          </a:bodyPr>
          <a:lstStyle>
            <a:lvl1pPr marL="0" indent="0">
              <a:buNone/>
              <a:defRPr sz="2000">
                <a:solidFill>
                  <a:srgbClr val="646464"/>
                </a:solidFill>
                <a:latin typeface="+mn-lt"/>
              </a:defRPr>
            </a:lvl1pPr>
          </a:lstStyle>
          <a:p>
            <a:r>
              <a:rPr lang="en-US" smtClean="0"/>
              <a:t>Click icon to add picture</a:t>
            </a:r>
            <a:endParaRPr lang="en-GB" dirty="0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4"/>
          </p:nvPr>
        </p:nvSpPr>
        <p:spPr>
          <a:xfrm>
            <a:off x="6215073" y="3890286"/>
            <a:ext cx="2563801" cy="2194952"/>
          </a:xfrm>
        </p:spPr>
        <p:txBody>
          <a:bodyPr>
            <a:normAutofit/>
          </a:bodyPr>
          <a:lstStyle>
            <a:lvl1pPr marL="0" indent="0">
              <a:buNone/>
              <a:defRPr sz="2000">
                <a:solidFill>
                  <a:srgbClr val="646464"/>
                </a:solidFill>
                <a:latin typeface="+mn-lt"/>
              </a:defRPr>
            </a:lvl1pPr>
          </a:lstStyle>
          <a:p>
            <a:r>
              <a:rPr lang="en-US" smtClean="0"/>
              <a:t>Click icon to add picture</a:t>
            </a:r>
            <a:endParaRPr lang="en-GB" dirty="0"/>
          </a:p>
        </p:txBody>
      </p:sp>
      <p:sp>
        <p:nvSpPr>
          <p:cNvPr id="24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6" name="Straight Connector 25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sp>
        <p:nvSpPr>
          <p:cNvPr id="30" name="Content Placeholder 2"/>
          <p:cNvSpPr>
            <a:spLocks noGrp="1"/>
          </p:cNvSpPr>
          <p:nvPr>
            <p:ph idx="1"/>
          </p:nvPr>
        </p:nvSpPr>
        <p:spPr>
          <a:xfrm>
            <a:off x="344971" y="1571612"/>
            <a:ext cx="5798665" cy="4737708"/>
          </a:xfrm>
        </p:spPr>
        <p:txBody>
          <a:bodyPr>
            <a:normAutofit/>
          </a:bodyPr>
          <a:lstStyle>
            <a:lvl1pPr marL="0" indent="0">
              <a:buNone/>
              <a:defRPr sz="2000"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pic>
        <p:nvPicPr>
          <p:cNvPr id="11" name="Picture 10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2639848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3348038" y="1571612"/>
            <a:ext cx="5430837" cy="4737708"/>
          </a:xfrm>
        </p:spPr>
        <p:txBody>
          <a:bodyPr/>
          <a:lstStyle>
            <a:lvl1pPr>
              <a:buNone/>
              <a:defRPr>
                <a:solidFill>
                  <a:srgbClr val="646464"/>
                </a:solidFill>
                <a:latin typeface="+mn-lt"/>
              </a:defRPr>
            </a:lvl1pPr>
            <a:lvl2pPr>
              <a:defRPr>
                <a:solidFill>
                  <a:srgbClr val="646464"/>
                </a:solidFill>
                <a:latin typeface="+mn-lt"/>
              </a:defRPr>
            </a:lvl2pPr>
            <a:lvl3pPr>
              <a:defRPr>
                <a:solidFill>
                  <a:srgbClr val="646464"/>
                </a:solidFill>
                <a:latin typeface="+mn-lt"/>
              </a:defRPr>
            </a:lvl3pPr>
            <a:lvl4pPr>
              <a:defRPr>
                <a:solidFill>
                  <a:srgbClr val="646464"/>
                </a:solidFill>
                <a:latin typeface="+mn-lt"/>
              </a:defRPr>
            </a:lvl4pPr>
            <a:lvl5pPr>
              <a:defRPr>
                <a:solidFill>
                  <a:srgbClr val="646464"/>
                </a:solidFill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4" name="Straight Connector 23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sp>
        <p:nvSpPr>
          <p:cNvPr id="29" name="Content Placeholder 2"/>
          <p:cNvSpPr>
            <a:spLocks noGrp="1"/>
          </p:cNvSpPr>
          <p:nvPr>
            <p:ph idx="1"/>
          </p:nvPr>
        </p:nvSpPr>
        <p:spPr>
          <a:xfrm>
            <a:off x="344971" y="1571612"/>
            <a:ext cx="2941145" cy="4737708"/>
          </a:xfrm>
        </p:spPr>
        <p:txBody>
          <a:bodyPr>
            <a:normAutofit/>
          </a:bodyPr>
          <a:lstStyle>
            <a:lvl1pPr marL="0">
              <a:buNone/>
              <a:defRPr sz="2000"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pic>
        <p:nvPicPr>
          <p:cNvPr id="10" name="Picture 9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33375251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ue Blank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76646983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Gradient Blank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255822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/>
          <a:lstStyle>
            <a:lvl1pPr>
              <a:defRPr baseline="0"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59285" y="2714620"/>
            <a:ext cx="8156119" cy="3594700"/>
          </a:xfrm>
        </p:spPr>
        <p:txBody>
          <a:bodyPr>
            <a:normAutofit/>
          </a:bodyPr>
          <a:lstStyle>
            <a:lvl1pPr>
              <a:defRPr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15" name="Straight Connector 14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sp>
        <p:nvSpPr>
          <p:cNvPr id="21" name="Content Placeholder 2"/>
          <p:cNvSpPr>
            <a:spLocks noGrp="1"/>
          </p:cNvSpPr>
          <p:nvPr>
            <p:ph idx="13"/>
          </p:nvPr>
        </p:nvSpPr>
        <p:spPr>
          <a:xfrm>
            <a:off x="342578" y="1556792"/>
            <a:ext cx="8358246" cy="1152128"/>
          </a:xfrm>
        </p:spPr>
        <p:txBody>
          <a:bodyPr>
            <a:normAutofit/>
          </a:bodyPr>
          <a:lstStyle>
            <a:lvl1pPr marL="0" indent="0">
              <a:buFontTx/>
              <a:buNone/>
              <a:defRPr>
                <a:latin typeface="+mn-lt"/>
              </a:defRPr>
            </a:lvl1pPr>
            <a:lvl2pPr>
              <a:buFontTx/>
              <a:buNone/>
              <a:defRPr>
                <a:latin typeface="+mn-lt"/>
              </a:defRPr>
            </a:lvl2pPr>
            <a:lvl3pPr>
              <a:buFontTx/>
              <a:buNone/>
              <a:defRPr>
                <a:latin typeface="+mn-lt"/>
              </a:defRPr>
            </a:lvl3pPr>
            <a:lvl4pPr>
              <a:buFontTx/>
              <a:buNone/>
              <a:defRPr>
                <a:latin typeface="+mn-lt"/>
              </a:defRPr>
            </a:lvl4pPr>
            <a:lvl5pPr>
              <a:buFontTx/>
              <a:buNone/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pic>
        <p:nvPicPr>
          <p:cNvPr id="12" name="Picture 11" descr="Nokia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10" name="Straight Connector 9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3" name="Picture 12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46748" y="360000"/>
            <a:ext cx="8368656" cy="369332"/>
          </a:xfrm>
        </p:spPr>
        <p:txBody>
          <a:bodyPr anchor="t">
            <a:normAutofit/>
          </a:bodyPr>
          <a:lstStyle>
            <a:lvl1pPr>
              <a:defRPr sz="24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cxnSp>
        <p:nvCxnSpPr>
          <p:cNvPr id="16" name="Straight Connector 15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8" name="Picture 7" descr="Nokia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9" name="Straight Connector 8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484471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tatement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9" name="Title Placeholder 1"/>
          <p:cNvSpPr>
            <a:spLocks noGrp="1"/>
          </p:cNvSpPr>
          <p:nvPr>
            <p:ph type="title"/>
          </p:nvPr>
        </p:nvSpPr>
        <p:spPr>
          <a:xfrm>
            <a:off x="357158" y="2861226"/>
            <a:ext cx="8388000" cy="738664"/>
          </a:xfrm>
          <a:prstGeom prst="rect">
            <a:avLst/>
          </a:prstGeom>
        </p:spPr>
        <p:txBody>
          <a:bodyPr vert="horz" lIns="0" tIns="0" rIns="0" bIns="0" rtlCol="0" anchor="t">
            <a:spAutoFit/>
          </a:bodyPr>
          <a:lstStyle>
            <a:lvl1pPr algn="ctr">
              <a:defRPr sz="4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cxnSp>
        <p:nvCxnSpPr>
          <p:cNvPr id="24" name="Straight Connector 23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8" name="Picture 7" descr="Nokia_ConnectingPeople_brandmark_logo_white_vector_RGB.emf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7858148" y="6224933"/>
            <a:ext cx="973119" cy="363298"/>
          </a:xfrm>
          <a:prstGeom prst="rect">
            <a:avLst/>
          </a:prstGeom>
        </p:spPr>
      </p:pic>
      <p:cxnSp>
        <p:nvCxnSpPr>
          <p:cNvPr id="9" name="Straight Connector 8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 descr="Nokia_ConnectingPeople_brandmark_logo_white_vector_RGB.emf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7858148" y="6224933"/>
            <a:ext cx="973119" cy="3632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95284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57158" y="1571612"/>
            <a:ext cx="4038600" cy="4737708"/>
          </a:xfrm>
        </p:spPr>
        <p:txBody>
          <a:bodyPr>
            <a:normAutofit/>
          </a:bodyPr>
          <a:lstStyle>
            <a:lvl1pPr>
              <a:defRPr sz="2400">
                <a:latin typeface="+mn-lt"/>
              </a:defRPr>
            </a:lvl1pPr>
            <a:lvl2pPr>
              <a:defRPr sz="2200">
                <a:latin typeface="+mn-lt"/>
              </a:defRPr>
            </a:lvl2pPr>
            <a:lvl3pPr>
              <a:defRPr sz="2000">
                <a:latin typeface="+mn-lt"/>
              </a:defRPr>
            </a:lvl3pPr>
            <a:lvl4pPr>
              <a:defRPr sz="1800">
                <a:latin typeface="+mn-lt"/>
              </a:defRPr>
            </a:lvl4pPr>
            <a:lvl5pPr>
              <a:defRPr sz="1600">
                <a:latin typeface="+mn-lt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3438" y="1571612"/>
            <a:ext cx="4038600" cy="4737708"/>
          </a:xfrm>
        </p:spPr>
        <p:txBody>
          <a:bodyPr>
            <a:normAutofit/>
          </a:bodyPr>
          <a:lstStyle>
            <a:lvl1pPr>
              <a:defRPr sz="2400">
                <a:latin typeface="+mn-lt"/>
              </a:defRPr>
            </a:lvl1pPr>
            <a:lvl2pPr>
              <a:defRPr sz="2200">
                <a:latin typeface="+mn-lt"/>
              </a:defRPr>
            </a:lvl2pPr>
            <a:lvl3pPr>
              <a:defRPr sz="2000">
                <a:latin typeface="+mn-lt"/>
              </a:defRPr>
            </a:lvl3pPr>
            <a:lvl4pPr>
              <a:defRPr sz="1800">
                <a:latin typeface="+mn-lt"/>
              </a:defRPr>
            </a:lvl4pPr>
            <a:lvl5pPr>
              <a:defRPr sz="1600">
                <a:latin typeface="+mn-lt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24" name="Straight Connector 23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10" name="Picture 9" descr="Nokia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11" name="Straight Connector 10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4" name="Picture 13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0000" y="1571612"/>
            <a:ext cx="3960000" cy="639762"/>
          </a:xfrm>
        </p:spPr>
        <p:txBody>
          <a:bodyPr anchor="t"/>
          <a:lstStyle>
            <a:lvl1pPr marL="0" indent="0">
              <a:buNone/>
              <a:defRPr sz="2400" b="0">
                <a:solidFill>
                  <a:srgbClr val="646464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6748" y="2399612"/>
            <a:ext cx="3960000" cy="3960000"/>
          </a:xfrm>
        </p:spPr>
        <p:txBody>
          <a:bodyPr/>
          <a:lstStyle>
            <a:lvl1pPr>
              <a:defRPr sz="2200">
                <a:solidFill>
                  <a:srgbClr val="646464"/>
                </a:solidFill>
                <a:latin typeface="+mn-lt"/>
              </a:defRPr>
            </a:lvl1pPr>
            <a:lvl2pPr>
              <a:defRPr sz="2200">
                <a:solidFill>
                  <a:srgbClr val="646464"/>
                </a:solidFill>
                <a:latin typeface="+mn-lt"/>
              </a:defRPr>
            </a:lvl2pPr>
            <a:lvl3pPr>
              <a:defRPr sz="2000">
                <a:solidFill>
                  <a:srgbClr val="646464"/>
                </a:solidFill>
                <a:latin typeface="+mn-lt"/>
              </a:defRPr>
            </a:lvl3pPr>
            <a:lvl4pPr>
              <a:defRPr sz="1800" b="0">
                <a:solidFill>
                  <a:srgbClr val="646464"/>
                </a:solidFill>
                <a:latin typeface="+mn-lt"/>
              </a:defRPr>
            </a:lvl4pPr>
            <a:lvl5pPr>
              <a:defRPr sz="1600">
                <a:solidFill>
                  <a:srgbClr val="646464"/>
                </a:solidFill>
                <a:latin typeface="+mn-lt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03774" y="1571612"/>
            <a:ext cx="3911630" cy="639762"/>
          </a:xfrm>
        </p:spPr>
        <p:txBody>
          <a:bodyPr anchor="t"/>
          <a:lstStyle>
            <a:lvl1pPr marL="0" indent="0">
              <a:buNone/>
              <a:defRPr sz="2400" b="0">
                <a:solidFill>
                  <a:srgbClr val="646464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03775" y="2399612"/>
            <a:ext cx="3911629" cy="3960000"/>
          </a:xfrm>
        </p:spPr>
        <p:txBody>
          <a:bodyPr/>
          <a:lstStyle>
            <a:lvl1pPr>
              <a:defRPr sz="2200">
                <a:solidFill>
                  <a:srgbClr val="646464"/>
                </a:solidFill>
                <a:latin typeface="+mn-lt"/>
              </a:defRPr>
            </a:lvl1pPr>
            <a:lvl2pPr>
              <a:defRPr sz="2200">
                <a:solidFill>
                  <a:srgbClr val="646464"/>
                </a:solidFill>
                <a:latin typeface="+mn-lt"/>
              </a:defRPr>
            </a:lvl2pPr>
            <a:lvl3pPr>
              <a:defRPr sz="2000" b="0">
                <a:solidFill>
                  <a:srgbClr val="646464"/>
                </a:solidFill>
                <a:latin typeface="+mn-lt"/>
              </a:defRPr>
            </a:lvl3pPr>
            <a:lvl4pPr>
              <a:defRPr sz="1800" b="0">
                <a:solidFill>
                  <a:srgbClr val="646464"/>
                </a:solidFill>
                <a:latin typeface="+mn-lt"/>
              </a:defRPr>
            </a:lvl4pPr>
            <a:lvl5pPr>
              <a:defRPr sz="1600" b="0">
                <a:solidFill>
                  <a:srgbClr val="646464"/>
                </a:solidFill>
                <a:latin typeface="+mn-lt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dirty="0"/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26" name="Straight Connector 25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Footer Placeholder 4"/>
          <p:cNvSpPr>
            <a:spLocks noGrp="1"/>
          </p:cNvSpPr>
          <p:nvPr>
            <p:ph type="ftr" sz="quarter" idx="1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12" name="Picture 11" descr="Nokia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cxnSp>
        <p:nvCxnSpPr>
          <p:cNvPr id="15" name="Straight Connector 14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7" name="Picture 16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701502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20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2" name="Straight Connector 21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8" name="Picture 7" descr="Nokia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9" name="Straight Connector 8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2" name="Picture 11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466293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ext_3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/>
          </p:nvPr>
        </p:nvSpPr>
        <p:spPr>
          <a:xfrm>
            <a:off x="350939" y="1571612"/>
            <a:ext cx="8388000" cy="4737708"/>
          </a:xfrm>
        </p:spPr>
        <p:txBody>
          <a:bodyPr numCol="3" spcCol="180000">
            <a:normAutofit/>
          </a:bodyPr>
          <a:lstStyle>
            <a:lvl1pPr marL="0" indent="0">
              <a:spcAft>
                <a:spcPts val="0"/>
              </a:spcAft>
              <a:buNone/>
              <a:defRPr sz="1400">
                <a:solidFill>
                  <a:srgbClr val="646464"/>
                </a:solidFill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1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3" name="Straight Connector 22"/>
          <p:cNvCxnSpPr/>
          <p:nvPr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JCTVC-L0213: Differential coding for RefIdx based scalability</a:t>
            </a:r>
            <a:endParaRPr lang="en-GB" dirty="0"/>
          </a:p>
        </p:txBody>
      </p:sp>
      <p:pic>
        <p:nvPicPr>
          <p:cNvPr id="9" name="Picture 8" descr="Nokia_brandmark_logo_blue_vector_RGB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10" name="Straight Connector 9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2" name="Picture 11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252532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  <a:prstGeom prst="rect">
            <a:avLst/>
          </a:prstGeom>
        </p:spPr>
        <p:txBody>
          <a:bodyPr vert="horz" lIns="0" tIns="0" rIns="0" bIns="0" rtlCol="0" anchor="t">
            <a:spAutoFit/>
          </a:bodyPr>
          <a:lstStyle/>
          <a:p>
            <a:r>
              <a:rPr lang="en-US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4971" y="1571612"/>
            <a:ext cx="8407400" cy="4737708"/>
          </a:xfrm>
          <a:prstGeom prst="rect">
            <a:avLst/>
          </a:prstGeom>
        </p:spPr>
        <p:txBody>
          <a:bodyPr vert="horz" lIns="0" tIns="0" rIns="0" bIns="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 dirty="0" smtClean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452203"/>
            <a:ext cx="29837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dirty="0" smtClean="0"/>
              <a:t>JCTVC-M0155: Non-CE3: Enhanced inter layer reference picture for </a:t>
            </a:r>
            <a:r>
              <a:rPr lang="en-US" dirty="0" err="1" smtClean="0"/>
              <a:t>RefIdx</a:t>
            </a:r>
            <a:r>
              <a:rPr lang="en-US" dirty="0" smtClean="0"/>
              <a:t> based scalability</a:t>
            </a:r>
            <a:endParaRPr lang="en-GB" dirty="0"/>
          </a:p>
        </p:txBody>
      </p:sp>
      <p:sp>
        <p:nvSpPr>
          <p:cNvPr id="8" name="fc"/>
          <p:cNvSpPr txBox="1"/>
          <p:nvPr/>
        </p:nvSpPr>
        <p:spPr>
          <a:xfrm>
            <a:off x="0" y="6642100"/>
            <a:ext cx="9144000" cy="246221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endParaRPr lang="en-US" sz="1000" b="1" i="0" u="none" baseline="0">
              <a:solidFill>
                <a:srgbClr val="3E843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7319365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1" r:id="rId1"/>
    <p:sldLayoutId id="2147483862" r:id="rId2"/>
    <p:sldLayoutId id="2147483863" r:id="rId3"/>
    <p:sldLayoutId id="2147483864" r:id="rId4"/>
    <p:sldLayoutId id="2147483865" r:id="rId5"/>
    <p:sldLayoutId id="2147483866" r:id="rId6"/>
    <p:sldLayoutId id="2147483867" r:id="rId7"/>
    <p:sldLayoutId id="2147483868" r:id="rId8"/>
    <p:sldLayoutId id="2147483869" r:id="rId9"/>
    <p:sldLayoutId id="2147483870" r:id="rId10"/>
    <p:sldLayoutId id="2147483871" r:id="rId11"/>
    <p:sldLayoutId id="2147483872" r:id="rId12"/>
    <p:sldLayoutId id="2147483873" r:id="rId13"/>
    <p:sldLayoutId id="2147483874" r:id="rId14"/>
    <p:sldLayoutId id="2147483875" r:id="rId15"/>
    <p:sldLayoutId id="2147483876" r:id="rId16"/>
    <p:sldLayoutId id="2147483877" r:id="rId17"/>
    <p:sldLayoutId id="2147483878" r:id="rId18"/>
    <p:sldLayoutId id="2147483856" r:id="rId19"/>
    <p:sldLayoutId id="2147483855" r:id="rId20"/>
    <p:sldLayoutId id="2147483841" r:id="rId21"/>
    <p:sldLayoutId id="2147483832" r:id="rId22"/>
    <p:sldLayoutId id="2147483833" r:id="rId23"/>
    <p:sldLayoutId id="2147483834" r:id="rId24"/>
    <p:sldLayoutId id="2147483835" r:id="rId25"/>
    <p:sldLayoutId id="2147483836" r:id="rId26"/>
    <p:sldLayoutId id="2147483857" r:id="rId27"/>
    <p:sldLayoutId id="2147483859" r:id="rId28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defTabSz="914400" rtl="0" eaLnBrk="1" latinLnBrk="0" hangingPunct="1">
        <a:spcBef>
          <a:spcPct val="0"/>
        </a:spcBef>
        <a:buNone/>
        <a:defRPr sz="4000" b="0" kern="2000" spc="-120" baseline="0">
          <a:solidFill>
            <a:srgbClr val="124191"/>
          </a:solidFill>
          <a:latin typeface="+mj-lt"/>
          <a:ea typeface="+mj-ea"/>
          <a:cs typeface="+mj-cs"/>
        </a:defRPr>
      </a:lvl1pPr>
    </p:titleStyle>
    <p:bodyStyle>
      <a:lvl1pPr marL="180975" indent="-180975" algn="l" defTabSz="914400" rtl="0" eaLnBrk="1" latinLnBrk="0" hangingPunct="1">
        <a:lnSpc>
          <a:spcPct val="100000"/>
        </a:lnSpc>
        <a:spcBef>
          <a:spcPts val="120"/>
        </a:spcBef>
        <a:spcAft>
          <a:spcPts val="120"/>
        </a:spcAft>
        <a:buFont typeface="Arial" pitchFamily="34" charset="0"/>
        <a:buChar char="•"/>
        <a:defRPr sz="2400" kern="1200">
          <a:solidFill>
            <a:srgbClr val="646464"/>
          </a:solidFill>
          <a:latin typeface="+mn-lt"/>
          <a:ea typeface="+mn-ea"/>
          <a:cs typeface="+mn-cs"/>
        </a:defRPr>
      </a:lvl1pPr>
      <a:lvl2pPr marL="627063" indent="-180000" algn="l" defTabSz="914400" rtl="0" eaLnBrk="1" latinLnBrk="0" hangingPunct="1">
        <a:lnSpc>
          <a:spcPct val="100000"/>
        </a:lnSpc>
        <a:spcBef>
          <a:spcPts val="110"/>
        </a:spcBef>
        <a:spcAft>
          <a:spcPts val="110"/>
        </a:spcAft>
        <a:buFont typeface="Nokia Pure Text" pitchFamily="34" charset="0"/>
        <a:buChar char="−"/>
        <a:defRPr sz="2200" kern="1200">
          <a:solidFill>
            <a:srgbClr val="646464"/>
          </a:solidFill>
          <a:latin typeface="+mn-lt"/>
          <a:ea typeface="+mn-ea"/>
          <a:cs typeface="+mn-cs"/>
        </a:defRPr>
      </a:lvl2pPr>
      <a:lvl3pPr marL="984250" indent="-179388" algn="l" defTabSz="914400" rtl="0" eaLnBrk="1" latinLnBrk="0" hangingPunct="1">
        <a:lnSpc>
          <a:spcPct val="100000"/>
        </a:lnSpc>
        <a:spcBef>
          <a:spcPts val="100"/>
        </a:spcBef>
        <a:spcAft>
          <a:spcPts val="100"/>
        </a:spcAft>
        <a:buFont typeface="Nokia Pure Text" pitchFamily="34" charset="0"/>
        <a:buChar char="−"/>
        <a:defRPr sz="2000" kern="1200">
          <a:solidFill>
            <a:srgbClr val="646464"/>
          </a:solidFill>
          <a:latin typeface="+mn-lt"/>
          <a:ea typeface="+mn-ea"/>
          <a:cs typeface="+mn-cs"/>
        </a:defRPr>
      </a:lvl3pPr>
      <a:lvl4pPr marL="1341438" indent="-179388" algn="l" defTabSz="914400" rtl="0" eaLnBrk="1" latinLnBrk="0" hangingPunct="1">
        <a:spcBef>
          <a:spcPts val="90"/>
        </a:spcBef>
        <a:spcAft>
          <a:spcPts val="90"/>
        </a:spcAft>
        <a:buFont typeface="Nokia Pure Text" pitchFamily="34" charset="0"/>
        <a:buChar char="−"/>
        <a:defRPr sz="1800" kern="1200">
          <a:solidFill>
            <a:srgbClr val="646464"/>
          </a:solidFill>
          <a:latin typeface="+mn-lt"/>
          <a:ea typeface="+mn-ea"/>
          <a:cs typeface="+mn-cs"/>
        </a:defRPr>
      </a:lvl4pPr>
      <a:lvl5pPr marL="1706563" indent="-179388" algn="l" defTabSz="914400" rtl="0" eaLnBrk="1" latinLnBrk="0" hangingPunct="1">
        <a:spcBef>
          <a:spcPts val="80"/>
        </a:spcBef>
        <a:spcAft>
          <a:spcPts val="80"/>
        </a:spcAft>
        <a:buFont typeface="Nokia Pure Text" pitchFamily="34" charset="0"/>
        <a:buChar char="−"/>
        <a:defRPr sz="1600" kern="1200" baseline="0">
          <a:solidFill>
            <a:srgbClr val="646464"/>
          </a:solidFill>
          <a:latin typeface="+mn-lt"/>
          <a:ea typeface="+mn-ea"/>
          <a:cs typeface="+mn-cs"/>
        </a:defRPr>
      </a:lvl5pPr>
      <a:lvl6pPr marL="2063750" indent="-179388" algn="l" defTabSz="914400" rtl="0" eaLnBrk="1" latinLnBrk="0" hangingPunct="1">
        <a:spcBef>
          <a:spcPts val="70"/>
        </a:spcBef>
        <a:spcAft>
          <a:spcPts val="70"/>
        </a:spcAft>
        <a:buFont typeface="Nokia Pure Text" pitchFamily="34" charset="0"/>
        <a:buChar char="−"/>
        <a:defRPr sz="1400" kern="1200" baseline="0">
          <a:solidFill>
            <a:srgbClr val="646464"/>
          </a:solidFill>
          <a:latin typeface="+mn-lt"/>
          <a:ea typeface="+mn-ea"/>
          <a:cs typeface="+mn-cs"/>
        </a:defRPr>
      </a:lvl6pPr>
      <a:lvl7pPr marL="2422525" indent="-180000" algn="l" defTabSz="914400" rtl="0" eaLnBrk="1" latinLnBrk="0" hangingPunct="1">
        <a:spcBef>
          <a:spcPts val="70"/>
        </a:spcBef>
        <a:spcAft>
          <a:spcPts val="70"/>
        </a:spcAft>
        <a:buFont typeface="Nokia Pure Text" pitchFamily="34" charset="0"/>
        <a:buChar char="−"/>
        <a:defRPr sz="1400" kern="1200" baseline="0">
          <a:solidFill>
            <a:srgbClr val="646464"/>
          </a:solidFill>
          <a:latin typeface="+mn-lt"/>
          <a:ea typeface="+mn-ea"/>
          <a:cs typeface="+mn-cs"/>
        </a:defRPr>
      </a:lvl7pPr>
      <a:lvl8pPr marL="2776538" indent="-180000" algn="l" defTabSz="914400" rtl="0" eaLnBrk="1" latinLnBrk="0" hangingPunct="1">
        <a:spcBef>
          <a:spcPts val="60"/>
        </a:spcBef>
        <a:spcAft>
          <a:spcPts val="60"/>
        </a:spcAft>
        <a:buFont typeface="Nokia Pure Text" pitchFamily="34" charset="0"/>
        <a:buChar char="−"/>
        <a:defRPr sz="1200" kern="1200" baseline="0">
          <a:solidFill>
            <a:srgbClr val="646464"/>
          </a:solidFill>
          <a:latin typeface="+mn-lt"/>
          <a:ea typeface="+mn-ea"/>
          <a:cs typeface="+mn-cs"/>
        </a:defRPr>
      </a:lvl8pPr>
      <a:lvl9pPr marL="3135313" indent="-174625" algn="l" defTabSz="914400" rtl="0" eaLnBrk="1" latinLnBrk="0" hangingPunct="1">
        <a:spcBef>
          <a:spcPts val="60"/>
        </a:spcBef>
        <a:spcAft>
          <a:spcPts val="60"/>
        </a:spcAft>
        <a:buFont typeface="Nokia Pure Text" pitchFamily="34" charset="0"/>
        <a:buChar char="−"/>
        <a:defRPr sz="1200" kern="1200" baseline="0">
          <a:solidFill>
            <a:srgbClr val="646464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>
          <a:xfrm>
            <a:off x="344971" y="3087444"/>
            <a:ext cx="8547509" cy="1133644"/>
          </a:xfrm>
        </p:spPr>
        <p:txBody>
          <a:bodyPr/>
          <a:lstStyle/>
          <a:p>
            <a:r>
              <a:rPr lang="fi-FI" b="1" dirty="0" smtClean="0"/>
              <a:t>JCTVC-M0155</a:t>
            </a:r>
            <a:endParaRPr lang="fi-FI" b="1" dirty="0" smtClean="0"/>
          </a:p>
          <a:p>
            <a:endParaRPr lang="en-US" dirty="0" smtClean="0"/>
          </a:p>
          <a:p>
            <a:r>
              <a:rPr lang="fi-FI" dirty="0"/>
              <a:t>Alireza </a:t>
            </a:r>
            <a:r>
              <a:rPr lang="fi-FI" dirty="0" smtClean="0"/>
              <a:t>Aminlou, Jani Lainema, Kemal Ugur, Miska </a:t>
            </a:r>
            <a:r>
              <a:rPr lang="fi-FI" dirty="0"/>
              <a:t>Hannuksela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44971" y="285728"/>
            <a:ext cx="8388000" cy="2215991"/>
          </a:xfrm>
        </p:spPr>
        <p:txBody>
          <a:bodyPr/>
          <a:lstStyle/>
          <a:p>
            <a:r>
              <a:rPr lang="en-US" dirty="0"/>
              <a:t>Non-CE3: Enhanced inter layer reference picture for </a:t>
            </a:r>
            <a:r>
              <a:rPr lang="en-US" dirty="0" err="1"/>
              <a:t>RefIdx</a:t>
            </a:r>
            <a:r>
              <a:rPr lang="en-US" dirty="0"/>
              <a:t> based scalability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dirty="0"/>
              <a:t>JCTVC-M0155: Non-CE3: Enhanced inter layer reference picture for </a:t>
            </a:r>
            <a:r>
              <a:rPr lang="en-US" dirty="0" err="1"/>
              <a:t>RefIdx</a:t>
            </a:r>
            <a:r>
              <a:rPr lang="en-US" dirty="0"/>
              <a:t> based scalability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i-FI" b="1" dirty="0" smtClean="0"/>
              <a:t>Intention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dirty="0" smtClean="0"/>
              <a:t>Introduce differential </a:t>
            </a:r>
            <a:r>
              <a:rPr lang="en-US" dirty="0" smtClean="0"/>
              <a:t>coding / GRP </a:t>
            </a:r>
            <a:r>
              <a:rPr lang="en-US" dirty="0" smtClean="0"/>
              <a:t>for </a:t>
            </a:r>
            <a:r>
              <a:rPr lang="en-US" dirty="0" err="1" smtClean="0"/>
              <a:t>RefIdx</a:t>
            </a:r>
            <a:r>
              <a:rPr lang="en-US" dirty="0" smtClean="0"/>
              <a:t> approach</a:t>
            </a:r>
          </a:p>
          <a:p>
            <a:pPr marL="969963" lvl="1" indent="-342900">
              <a:buFont typeface="Arial" pitchFamily="34" charset="0"/>
              <a:buChar char="•"/>
            </a:pPr>
            <a:r>
              <a:rPr lang="fi-FI" dirty="0" smtClean="0"/>
              <a:t>Add the high frequency information available on enhancement layer to base layer prediction</a:t>
            </a:r>
            <a:endParaRPr lang="en-US" dirty="0" smtClean="0"/>
          </a:p>
          <a:p>
            <a:pPr marL="342900" indent="-342900">
              <a:buFont typeface="Arial" pitchFamily="34" charset="0"/>
              <a:buChar char="•"/>
            </a:pPr>
            <a:r>
              <a:rPr lang="fi-FI" dirty="0" smtClean="0"/>
              <a:t>Maintain the ”HLS only changes” nature of RefIdx</a:t>
            </a:r>
          </a:p>
          <a:p>
            <a:pPr marL="969963" lvl="1" indent="-342900">
              <a:buFont typeface="Arial" pitchFamily="34" charset="0"/>
              <a:buChar char="•"/>
            </a:pPr>
            <a:r>
              <a:rPr lang="fi-FI" dirty="0" smtClean="0"/>
              <a:t>Do not modify the HEVC version 1 tools</a:t>
            </a:r>
          </a:p>
          <a:p>
            <a:pPr marL="969963" lvl="1" indent="-342900">
              <a:buFont typeface="Arial" pitchFamily="34" charset="0"/>
              <a:buChar char="•"/>
            </a:pPr>
            <a:r>
              <a:rPr lang="fi-FI" dirty="0" smtClean="0"/>
              <a:t>Do not add new slice level tools</a:t>
            </a:r>
          </a:p>
          <a:p>
            <a:pPr marL="969963" lvl="1" indent="-342900">
              <a:buFont typeface="Arial" pitchFamily="34" charset="0"/>
              <a:buChar char="•"/>
            </a:pPr>
            <a:r>
              <a:rPr lang="fi-FI" dirty="0" smtClean="0"/>
              <a:t>Only modify the reference picture list and buffer contructions</a:t>
            </a:r>
          </a:p>
          <a:p>
            <a:endParaRPr lang="fi-FI" b="1" dirty="0" smtClean="0"/>
          </a:p>
          <a:p>
            <a:r>
              <a:rPr lang="fi-FI" b="1" dirty="0" smtClean="0"/>
              <a:t>Approach</a:t>
            </a:r>
            <a:endParaRPr lang="fi-FI" b="1" dirty="0"/>
          </a:p>
          <a:p>
            <a:pPr marL="342900" indent="-342900">
              <a:buFont typeface="Arial" pitchFamily="34" charset="0"/>
              <a:buChar char="•"/>
            </a:pPr>
            <a:r>
              <a:rPr lang="en-US" dirty="0" smtClean="0"/>
              <a:t>Put </a:t>
            </a:r>
            <a:r>
              <a:rPr lang="en-US" dirty="0" smtClean="0"/>
              <a:t>an enhanced inter-layer reference frame to </a:t>
            </a:r>
            <a:r>
              <a:rPr lang="en-US" dirty="0" smtClean="0"/>
              <a:t>the reference picture </a:t>
            </a:r>
            <a:r>
              <a:rPr lang="en-US" dirty="0" smtClean="0"/>
              <a:t>buffer (in addition to the “traditional” inter-layer reference)</a:t>
            </a:r>
            <a:endParaRPr lang="en-US" dirty="0" smtClean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301090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 smtClean="0"/>
              <a:t>Reference picture list construction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dirty="0"/>
              <a:t>JCTVC-M0155: Non-CE3: Enhanced inter layer reference picture for </a:t>
            </a:r>
            <a:r>
              <a:rPr lang="en-US" dirty="0" err="1"/>
              <a:t>RefIdx</a:t>
            </a:r>
            <a:r>
              <a:rPr lang="en-US" dirty="0"/>
              <a:t> based scalability</a:t>
            </a:r>
            <a:endParaRPr lang="en-GB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4581088"/>
              </p:ext>
            </p:extLst>
          </p:nvPr>
        </p:nvGraphicFramePr>
        <p:xfrm>
          <a:off x="899592" y="2924944"/>
          <a:ext cx="6531770" cy="609600"/>
        </p:xfrm>
        <a:graphic>
          <a:graphicData uri="http://schemas.openxmlformats.org/drawingml/2006/table">
            <a:tbl>
              <a:tblPr firstRow="1" firstCol="1" bandRow="1"/>
              <a:tblGrid>
                <a:gridCol w="1779240"/>
                <a:gridCol w="1080120"/>
                <a:gridCol w="1296144"/>
                <a:gridCol w="1069912"/>
                <a:gridCol w="1306354"/>
              </a:tblGrid>
              <a:tr h="0"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 dirty="0">
                          <a:effectLst/>
                          <a:latin typeface="Times New Roman"/>
                          <a:ea typeface="Times New Roman"/>
                        </a:rPr>
                        <a:t>Ref pic list 0:</a:t>
                      </a:r>
                      <a:endParaRPr lang="en-US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 dirty="0">
                          <a:effectLst/>
                          <a:latin typeface="Times New Roman"/>
                          <a:ea typeface="Times New Roman"/>
                        </a:rPr>
                        <a:t>R0</a:t>
                      </a:r>
                      <a:endParaRPr lang="en-US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 dirty="0">
                          <a:effectLst/>
                          <a:latin typeface="Times New Roman"/>
                          <a:ea typeface="Times New Roman"/>
                        </a:rPr>
                        <a:t>EILR4</a:t>
                      </a:r>
                      <a:endParaRPr lang="en-US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6E3BC"/>
                    </a:solidFill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R8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ILR4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6D9F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Ref pic list 1: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R8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EILR4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6E3BC"/>
                    </a:solidFill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R0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 dirty="0">
                          <a:effectLst/>
                          <a:latin typeface="Times New Roman"/>
                          <a:ea typeface="Times New Roman"/>
                        </a:rPr>
                        <a:t>ILR4</a:t>
                      </a:r>
                      <a:endParaRPr lang="en-US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6D9F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045495"/>
              </p:ext>
            </p:extLst>
          </p:nvPr>
        </p:nvGraphicFramePr>
        <p:xfrm>
          <a:off x="323528" y="4149080"/>
          <a:ext cx="8407398" cy="609600"/>
        </p:xfrm>
        <a:graphic>
          <a:graphicData uri="http://schemas.openxmlformats.org/drawingml/2006/table">
            <a:tbl>
              <a:tblPr firstRow="1" firstCol="1" bandRow="1"/>
              <a:tblGrid>
                <a:gridCol w="1851247"/>
                <a:gridCol w="1152128"/>
                <a:gridCol w="1296144"/>
                <a:gridCol w="1305413"/>
                <a:gridCol w="1401233"/>
                <a:gridCol w="1401233"/>
              </a:tblGrid>
              <a:tr h="0"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 dirty="0">
                          <a:effectLst/>
                          <a:latin typeface="Times New Roman"/>
                          <a:ea typeface="Times New Roman"/>
                        </a:rPr>
                        <a:t>Ref pic list 0:</a:t>
                      </a:r>
                      <a:endParaRPr lang="en-US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R8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 dirty="0">
                          <a:effectLst/>
                          <a:latin typeface="Times New Roman"/>
                          <a:ea typeface="Times New Roman"/>
                        </a:rPr>
                        <a:t>EILR4</a:t>
                      </a:r>
                      <a:endParaRPr lang="en-US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6E3BC"/>
                    </a:solidFill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R6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R4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ILR4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6D9F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Ref pic list 1: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R8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EILR4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6E3BC"/>
                    </a:solidFill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R6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>
                          <a:effectLst/>
                          <a:latin typeface="Times New Roman"/>
                          <a:ea typeface="Times New Roman"/>
                        </a:rPr>
                        <a:t>R4</a:t>
                      </a:r>
                      <a:endParaRPr lang="en-US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CA" sz="2000" dirty="0">
                          <a:effectLst/>
                          <a:latin typeface="Times New Roman"/>
                          <a:ea typeface="Times New Roman"/>
                        </a:rPr>
                        <a:t>ILR4</a:t>
                      </a:r>
                      <a:endParaRPr lang="en-US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6D9F1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600408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 smtClean="0"/>
              <a:t>EILR frame construction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dirty="0"/>
              <a:t>JCTVC-M0155: Non-CE3: Enhanced inter layer reference picture for </a:t>
            </a:r>
            <a:r>
              <a:rPr lang="en-US" dirty="0" err="1"/>
              <a:t>RefIdx</a:t>
            </a:r>
            <a:r>
              <a:rPr lang="en-US" dirty="0"/>
              <a:t> based scalability</a:t>
            </a:r>
            <a:endParaRPr lang="en-GB" dirty="0"/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59632" y="1562666"/>
            <a:ext cx="6192687" cy="4441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8241369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504" y="287890"/>
            <a:ext cx="8388000" cy="615553"/>
          </a:xfrm>
        </p:spPr>
        <p:txBody>
          <a:bodyPr/>
          <a:lstStyle/>
          <a:p>
            <a:r>
              <a:rPr lang="fi-FI" dirty="0" smtClean="0"/>
              <a:t>Results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dirty="0"/>
              <a:t>JCTVC-M0155: Non-CE3: Enhanced inter layer reference picture for </a:t>
            </a:r>
            <a:r>
              <a:rPr lang="en-US" dirty="0" err="1"/>
              <a:t>RefIdx</a:t>
            </a:r>
            <a:r>
              <a:rPr lang="en-US" dirty="0"/>
              <a:t> based scalability</a:t>
            </a:r>
            <a:endParaRPr lang="en-GB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34366382"/>
              </p:ext>
            </p:extLst>
          </p:nvPr>
        </p:nvGraphicFramePr>
        <p:xfrm>
          <a:off x="1979712" y="476672"/>
          <a:ext cx="6984779" cy="5616627"/>
        </p:xfrm>
        <a:graphic>
          <a:graphicData uri="http://schemas.openxmlformats.org/drawingml/2006/table">
            <a:tbl>
              <a:tblPr firstRow="1" firstCol="1" bandRow="1"/>
              <a:tblGrid>
                <a:gridCol w="1945859"/>
                <a:gridCol w="564428"/>
                <a:gridCol w="564428"/>
                <a:gridCol w="564428"/>
                <a:gridCol w="525621"/>
                <a:gridCol w="584181"/>
                <a:gridCol w="584181"/>
                <a:gridCol w="512923"/>
                <a:gridCol w="512923"/>
                <a:gridCol w="625807"/>
              </a:tblGrid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RA HEVC 2x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RA HEVC 1.5x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RA HEVC SNR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A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-7.0%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B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-1.5%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-4.5%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-5.4%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-5.9%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-6.7%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Overall (Test vs Ref)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-1.7%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-5.3%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-5.8%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-5.9%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effectLst/>
                          <a:latin typeface="Arial"/>
                          <a:ea typeface="Times New Roman"/>
                        </a:rPr>
                        <a:t>Overall (Test vs single layer)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18.1%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26.0%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26.4%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14.5%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20.7%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21.6%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13.2%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20.4%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23.1%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EL only (Test vs Ref)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-3.8%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-7.4%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-7.9%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-7.6%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-11.0%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-12.2%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-4.7%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-9.9%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-11.3%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Enc Time[%]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100.3%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100.5%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100.3%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Dec Time[%]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131.8%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154.0%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140.0%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87084">
                <a:tc>
                  <a:txBody>
                    <a:bodyPr/>
                    <a:lstStyle/>
                    <a:p>
                      <a:endParaRPr lang="en-US" sz="1100" dirty="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LD-P HEVC 2x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LD-P HEVC 1.5x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LD-P HEVC SNR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A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-6.8%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-6.3%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-3.3%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-8.0%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B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-3.2%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-3.2%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-4.9%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-4.9%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-3.1%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Overall (Test vs Ref)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-4.2%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-3.9%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-3.2%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-4.9%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-4.9%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-3.1%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effectLst/>
                          <a:latin typeface="Arial"/>
                          <a:ea typeface="Times New Roman"/>
                        </a:rPr>
                        <a:t>Overall (Test vs single layer)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23.5%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31.9%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33.6%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18.9%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26.5%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29.2%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19.6%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24.5%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27.5%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EL only (Test vs Ref)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-4.6%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-6.3%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-5.9%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-8.4%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-9.8%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-9.7%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-5.4%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-9.8%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-10.8%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Enc Time[%]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99.4%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98.9%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99.4%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Dec Time[%]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132.0%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152.1%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141.8%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87084">
                <a:tc>
                  <a:txBody>
                    <a:bodyPr/>
                    <a:lstStyle/>
                    <a:p>
                      <a:endParaRPr lang="en-US" sz="1100" dirty="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44650">
                <a:tc gridSpan="10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4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Optional Tests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87084"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effectLst/>
                        <a:latin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LD-B HEVC 2x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LD-B HEVC 1.5x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LD-B HEVC SNR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A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-9.2%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B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-4.4%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-5.2%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-3.3%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-6.7%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-7.0%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-8.7%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Overall (Test vs Ref)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-2.2%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-5.4%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-6.0%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-3.3%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-6.7%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-2.6%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-7.4%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-8.8%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effectLst/>
                          <a:latin typeface="Arial"/>
                          <a:ea typeface="Times New Roman"/>
                        </a:rPr>
                        <a:t>Overall (Test vs single layer)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25.6%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31.0%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31.7%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20.7%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24.3%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25.5%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21.1%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24.5%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effectLst/>
                          <a:latin typeface="Arial"/>
                          <a:ea typeface="Times New Roman"/>
                        </a:rPr>
                        <a:t>26.9%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b="1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EL only (Test vs Ref)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-4.5%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-7.6%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-8.1%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-8.9%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-12.1%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-12.9%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-4.8%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-9.8%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808080"/>
                          </a:solidFill>
                          <a:effectLst/>
                          <a:latin typeface="Arial"/>
                          <a:ea typeface="Times New Roman"/>
                        </a:rPr>
                        <a:t>-11.3%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Enc Time[%]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99.6%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99.9%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99.9%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8175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Dec Time[%]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137.9%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170.5%</a:t>
                      </a:r>
                      <a:endParaRPr lang="en-US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50" dirty="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146.1%</a:t>
                      </a: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035" marR="5703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316708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 smtClean="0"/>
              <a:t>Complexity analysis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dirty="0"/>
              <a:t>JCTVC-M0155: Non-CE3: Enhanced inter layer reference picture for </a:t>
            </a:r>
            <a:r>
              <a:rPr lang="en-US" dirty="0" err="1"/>
              <a:t>RefIdx</a:t>
            </a:r>
            <a:r>
              <a:rPr lang="en-US" dirty="0"/>
              <a:t> based scalability</a:t>
            </a:r>
            <a:endParaRPr lang="en-GB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3803327"/>
              </p:ext>
            </p:extLst>
          </p:nvPr>
        </p:nvGraphicFramePr>
        <p:xfrm>
          <a:off x="755576" y="1268760"/>
          <a:ext cx="7416823" cy="4785960"/>
        </p:xfrm>
        <a:graphic>
          <a:graphicData uri="http://schemas.openxmlformats.org/drawingml/2006/table">
            <a:tbl>
              <a:tblPr firstRow="1" firstCol="1" bandRow="1"/>
              <a:tblGrid>
                <a:gridCol w="857998"/>
                <a:gridCol w="339961"/>
                <a:gridCol w="539891"/>
                <a:gridCol w="539891"/>
                <a:gridCol w="378814"/>
                <a:gridCol w="387718"/>
                <a:gridCol w="339961"/>
                <a:gridCol w="539891"/>
                <a:gridCol w="539891"/>
                <a:gridCol w="378814"/>
                <a:gridCol w="387718"/>
                <a:gridCol w="339961"/>
                <a:gridCol w="539891"/>
                <a:gridCol w="539891"/>
                <a:gridCol w="378814"/>
                <a:gridCol w="387718"/>
              </a:tblGrid>
              <a:tr h="232830"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RA HEVC 2x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RA HEVC 1.5x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RA HEVC SNR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5947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8b/8b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64b/256b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64b/512b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Mults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Adds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8b/8b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64b/256b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64b/512b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Mults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Adds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8b/8b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64b/256b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64b/512b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Mults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Adds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0441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A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84%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84%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140%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140%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</a:tr>
              <a:tr h="310441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92%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91%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91%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112%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112%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133%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133%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128%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128%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</a:tr>
              <a:tr h="310441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Overall 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90%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113%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113%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133%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133%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132%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132%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</a:tr>
              <a:tr h="232830"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2830"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LD-P HEVC 2x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LD-P HEVC 1.5x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LD-P HEVC SNR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5947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8b/8b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64b/256b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64b/512b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Mults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Adds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8b/8b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64b/256b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64b/512b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Mults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Adds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8b/8b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64b/256b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64b/512b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Mults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Adds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0441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A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114%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113%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84%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83%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</a:tr>
              <a:tr h="310441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90%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110%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110%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126%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126%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134%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134%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</a:tr>
              <a:tr h="310441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Overall 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111%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111%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126%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126%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137%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</a:tr>
              <a:tr h="232830"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2830"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LD_B HEVC 2x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LD-B HEVC 1.5x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LD-B HEVC SNR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5947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8b/8b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64b/256b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64b/512b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Mults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Adds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8b/8b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64b/256b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64b/512b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Mults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Adds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8b/8b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64b/256b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64b/512b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Mults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8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Calibri"/>
                        </a:rPr>
                        <a:t>Adds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0441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A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122%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122%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152%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152%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</a:tr>
              <a:tr h="310441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Class B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91%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90%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142%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142%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</a:tr>
              <a:tr h="310441"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Overall 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90%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88%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119%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146%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89%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87%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145%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 dirty="0">
                          <a:solidFill>
                            <a:srgbClr val="000000"/>
                          </a:solidFill>
                          <a:effectLst/>
                          <a:latin typeface="Arial"/>
                          <a:ea typeface="Times New Roman"/>
                        </a:rPr>
                        <a:t>145%</a:t>
                      </a: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18415" marR="1841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31840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 smtClean="0"/>
              <a:t>Summary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 pitchFamily="34" charset="0"/>
              <a:buChar char="•"/>
            </a:pPr>
            <a:r>
              <a:rPr lang="en-US" dirty="0" smtClean="0"/>
              <a:t>Proposed method provides tangible improvements in coding efficiency</a:t>
            </a:r>
          </a:p>
          <a:p>
            <a:pPr marL="969963" lvl="1" indent="-342900">
              <a:buFont typeface="Arial" pitchFamily="34" charset="0"/>
              <a:buChar char="•"/>
            </a:pPr>
            <a:r>
              <a:rPr lang="fi-FI" dirty="0" smtClean="0"/>
              <a:t>Average </a:t>
            </a:r>
            <a:r>
              <a:rPr lang="fi-FI" dirty="0" smtClean="0"/>
              <a:t>BD rate improvement: -</a:t>
            </a:r>
            <a:r>
              <a:rPr lang="fi-FI" dirty="0" smtClean="0"/>
              <a:t>2.6</a:t>
            </a:r>
            <a:r>
              <a:rPr lang="fi-FI" dirty="0" smtClean="0"/>
              <a:t> </a:t>
            </a:r>
            <a:r>
              <a:rPr lang="fi-FI" dirty="0" smtClean="0"/>
              <a:t>%</a:t>
            </a:r>
            <a:endParaRPr lang="en-US" dirty="0"/>
          </a:p>
          <a:p>
            <a:pPr marL="342900" indent="-342900">
              <a:buFont typeface="Arial" pitchFamily="34" charset="0"/>
              <a:buChar char="•"/>
            </a:pPr>
            <a:r>
              <a:rPr lang="fi-FI" dirty="0" smtClean="0"/>
              <a:t>Fully </a:t>
            </a:r>
            <a:r>
              <a:rPr lang="fi-FI" dirty="0" smtClean="0"/>
              <a:t>compatible with the HLS RefIdx approach</a:t>
            </a:r>
          </a:p>
          <a:p>
            <a:pPr marL="969963" lvl="1" indent="-342900">
              <a:buFont typeface="Arial" pitchFamily="34" charset="0"/>
              <a:buChar char="•"/>
            </a:pPr>
            <a:r>
              <a:rPr lang="fi-FI" dirty="0" smtClean="0"/>
              <a:t>HEVC version 1 decoder can be reused</a:t>
            </a:r>
            <a:endParaRPr lang="fi-FI" dirty="0" smtClean="0"/>
          </a:p>
          <a:p>
            <a:pPr marL="969963" lvl="1" indent="-342900">
              <a:buFont typeface="Arial" pitchFamily="34" charset="0"/>
              <a:buChar char="•"/>
            </a:pPr>
            <a:r>
              <a:rPr lang="fi-FI" dirty="0" smtClean="0"/>
              <a:t>Only modifications to reference picture list and buffer construction</a:t>
            </a:r>
          </a:p>
          <a:p>
            <a:pPr marL="342900" indent="-342900">
              <a:buFont typeface="Arial" pitchFamily="34" charset="0"/>
              <a:buChar char="•"/>
            </a:pPr>
            <a:endParaRPr lang="fi-FI" dirty="0" smtClean="0"/>
          </a:p>
          <a:p>
            <a:endParaRPr lang="en-US" b="1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dirty="0"/>
              <a:t>JCTVC-M0155: Non-CE3: Enhanced inter layer reference picture for </a:t>
            </a:r>
            <a:r>
              <a:rPr lang="en-US" dirty="0" err="1"/>
              <a:t>RefIdx</a:t>
            </a:r>
            <a:r>
              <a:rPr lang="en-US" dirty="0"/>
              <a:t> based scalability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936373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Nokia-Short-v1">
  <a:themeElements>
    <a:clrScheme name="Nokia-1">
      <a:dk1>
        <a:srgbClr val="124191"/>
      </a:dk1>
      <a:lt1>
        <a:srgbClr val="FFFFFF"/>
      </a:lt1>
      <a:dk2>
        <a:srgbClr val="646464"/>
      </a:dk2>
      <a:lt2>
        <a:srgbClr val="FFFFFF"/>
      </a:lt2>
      <a:accent1>
        <a:srgbClr val="2187B0"/>
      </a:accent1>
      <a:accent2>
        <a:srgbClr val="1F843E"/>
      </a:accent2>
      <a:accent3>
        <a:srgbClr val="E32C18"/>
      </a:accent3>
      <a:accent4>
        <a:srgbClr val="F39000"/>
      </a:accent4>
      <a:accent5>
        <a:srgbClr val="4D2383"/>
      </a:accent5>
      <a:accent6>
        <a:srgbClr val="196FB0"/>
      </a:accent6>
      <a:hlink>
        <a:srgbClr val="279FCE"/>
      </a:hlink>
      <a:folHlink>
        <a:srgbClr val="B592E1"/>
      </a:folHlink>
    </a:clrScheme>
    <a:fontScheme name="Nokia Pure font">
      <a:majorFont>
        <a:latin typeface="Nokia Pure Text"/>
        <a:ea typeface=""/>
        <a:cs typeface=""/>
      </a:majorFont>
      <a:minorFont>
        <a:latin typeface="Nokia Pure Tex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Nokia-Short-v1</Template>
  <TotalTime>565</TotalTime>
  <Words>1133</Words>
  <Application>Microsoft Office PowerPoint</Application>
  <PresentationFormat>On-screen Show (4:3)</PresentationFormat>
  <Paragraphs>476</Paragraphs>
  <Slides>7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Nokia-Short-v1</vt:lpstr>
      <vt:lpstr>Non-CE3: Enhanced inter layer reference picture for RefIdx based scalability</vt:lpstr>
      <vt:lpstr>Introduction</vt:lpstr>
      <vt:lpstr>Reference picture list construction</vt:lpstr>
      <vt:lpstr>EILR frame construction</vt:lpstr>
      <vt:lpstr>Results</vt:lpstr>
      <vt:lpstr>Complexity analysis</vt:lpstr>
      <vt:lpstr>Summary</vt:lpstr>
    </vt:vector>
  </TitlesOfParts>
  <Company>NOKIA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Scalable video coding technology proposal by Nokia</dc:title>
  <dc:creator>Ugur Kemal</dc:creator>
  <cp:lastModifiedBy>Lainema Jani (Nokia-NRC/Tampere)</cp:lastModifiedBy>
  <cp:revision>46</cp:revision>
  <dcterms:created xsi:type="dcterms:W3CDTF">2012-10-05T09:49:13Z</dcterms:created>
  <dcterms:modified xsi:type="dcterms:W3CDTF">2013-04-19T01:01:34Z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itusGUID">
    <vt:lpwstr>8b4a3f61-947a-46dd-81d8-ce6e8d375f4a</vt:lpwstr>
  </property>
  <property fmtid="{D5CDD505-2E9C-101B-9397-08002B2CF9AE}" pid="3" name="NokiaConfidentiality">
    <vt:lpwstr>Public</vt:lpwstr>
  </property>
</Properties>
</file>

<file path=docProps/thumbnail.jpeg>
</file>