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2"/>
  </p:handoutMasterIdLst>
  <p:sldIdLst>
    <p:sldId id="256" r:id="rId2"/>
    <p:sldId id="257" r:id="rId3"/>
    <p:sldId id="267" r:id="rId4"/>
    <p:sldId id="268" r:id="rId5"/>
    <p:sldId id="260" r:id="rId6"/>
    <p:sldId id="269" r:id="rId7"/>
    <p:sldId id="262" r:id="rId8"/>
    <p:sldId id="263" r:id="rId9"/>
    <p:sldId id="264" r:id="rId10"/>
    <p:sldId id="266" r:id="rId11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6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7" d="100"/>
          <a:sy n="57" d="100"/>
        </p:scale>
        <p:origin x="-2604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052854-9855-484C-9291-2DFDCEB2AA5E}" type="datetimeFigureOut">
              <a:rPr lang="zh-CN" altLang="en-US" smtClean="0"/>
              <a:t>2013/4/19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679204-0330-419C-84C0-82621821B3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17858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10CC1-7096-4A42-BA4E-3CB88A42789E}" type="datetimeFigureOut">
              <a:rPr lang="zh-CN" altLang="en-US" smtClean="0"/>
              <a:t>2013/4/19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20E43-8A2C-4A9F-9A31-42E9D281A7D4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92263"/>
            <a:ext cx="9144000" cy="4565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 descr="C:\Users\ZXG\Documents\s_48325b6d51b1c246c4030b03881c9676336777.jpg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508" b="27795"/>
          <a:stretch/>
        </p:blipFill>
        <p:spPr bwMode="auto">
          <a:xfrm>
            <a:off x="3748" y="0"/>
            <a:ext cx="9144000" cy="2292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矩形 7"/>
          <p:cNvSpPr/>
          <p:nvPr userDrawn="1"/>
        </p:nvSpPr>
        <p:spPr>
          <a:xfrm>
            <a:off x="3748" y="6488668"/>
            <a:ext cx="14933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800" b="1" dirty="0" smtClean="0"/>
              <a:t>JCTVC-M0139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108367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10CC1-7096-4A42-BA4E-3CB88A42789E}" type="datetimeFigureOut">
              <a:rPr lang="zh-CN" altLang="en-US" smtClean="0"/>
              <a:t>2013/4/19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20E43-8A2C-4A9F-9A31-42E9D281A7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77210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10CC1-7096-4A42-BA4E-3CB88A42789E}" type="datetimeFigureOut">
              <a:rPr lang="zh-CN" altLang="en-US" smtClean="0"/>
              <a:t>2013/4/19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20E43-8A2C-4A9F-9A31-42E9D281A7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4121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10CC1-7096-4A42-BA4E-3CB88A42789E}" type="datetimeFigureOut">
              <a:rPr lang="zh-CN" altLang="en-US" smtClean="0"/>
              <a:t>2013/4/19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20E43-8A2C-4A9F-9A31-42E9D281A7D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日期占位符 3"/>
          <p:cNvSpPr txBox="1">
            <a:spLocks/>
          </p:cNvSpPr>
          <p:nvPr userDrawn="1"/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DB10CC1-7096-4A42-BA4E-3CB88A42789E}" type="datetimeFigureOut">
              <a:rPr lang="zh-CN" altLang="en-US" smtClean="0"/>
              <a:pPr/>
              <a:t>2013/4/19</a:t>
            </a:fld>
            <a:endParaRPr lang="zh-CN" altLang="en-US"/>
          </a:p>
        </p:txBody>
      </p:sp>
      <p:sp>
        <p:nvSpPr>
          <p:cNvPr id="8" name="灯片编号占位符 5"/>
          <p:cNvSpPr txBox="1">
            <a:spLocks/>
          </p:cNvSpPr>
          <p:nvPr userDrawn="1"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5820E43-8A2C-4A9F-9A31-42E9D281A7D4}" type="slidenum">
              <a:rPr lang="zh-CN" altLang="en-US" smtClean="0"/>
              <a:pPr/>
              <a:t>‹#›</a:t>
            </a:fld>
            <a:endParaRPr lang="zh-CN" altLang="en-US"/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14977"/>
            <a:ext cx="9144000" cy="4430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 userDrawn="1"/>
        </p:nvSpPr>
        <p:spPr>
          <a:xfrm>
            <a:off x="7092280" y="6453336"/>
            <a:ext cx="1907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800" b="1" dirty="0" smtClean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rPr>
              <a:t>Zhejiang</a:t>
            </a:r>
            <a:r>
              <a:rPr lang="zh-CN" altLang="en-US" sz="1800" b="1" baseline="0" dirty="0" smtClean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rPr>
              <a:t> </a:t>
            </a:r>
            <a:r>
              <a:rPr lang="en-US" altLang="zh-CN" sz="1800" b="1" baseline="0" dirty="0" smtClean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rPr>
              <a:t>University</a:t>
            </a:r>
            <a:endParaRPr lang="en-US" altLang="zh-CN" sz="1800" b="1" dirty="0" smtClean="0">
              <a:solidFill>
                <a:schemeClr val="bg1"/>
              </a:solidFill>
              <a:latin typeface="华文隶书" pitchFamily="2" charset="-122"/>
              <a:ea typeface="华文隶书" pitchFamily="2" charset="-122"/>
            </a:endParaRPr>
          </a:p>
        </p:txBody>
      </p:sp>
      <p:sp>
        <p:nvSpPr>
          <p:cNvPr id="11" name="矩形 10"/>
          <p:cNvSpPr/>
          <p:nvPr userDrawn="1"/>
        </p:nvSpPr>
        <p:spPr>
          <a:xfrm>
            <a:off x="7506626" y="260648"/>
            <a:ext cx="14933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800" b="1" dirty="0" smtClean="0"/>
              <a:t>JCTVC-M0139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193943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10CC1-7096-4A42-BA4E-3CB88A42789E}" type="datetimeFigureOut">
              <a:rPr lang="zh-CN" altLang="en-US" smtClean="0"/>
              <a:t>2013/4/19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20E43-8A2C-4A9F-9A31-42E9D281A7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1341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10CC1-7096-4A42-BA4E-3CB88A42789E}" type="datetimeFigureOut">
              <a:rPr lang="zh-CN" altLang="en-US" smtClean="0"/>
              <a:t>2013/4/19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20E43-8A2C-4A9F-9A31-42E9D281A7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89699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10CC1-7096-4A42-BA4E-3CB88A42789E}" type="datetimeFigureOut">
              <a:rPr lang="zh-CN" altLang="en-US" smtClean="0"/>
              <a:t>2013/4/19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20E43-8A2C-4A9F-9A31-42E9D281A7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66309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10CC1-7096-4A42-BA4E-3CB88A42789E}" type="datetimeFigureOut">
              <a:rPr lang="zh-CN" altLang="en-US" smtClean="0"/>
              <a:t>2013/4/19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20E43-8A2C-4A9F-9A31-42E9D281A7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85382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10CC1-7096-4A42-BA4E-3CB88A42789E}" type="datetimeFigureOut">
              <a:rPr lang="zh-CN" altLang="en-US" smtClean="0"/>
              <a:t>2013/4/19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20E43-8A2C-4A9F-9A31-42E9D281A7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18233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10CC1-7096-4A42-BA4E-3CB88A42789E}" type="datetimeFigureOut">
              <a:rPr lang="zh-CN" altLang="en-US" smtClean="0"/>
              <a:t>2013/4/19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20E43-8A2C-4A9F-9A31-42E9D281A7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76428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10CC1-7096-4A42-BA4E-3CB88A42789E}" type="datetimeFigureOut">
              <a:rPr lang="zh-CN" altLang="en-US" smtClean="0"/>
              <a:t>2013/4/19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20E43-8A2C-4A9F-9A31-42E9D281A7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95405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B10CC1-7096-4A42-BA4E-3CB88A42789E}" type="datetimeFigureOut">
              <a:rPr lang="zh-CN" altLang="en-US" smtClean="0"/>
              <a:t>2013/4/19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820E43-8A2C-4A9F-9A31-42E9D281A7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0954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535039"/>
            <a:ext cx="7772400" cy="1470025"/>
          </a:xfrm>
        </p:spPr>
        <p:txBody>
          <a:bodyPr>
            <a:normAutofit/>
          </a:bodyPr>
          <a:lstStyle/>
          <a:p>
            <a:r>
              <a:rPr lang="en-US" altLang="zh-CN" b="1" dirty="0" smtClean="0"/>
              <a:t>Non SCE1: Inter-layer intra mode prediction</a:t>
            </a:r>
            <a:endParaRPr lang="zh-CN" altLang="en-US" b="1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4268688"/>
            <a:ext cx="6400800" cy="1752600"/>
          </a:xfrm>
        </p:spPr>
        <p:txBody>
          <a:bodyPr>
            <a:normAutofit/>
          </a:bodyPr>
          <a:lstStyle/>
          <a:p>
            <a:r>
              <a:rPr lang="en-US" altLang="zh-CN" sz="2400" b="1" dirty="0" err="1" smtClean="0">
                <a:solidFill>
                  <a:schemeClr val="tx1"/>
                </a:solidFill>
              </a:rPr>
              <a:t>Xuguang</a:t>
            </a:r>
            <a:r>
              <a:rPr lang="en-US" altLang="zh-CN" sz="2400" b="1" dirty="0" smtClean="0">
                <a:solidFill>
                  <a:schemeClr val="tx1"/>
                </a:solidFill>
              </a:rPr>
              <a:t> </a:t>
            </a:r>
            <a:r>
              <a:rPr lang="en-US" altLang="zh-CN" sz="2400" b="1" dirty="0" err="1" smtClean="0">
                <a:solidFill>
                  <a:schemeClr val="tx1"/>
                </a:solidFill>
              </a:rPr>
              <a:t>Zuo</a:t>
            </a:r>
            <a:r>
              <a:rPr lang="en-US" altLang="zh-CN" sz="2400" b="1" dirty="0" smtClean="0">
                <a:solidFill>
                  <a:schemeClr val="tx1"/>
                </a:solidFill>
              </a:rPr>
              <a:t>, Lu Yu (Zhejiang University)</a:t>
            </a:r>
            <a:endParaRPr lang="zh-CN" altLang="en-US" sz="2400" b="1" dirty="0">
              <a:solidFill>
                <a:schemeClr val="tx1"/>
              </a:solidFill>
            </a:endParaRPr>
          </a:p>
        </p:txBody>
      </p:sp>
      <p:sp>
        <p:nvSpPr>
          <p:cNvPr id="4" name="Text Box 13"/>
          <p:cNvSpPr txBox="1">
            <a:spLocks noChangeArrowheads="1"/>
          </p:cNvSpPr>
          <p:nvPr/>
        </p:nvSpPr>
        <p:spPr bwMode="auto">
          <a:xfrm>
            <a:off x="4427984" y="5589240"/>
            <a:ext cx="4614863" cy="1034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charset="0"/>
                <a:ea typeface="標楷體" pitchFamily="65" charset="-120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charset="0"/>
                <a:ea typeface="標楷體" pitchFamily="65" charset="-120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charset="0"/>
                <a:ea typeface="標楷體" pitchFamily="65" charset="-120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charset="0"/>
                <a:ea typeface="標楷體" pitchFamily="65" charset="-120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charset="0"/>
                <a:ea typeface="標楷體" pitchFamily="65" charset="-120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charset="0"/>
                <a:ea typeface="標楷體" pitchFamily="65" charset="-120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charset="0"/>
                <a:ea typeface="標楷體" pitchFamily="65" charset="-120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charset="0"/>
                <a:ea typeface="標楷體" pitchFamily="65" charset="-120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charset="0"/>
                <a:ea typeface="標楷體" pitchFamily="65" charset="-120"/>
                <a:cs typeface="+mn-cs"/>
              </a:defRPr>
            </a:lvl9pPr>
          </a:lstStyle>
          <a:p>
            <a:pPr marL="0" marR="0" lvl="0" indent="0" algn="r" defTabSz="914400" rtl="0" eaLnBrk="1" fontAlgn="ctr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TW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SimHei" pitchFamily="2" charset="-122"/>
                <a:cs typeface="+mn-cs"/>
              </a:rPr>
              <a:t>Presented </a:t>
            </a:r>
            <a:r>
              <a:rPr kumimoji="1" lang="en-US" altLang="zh-TW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SimHei" pitchFamily="2" charset="-122"/>
                <a:cs typeface="+mn-cs"/>
              </a:rPr>
              <a:t>by </a:t>
            </a:r>
            <a:r>
              <a:rPr kumimoji="1" lang="en-US" altLang="zh-TW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SimHei" pitchFamily="2" charset="-122"/>
                <a:cs typeface="+mn-cs"/>
              </a:rPr>
              <a:t>Xuguang</a:t>
            </a:r>
            <a:r>
              <a:rPr kumimoji="1" lang="en-US" altLang="zh-TW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SimHei" pitchFamily="2" charset="-122"/>
                <a:cs typeface="+mn-cs"/>
              </a:rPr>
              <a:t> </a:t>
            </a:r>
            <a:r>
              <a:rPr kumimoji="1" lang="en-US" altLang="zh-TW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SimHei" pitchFamily="2" charset="-122"/>
                <a:cs typeface="+mn-cs"/>
              </a:rPr>
              <a:t>Zuo</a:t>
            </a:r>
            <a:endParaRPr kumimoji="1" lang="en-US" altLang="zh-TW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SimHei" pitchFamily="2" charset="-122"/>
              <a:cs typeface="+mn-cs"/>
            </a:endParaRPr>
          </a:p>
          <a:p>
            <a:pPr lvl="0" algn="r" fontAlgn="ctr">
              <a:spcBef>
                <a:spcPct val="20000"/>
              </a:spcBef>
            </a:pPr>
            <a:r>
              <a:rPr kumimoji="1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標楷體" pitchFamily="65" charset="-120"/>
                <a:cs typeface="+mn-cs"/>
              </a:rPr>
              <a:t>13</a:t>
            </a:r>
            <a:r>
              <a:rPr kumimoji="1" lang="en-US" sz="1800" b="1" i="0" u="none" strike="noStrike" kern="1200" cap="none" spc="0" normalizeH="0" baseline="30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標楷體" pitchFamily="65" charset="-120"/>
                <a:cs typeface="+mn-cs"/>
              </a:rPr>
              <a:t>th</a:t>
            </a:r>
            <a:r>
              <a:rPr kumimoji="1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標楷體" pitchFamily="65" charset="-120"/>
                <a:cs typeface="+mn-cs"/>
              </a:rPr>
              <a:t> </a:t>
            </a:r>
            <a:r>
              <a:rPr kumimoji="1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標楷體" pitchFamily="65" charset="-120"/>
                <a:cs typeface="+mn-cs"/>
              </a:rPr>
              <a:t>JCT-VC Meeting in </a:t>
            </a:r>
            <a:r>
              <a:rPr lang="en-US" sz="1800" b="1" dirty="0">
                <a:solidFill>
                  <a:srgbClr val="000000"/>
                </a:solidFill>
              </a:rPr>
              <a:t>Incheon</a:t>
            </a:r>
            <a:endParaRPr kumimoji="1" lang="en-US" altLang="zh-TW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SimHei" pitchFamily="2" charset="-122"/>
              <a:cs typeface="+mn-cs"/>
            </a:endParaRPr>
          </a:p>
          <a:p>
            <a:pPr marL="0" marR="0" lvl="0" indent="0" algn="r" defTabSz="914400" rtl="0" eaLnBrk="1" fontAlgn="ctr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標楷體" pitchFamily="65" charset="-120"/>
                <a:cs typeface="+mn-cs"/>
              </a:rPr>
              <a:t>18-26 Apr., 2013</a:t>
            </a:r>
            <a:endParaRPr kumimoji="1" lang="en-US" altLang="zh-TW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SimHei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93879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633007" y="2967335"/>
            <a:ext cx="3877986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charset="0"/>
                <a:ea typeface="標楷體" pitchFamily="65" charset="-120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charset="0"/>
                <a:ea typeface="標楷體" pitchFamily="65" charset="-120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charset="0"/>
                <a:ea typeface="標楷體" pitchFamily="65" charset="-120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charset="0"/>
                <a:ea typeface="標楷體" pitchFamily="65" charset="-120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Arial" charset="0"/>
                <a:ea typeface="標楷體" pitchFamily="65" charset="-120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charset="0"/>
                <a:ea typeface="標楷體" pitchFamily="65" charset="-120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charset="0"/>
                <a:ea typeface="標楷體" pitchFamily="65" charset="-120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charset="0"/>
                <a:ea typeface="標楷體" pitchFamily="65" charset="-120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Arial" charset="0"/>
                <a:ea typeface="標楷體" pitchFamily="65" charset="-120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5400" b="1" i="0" u="none" strike="noStrike" kern="1200" cap="none" spc="0" normalizeH="0" baseline="0" noProof="0" dirty="0">
                <a:ln w="11430"/>
                <a:gradFill>
                  <a:gsLst>
                    <a:gs pos="0">
                      <a:srgbClr val="333399">
                        <a:tint val="70000"/>
                        <a:satMod val="245000"/>
                      </a:srgbClr>
                    </a:gs>
                    <a:gs pos="75000">
                      <a:srgbClr val="333399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333399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Arial"/>
                <a:ea typeface="標楷體"/>
                <a:cs typeface="+mn-cs"/>
              </a:rPr>
              <a:t>Thank you!</a:t>
            </a:r>
            <a:endParaRPr kumimoji="1" lang="zh-CN" altLang="en-US" sz="5400" b="1" i="0" u="none" strike="noStrike" kern="1200" cap="none" spc="0" normalizeH="0" baseline="0" noProof="0" dirty="0">
              <a:ln w="11430"/>
              <a:gradFill>
                <a:gsLst>
                  <a:gs pos="0">
                    <a:srgbClr val="333399">
                      <a:tint val="70000"/>
                      <a:satMod val="245000"/>
                    </a:srgbClr>
                  </a:gs>
                  <a:gs pos="75000">
                    <a:srgbClr val="333399">
                      <a:tint val="90000"/>
                      <a:shade val="60000"/>
                      <a:satMod val="240000"/>
                    </a:srgbClr>
                  </a:gs>
                  <a:gs pos="100000">
                    <a:srgbClr val="333399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Arial"/>
              <a:ea typeface="標楷體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05693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TW" dirty="0" smtClean="0">
                <a:latin typeface="Arial" pitchFamily="34" charset="0"/>
                <a:ea typeface="Arial Unicode MS" pitchFamily="34" charset="-122"/>
                <a:cs typeface="Arial" pitchFamily="34" charset="0"/>
              </a:rPr>
              <a:t>Outline</a:t>
            </a:r>
            <a:endParaRPr lang="zh-CN" altLang="en-US" dirty="0">
              <a:latin typeface="Arial" pitchFamily="34" charset="0"/>
              <a:ea typeface="Arial Unicode MS" pitchFamily="34" charset="-122"/>
              <a:cs typeface="Arial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altLang="zh-CN" dirty="0" smtClean="0">
                <a:latin typeface="Arial" pitchFamily="34" charset="0"/>
                <a:cs typeface="Arial" pitchFamily="34" charset="0"/>
              </a:rPr>
              <a:t>Algorithm description</a:t>
            </a:r>
          </a:p>
          <a:p>
            <a:pPr>
              <a:buFont typeface="Wingdings" pitchFamily="2" charset="2"/>
              <a:buChar char="Ø"/>
            </a:pPr>
            <a:endParaRPr lang="en-US" altLang="zh-CN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altLang="zh-TW" dirty="0" smtClean="0">
                <a:latin typeface="Arial" pitchFamily="34" charset="0"/>
                <a:cs typeface="Arial" pitchFamily="34" charset="0"/>
              </a:rPr>
              <a:t>Experimental results</a:t>
            </a:r>
          </a:p>
          <a:p>
            <a:pPr>
              <a:buFont typeface="Wingdings" pitchFamily="2" charset="2"/>
              <a:buChar char="Ø"/>
            </a:pPr>
            <a:endParaRPr lang="en-US" altLang="zh-TW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altLang="zh-TW" dirty="0" smtClean="0">
                <a:latin typeface="Arial" pitchFamily="34" charset="0"/>
                <a:cs typeface="Arial" pitchFamily="34" charset="0"/>
              </a:rPr>
              <a:t>Conclusions</a:t>
            </a:r>
          </a:p>
          <a:p>
            <a:pPr>
              <a:buFont typeface="Wingdings" pitchFamily="2" charset="2"/>
              <a:buChar char="Ø"/>
            </a:pPr>
            <a:endParaRPr lang="zh-CN" alt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6746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zh-CN" dirty="0">
                <a:latin typeface="Arial" pitchFamily="34" charset="0"/>
                <a:cs typeface="Arial" pitchFamily="34" charset="0"/>
              </a:rPr>
              <a:t>Algorithm </a:t>
            </a:r>
            <a:r>
              <a:rPr lang="en-US" altLang="zh-CN" dirty="0" smtClean="0">
                <a:latin typeface="Arial" pitchFamily="34" charset="0"/>
                <a:cs typeface="Arial" pitchFamily="34" charset="0"/>
              </a:rPr>
              <a:t>description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CA" altLang="zh-CN" sz="2000" dirty="0" smtClean="0">
                <a:latin typeface="Arial" pitchFamily="34" charset="0"/>
                <a:cs typeface="Arial" pitchFamily="34" charset="0"/>
              </a:rPr>
              <a:t>The </a:t>
            </a:r>
            <a:r>
              <a:rPr lang="en-CA" altLang="zh-CN" sz="2000" dirty="0">
                <a:latin typeface="Arial" pitchFamily="34" charset="0"/>
                <a:cs typeface="Arial" pitchFamily="34" charset="0"/>
              </a:rPr>
              <a:t>modes of the left </a:t>
            </a:r>
            <a:r>
              <a:rPr lang="en-CA" altLang="zh-CN" sz="2000" dirty="0" err="1">
                <a:latin typeface="Arial" pitchFamily="34" charset="0"/>
                <a:cs typeface="Arial" pitchFamily="34" charset="0"/>
              </a:rPr>
              <a:t>neighbor</a:t>
            </a:r>
            <a:r>
              <a:rPr lang="en-CA" altLang="zh-CN" sz="2000" dirty="0">
                <a:latin typeface="Arial" pitchFamily="34" charset="0"/>
                <a:cs typeface="Arial" pitchFamily="34" charset="0"/>
              </a:rPr>
              <a:t>, above </a:t>
            </a:r>
            <a:r>
              <a:rPr lang="en-CA" altLang="zh-CN" sz="2000" dirty="0" err="1">
                <a:latin typeface="Arial" pitchFamily="34" charset="0"/>
                <a:cs typeface="Arial" pitchFamily="34" charset="0"/>
              </a:rPr>
              <a:t>neighbor</a:t>
            </a:r>
            <a:r>
              <a:rPr lang="en-CA" altLang="zh-CN" sz="2000" dirty="0">
                <a:latin typeface="Arial" pitchFamily="34" charset="0"/>
                <a:cs typeface="Arial" pitchFamily="34" charset="0"/>
              </a:rPr>
              <a:t> and BL co-located block of EL block are tagged as </a:t>
            </a:r>
            <a:r>
              <a:rPr lang="en-CA" altLang="zh-CN" sz="2000" dirty="0" err="1">
                <a:latin typeface="Arial" pitchFamily="34" charset="0"/>
                <a:cs typeface="Arial" pitchFamily="34" charset="0"/>
              </a:rPr>
              <a:t>ModeLeft</a:t>
            </a:r>
            <a:r>
              <a:rPr lang="en-CA" altLang="zh-CN" sz="2000" dirty="0">
                <a:latin typeface="Arial" pitchFamily="34" charset="0"/>
                <a:cs typeface="Arial" pitchFamily="34" charset="0"/>
              </a:rPr>
              <a:t>, </a:t>
            </a:r>
            <a:r>
              <a:rPr lang="en-CA" altLang="zh-CN" sz="2000" dirty="0" err="1">
                <a:latin typeface="Arial" pitchFamily="34" charset="0"/>
                <a:cs typeface="Arial" pitchFamily="34" charset="0"/>
              </a:rPr>
              <a:t>ModeTop</a:t>
            </a:r>
            <a:r>
              <a:rPr lang="en-CA" altLang="zh-CN" sz="2000" dirty="0">
                <a:latin typeface="Arial" pitchFamily="34" charset="0"/>
                <a:cs typeface="Arial" pitchFamily="34" charset="0"/>
              </a:rPr>
              <a:t> and </a:t>
            </a:r>
            <a:r>
              <a:rPr lang="en-CA" altLang="zh-CN" sz="2000" dirty="0" err="1">
                <a:latin typeface="Arial" pitchFamily="34" charset="0"/>
                <a:cs typeface="Arial" pitchFamily="34" charset="0"/>
              </a:rPr>
              <a:t>ModeBL</a:t>
            </a:r>
            <a:r>
              <a:rPr lang="en-CA" altLang="zh-CN" sz="20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endParaRPr lang="en-CA" altLang="zh-CN" sz="2000" dirty="0">
              <a:latin typeface="Arial" pitchFamily="34" charset="0"/>
              <a:cs typeface="Arial" pitchFamily="34" charset="0"/>
            </a:endParaRPr>
          </a:p>
          <a:p>
            <a:endParaRPr lang="en-CA" altLang="zh-CN" sz="2000" dirty="0" smtClean="0">
              <a:latin typeface="Arial" pitchFamily="34" charset="0"/>
              <a:cs typeface="Arial" pitchFamily="34" charset="0"/>
            </a:endParaRPr>
          </a:p>
          <a:p>
            <a:endParaRPr lang="en-CA" altLang="zh-CN" sz="2000" dirty="0">
              <a:latin typeface="Arial" pitchFamily="34" charset="0"/>
              <a:cs typeface="Arial" pitchFamily="34" charset="0"/>
            </a:endParaRPr>
          </a:p>
          <a:p>
            <a:endParaRPr lang="en-CA" altLang="zh-CN" sz="2000" dirty="0" smtClean="0">
              <a:latin typeface="Arial" pitchFamily="34" charset="0"/>
              <a:cs typeface="Arial" pitchFamily="34" charset="0"/>
            </a:endParaRPr>
          </a:p>
          <a:p>
            <a:endParaRPr lang="en-CA" altLang="zh-CN" sz="2000" dirty="0">
              <a:latin typeface="Arial" pitchFamily="34" charset="0"/>
              <a:cs typeface="Arial" pitchFamily="34" charset="0"/>
            </a:endParaRPr>
          </a:p>
          <a:p>
            <a:endParaRPr lang="en-CA" altLang="zh-CN" sz="2000" dirty="0" smtClean="0">
              <a:latin typeface="Arial" pitchFamily="34" charset="0"/>
              <a:cs typeface="Arial" pitchFamily="34" charset="0"/>
            </a:endParaRPr>
          </a:p>
          <a:p>
            <a:endParaRPr lang="en-CA" altLang="zh-CN" sz="20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CA" altLang="zh-CN" sz="2000" dirty="0" smtClean="0">
                <a:latin typeface="Arial" pitchFamily="34" charset="0"/>
                <a:cs typeface="Arial" pitchFamily="34" charset="0"/>
              </a:rPr>
              <a:t>Chang </a:t>
            </a:r>
            <a:r>
              <a:rPr lang="en-CA" altLang="zh-CN" sz="2000" dirty="0" err="1" smtClean="0">
                <a:latin typeface="Arial" pitchFamily="34" charset="0"/>
                <a:cs typeface="Arial" pitchFamily="34" charset="0"/>
              </a:rPr>
              <a:t>ModeLeft</a:t>
            </a:r>
            <a:r>
              <a:rPr lang="en-CA" altLang="zh-CN" sz="2000" dirty="0">
                <a:latin typeface="Arial" pitchFamily="34" charset="0"/>
                <a:cs typeface="Arial" pitchFamily="34" charset="0"/>
              </a:rPr>
              <a:t>, </a:t>
            </a:r>
            <a:r>
              <a:rPr lang="en-CA" altLang="zh-CN" sz="2000" dirty="0" err="1">
                <a:latin typeface="Arial" pitchFamily="34" charset="0"/>
                <a:cs typeface="Arial" pitchFamily="34" charset="0"/>
              </a:rPr>
              <a:t>ModeTop</a:t>
            </a:r>
            <a:r>
              <a:rPr lang="en-CA" altLang="zh-CN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altLang="zh-CN" sz="2000" dirty="0">
                <a:latin typeface="Arial" pitchFamily="34" charset="0"/>
                <a:cs typeface="Arial" pitchFamily="34" charset="0"/>
              </a:rPr>
              <a:t>according to BL blocks when they are </a:t>
            </a:r>
            <a:r>
              <a:rPr lang="en-CA" altLang="zh-CN" sz="2000" dirty="0" err="1">
                <a:latin typeface="Arial" pitchFamily="34" charset="0"/>
                <a:cs typeface="Arial" pitchFamily="34" charset="0"/>
              </a:rPr>
              <a:t>IntraBL</a:t>
            </a:r>
            <a:r>
              <a:rPr lang="en-CA" altLang="zh-CN" sz="2000" dirty="0">
                <a:latin typeface="Arial" pitchFamily="34" charset="0"/>
                <a:cs typeface="Arial" pitchFamily="34" charset="0"/>
              </a:rPr>
              <a:t> mode</a:t>
            </a:r>
            <a:r>
              <a:rPr lang="en-CA" altLang="zh-CN" sz="20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Font typeface="Wingdings" pitchFamily="2" charset="2"/>
              <a:buChar char="Ø"/>
            </a:pPr>
            <a:r>
              <a:rPr lang="en-CA" altLang="zh-CN" sz="2000" dirty="0" smtClean="0">
                <a:latin typeface="Arial" pitchFamily="34" charset="0"/>
                <a:cs typeface="Arial" pitchFamily="34" charset="0"/>
              </a:rPr>
              <a:t>Use </a:t>
            </a:r>
            <a:r>
              <a:rPr lang="en-CA" altLang="zh-CN" sz="2000" dirty="0" err="1">
                <a:latin typeface="Arial" pitchFamily="34" charset="0"/>
                <a:cs typeface="Arial" pitchFamily="34" charset="0"/>
              </a:rPr>
              <a:t>ModeLeft</a:t>
            </a:r>
            <a:r>
              <a:rPr lang="en-CA" altLang="zh-CN" sz="2000" dirty="0">
                <a:latin typeface="Arial" pitchFamily="34" charset="0"/>
                <a:cs typeface="Arial" pitchFamily="34" charset="0"/>
              </a:rPr>
              <a:t>, </a:t>
            </a:r>
            <a:r>
              <a:rPr lang="en-CA" altLang="zh-CN" sz="2000" dirty="0" err="1">
                <a:latin typeface="Arial" pitchFamily="34" charset="0"/>
                <a:cs typeface="Arial" pitchFamily="34" charset="0"/>
              </a:rPr>
              <a:t>ModeTop</a:t>
            </a:r>
            <a:r>
              <a:rPr lang="en-CA" altLang="zh-CN" sz="2000" dirty="0">
                <a:latin typeface="Arial" pitchFamily="34" charset="0"/>
                <a:cs typeface="Arial" pitchFamily="34" charset="0"/>
              </a:rPr>
              <a:t> and </a:t>
            </a:r>
            <a:r>
              <a:rPr lang="en-CA" altLang="zh-CN" sz="2000" dirty="0" err="1">
                <a:latin typeface="Arial" pitchFamily="34" charset="0"/>
                <a:cs typeface="Arial" pitchFamily="34" charset="0"/>
              </a:rPr>
              <a:t>ModeBL</a:t>
            </a:r>
            <a:r>
              <a:rPr lang="en-CA" altLang="zh-CN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en-CA" altLang="zh-CN" sz="2000" dirty="0" smtClean="0">
                <a:latin typeface="Arial" pitchFamily="34" charset="0"/>
                <a:cs typeface="Arial" pitchFamily="34" charset="0"/>
              </a:rPr>
              <a:t>to derive the MPM list.</a:t>
            </a:r>
            <a:endParaRPr lang="zh-CN" altLang="en-US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2348880"/>
            <a:ext cx="1447800" cy="236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16156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CN" dirty="0" smtClean="0">
                <a:latin typeface="Arial" pitchFamily="34" charset="0"/>
                <a:cs typeface="Arial" pitchFamily="34" charset="0"/>
              </a:rPr>
              <a:t>Method 2</a:t>
            </a:r>
            <a:endParaRPr lang="zh-CN" alt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CA" altLang="zh-CN" sz="2000" dirty="0">
                <a:latin typeface="Arial" pitchFamily="34" charset="0"/>
                <a:cs typeface="Arial" pitchFamily="34" charset="0"/>
              </a:rPr>
              <a:t>Step1: When left or above neighbour is </a:t>
            </a:r>
            <a:r>
              <a:rPr lang="en-CA" altLang="zh-CN" sz="2000" dirty="0" err="1">
                <a:latin typeface="Arial" pitchFamily="34" charset="0"/>
                <a:cs typeface="Arial" pitchFamily="34" charset="0"/>
              </a:rPr>
              <a:t>IntraBL</a:t>
            </a:r>
            <a:r>
              <a:rPr lang="en-CA" altLang="zh-CN" sz="2000" dirty="0">
                <a:latin typeface="Arial" pitchFamily="34" charset="0"/>
                <a:cs typeface="Arial" pitchFamily="34" charset="0"/>
              </a:rPr>
              <a:t> mode. if the co-located BL </a:t>
            </a:r>
            <a:r>
              <a:rPr lang="en-CA" altLang="zh-CN" sz="2000" dirty="0" smtClean="0">
                <a:latin typeface="Arial" pitchFamily="34" charset="0"/>
                <a:cs typeface="Arial" pitchFamily="34" charset="0"/>
              </a:rPr>
              <a:t>block </a:t>
            </a:r>
            <a:r>
              <a:rPr lang="en-CA" altLang="zh-CN" sz="2000" dirty="0">
                <a:latin typeface="Arial" pitchFamily="34" charset="0"/>
                <a:cs typeface="Arial" pitchFamily="34" charset="0"/>
              </a:rPr>
              <a:t>of EL block is </a:t>
            </a:r>
            <a:r>
              <a:rPr lang="en-CA" altLang="zh-CN" sz="2000" dirty="0" smtClean="0">
                <a:latin typeface="Arial" pitchFamily="34" charset="0"/>
                <a:cs typeface="Arial" pitchFamily="34" charset="0"/>
              </a:rPr>
              <a:t>intra </a:t>
            </a:r>
            <a:r>
              <a:rPr lang="en-CA" altLang="zh-CN" sz="2000" dirty="0">
                <a:latin typeface="Arial" pitchFamily="34" charset="0"/>
                <a:cs typeface="Arial" pitchFamily="34" charset="0"/>
              </a:rPr>
              <a:t>mode, the </a:t>
            </a:r>
            <a:r>
              <a:rPr lang="en-CA" altLang="zh-CN" sz="2000" dirty="0" smtClean="0">
                <a:latin typeface="Arial" pitchFamily="34" charset="0"/>
                <a:cs typeface="Arial" pitchFamily="34" charset="0"/>
              </a:rPr>
              <a:t>intra mode </a:t>
            </a:r>
            <a:r>
              <a:rPr lang="en-CA" altLang="zh-CN" sz="2000" dirty="0">
                <a:latin typeface="Arial" pitchFamily="34" charset="0"/>
                <a:cs typeface="Arial" pitchFamily="34" charset="0"/>
              </a:rPr>
              <a:t>of the co-located BL block of EL block will be assigned to </a:t>
            </a:r>
            <a:r>
              <a:rPr lang="en-CA" altLang="zh-CN" sz="2000" dirty="0" err="1">
                <a:latin typeface="Arial" pitchFamily="34" charset="0"/>
                <a:cs typeface="Arial" pitchFamily="34" charset="0"/>
              </a:rPr>
              <a:t>ModeLeft</a:t>
            </a:r>
            <a:r>
              <a:rPr lang="en-CA" altLang="zh-CN" sz="2000" dirty="0">
                <a:latin typeface="Arial" pitchFamily="34" charset="0"/>
                <a:cs typeface="Arial" pitchFamily="34" charset="0"/>
              </a:rPr>
              <a:t> or </a:t>
            </a:r>
            <a:r>
              <a:rPr lang="en-CA" altLang="zh-CN" sz="2000" dirty="0" err="1" smtClean="0">
                <a:latin typeface="Arial" pitchFamily="34" charset="0"/>
                <a:cs typeface="Arial" pitchFamily="34" charset="0"/>
              </a:rPr>
              <a:t>ModeTop</a:t>
            </a:r>
            <a:r>
              <a:rPr lang="en-CA" altLang="zh-CN" sz="20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0" indent="0">
              <a:buNone/>
            </a:pPr>
            <a:endParaRPr lang="en-US" altLang="zh-CN" sz="20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en-US" altLang="zh-CN" sz="2000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en-US" altLang="zh-CN" sz="20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en-US" altLang="zh-CN" sz="2000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en-US" altLang="zh-CN" sz="20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en-US" altLang="zh-CN" sz="20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661117"/>
            <a:ext cx="1800200" cy="30908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45423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CN" dirty="0" smtClean="0">
                <a:latin typeface="Arial" pitchFamily="34" charset="0"/>
                <a:cs typeface="Arial" pitchFamily="34" charset="0"/>
              </a:rPr>
              <a:t>Method 2</a:t>
            </a:r>
            <a:endParaRPr lang="zh-CN" alt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marL="0" indent="0" hangingPunct="0">
              <a:buNone/>
            </a:pPr>
            <a:r>
              <a:rPr lang="en-CA" altLang="zh-CN" sz="7200" dirty="0" smtClean="0">
                <a:latin typeface="Arial" pitchFamily="34" charset="0"/>
                <a:cs typeface="Arial" pitchFamily="34" charset="0"/>
              </a:rPr>
              <a:t>Step2: Derive the MPM list of EL block with </a:t>
            </a:r>
            <a:r>
              <a:rPr lang="en-CA" altLang="zh-CN" sz="7200" dirty="0" err="1" smtClean="0">
                <a:latin typeface="Arial" pitchFamily="34" charset="0"/>
                <a:cs typeface="Arial" pitchFamily="34" charset="0"/>
              </a:rPr>
              <a:t>ModeLeft</a:t>
            </a:r>
            <a:r>
              <a:rPr lang="en-CA" altLang="zh-CN" sz="72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CA" altLang="zh-CN" sz="7200" dirty="0" err="1" smtClean="0">
                <a:latin typeface="Arial" pitchFamily="34" charset="0"/>
                <a:cs typeface="Arial" pitchFamily="34" charset="0"/>
              </a:rPr>
              <a:t>ModeTop</a:t>
            </a:r>
            <a:r>
              <a:rPr lang="en-CA" altLang="zh-CN" sz="7200" dirty="0" smtClean="0">
                <a:latin typeface="Arial" pitchFamily="34" charset="0"/>
                <a:cs typeface="Arial" pitchFamily="34" charset="0"/>
              </a:rPr>
              <a:t> and </a:t>
            </a:r>
            <a:r>
              <a:rPr lang="en-CA" altLang="zh-CN" sz="7200" dirty="0" err="1" smtClean="0">
                <a:latin typeface="Arial" pitchFamily="34" charset="0"/>
                <a:cs typeface="Arial" pitchFamily="34" charset="0"/>
              </a:rPr>
              <a:t>ModeBL</a:t>
            </a:r>
            <a:r>
              <a:rPr lang="en-CA" altLang="zh-CN" sz="7200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pPr marL="0" indent="0" hangingPunct="0">
              <a:buNone/>
            </a:pPr>
            <a:endParaRPr lang="zh-CN" altLang="zh-CN" sz="7200" dirty="0" smtClean="0">
              <a:latin typeface="Arial" pitchFamily="34" charset="0"/>
              <a:cs typeface="Arial" pitchFamily="34" charset="0"/>
            </a:endParaRPr>
          </a:p>
          <a:p>
            <a:pPr lvl="0" hangingPunct="0">
              <a:buFont typeface="Wingdings" pitchFamily="2" charset="2"/>
              <a:buChar char="Ø"/>
            </a:pPr>
            <a:r>
              <a:rPr lang="en-CA" altLang="zh-CN" sz="7200" dirty="0" smtClean="0">
                <a:latin typeface="Arial" pitchFamily="34" charset="0"/>
                <a:cs typeface="Arial" pitchFamily="34" charset="0"/>
              </a:rPr>
              <a:t>When </a:t>
            </a:r>
            <a:r>
              <a:rPr lang="en-CA" altLang="zh-CN" sz="7200" dirty="0" err="1" smtClean="0">
                <a:latin typeface="Arial" pitchFamily="34" charset="0"/>
                <a:cs typeface="Arial" pitchFamily="34" charset="0"/>
              </a:rPr>
              <a:t>ModeBL</a:t>
            </a:r>
            <a:r>
              <a:rPr lang="en-CA" altLang="zh-CN" sz="7200" dirty="0" smtClean="0">
                <a:latin typeface="Arial" pitchFamily="34" charset="0"/>
                <a:cs typeface="Arial" pitchFamily="34" charset="0"/>
              </a:rPr>
              <a:t> is intra and is not planar/dc, MPM list derived as follows:</a:t>
            </a:r>
            <a:endParaRPr lang="zh-CN" altLang="zh-CN" sz="7200" dirty="0" smtClean="0">
              <a:latin typeface="Arial" pitchFamily="34" charset="0"/>
              <a:cs typeface="Arial" pitchFamily="34" charset="0"/>
            </a:endParaRPr>
          </a:p>
          <a:p>
            <a:pPr lvl="1" hangingPunct="0">
              <a:buFont typeface="Wingdings" pitchFamily="2" charset="2"/>
              <a:buChar char="n"/>
            </a:pPr>
            <a:r>
              <a:rPr lang="en-CA" altLang="zh-CN" sz="7200" b="1" dirty="0" smtClean="0">
                <a:latin typeface="Arial" pitchFamily="34" charset="0"/>
                <a:cs typeface="Arial" pitchFamily="34" charset="0"/>
              </a:rPr>
              <a:t>If all of </a:t>
            </a:r>
            <a:r>
              <a:rPr lang="en-CA" altLang="zh-CN" sz="7200" b="1" dirty="0" err="1" smtClean="0">
                <a:latin typeface="Arial" pitchFamily="34" charset="0"/>
                <a:cs typeface="Arial" pitchFamily="34" charset="0"/>
              </a:rPr>
              <a:t>ModeLeft</a:t>
            </a:r>
            <a:r>
              <a:rPr lang="en-CA" altLang="zh-CN" sz="7200" b="1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CA" altLang="zh-CN" sz="7200" b="1" dirty="0" err="1" smtClean="0">
                <a:latin typeface="Arial" pitchFamily="34" charset="0"/>
                <a:cs typeface="Arial" pitchFamily="34" charset="0"/>
              </a:rPr>
              <a:t>ModeTop</a:t>
            </a:r>
            <a:r>
              <a:rPr lang="en-CA" altLang="zh-CN" sz="7200" b="1" dirty="0" smtClean="0">
                <a:latin typeface="Arial" pitchFamily="34" charset="0"/>
                <a:cs typeface="Arial" pitchFamily="34" charset="0"/>
              </a:rPr>
              <a:t> and </a:t>
            </a:r>
            <a:r>
              <a:rPr lang="en-CA" altLang="zh-CN" sz="7200" b="1" dirty="0" err="1" smtClean="0">
                <a:latin typeface="Arial" pitchFamily="34" charset="0"/>
                <a:cs typeface="Arial" pitchFamily="34" charset="0"/>
              </a:rPr>
              <a:t>ModeBL</a:t>
            </a:r>
            <a:r>
              <a:rPr lang="en-CA" altLang="zh-CN" sz="7200" b="1" dirty="0" smtClean="0">
                <a:latin typeface="Arial" pitchFamily="34" charset="0"/>
                <a:cs typeface="Arial" pitchFamily="34" charset="0"/>
              </a:rPr>
              <a:t> are the same, signed as MODE3:</a:t>
            </a:r>
            <a:endParaRPr lang="zh-CN" altLang="zh-CN" sz="7200" b="1" dirty="0" smtClean="0">
              <a:latin typeface="Arial" pitchFamily="34" charset="0"/>
              <a:cs typeface="Arial" pitchFamily="34" charset="0"/>
            </a:endParaRPr>
          </a:p>
          <a:p>
            <a:pPr marL="0" indent="0" hangingPunct="0">
              <a:buNone/>
            </a:pPr>
            <a:r>
              <a:rPr lang="en-CA" altLang="zh-CN" sz="7200" dirty="0" smtClean="0">
                <a:latin typeface="Arial" pitchFamily="34" charset="0"/>
                <a:cs typeface="Arial" pitchFamily="34" charset="0"/>
              </a:rPr>
              <a:t>                      MPM[0] = MODE3, MPM[1] = MODE3 + 1, MPM[2] = MODE3 - 1.</a:t>
            </a:r>
            <a:endParaRPr lang="zh-CN" altLang="zh-CN" sz="7200" dirty="0" smtClean="0">
              <a:latin typeface="Arial" pitchFamily="34" charset="0"/>
              <a:cs typeface="Arial" pitchFamily="34" charset="0"/>
            </a:endParaRPr>
          </a:p>
          <a:p>
            <a:pPr lvl="1" hangingPunct="0">
              <a:buFont typeface="Wingdings" pitchFamily="2" charset="2"/>
              <a:buChar char="n"/>
            </a:pPr>
            <a:r>
              <a:rPr lang="en-CA" altLang="zh-CN" sz="7200" b="1" dirty="0" smtClean="0">
                <a:latin typeface="Arial" pitchFamily="34" charset="0"/>
                <a:cs typeface="Arial" pitchFamily="34" charset="0"/>
              </a:rPr>
              <a:t>If two of </a:t>
            </a:r>
            <a:r>
              <a:rPr lang="en-CA" altLang="zh-CN" sz="7200" b="1" dirty="0" err="1" smtClean="0">
                <a:latin typeface="Arial" pitchFamily="34" charset="0"/>
                <a:cs typeface="Arial" pitchFamily="34" charset="0"/>
              </a:rPr>
              <a:t>ModeLeft</a:t>
            </a:r>
            <a:r>
              <a:rPr lang="en-CA" altLang="zh-CN" sz="7200" b="1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CA" altLang="zh-CN" sz="7200" b="1" dirty="0" err="1" smtClean="0">
                <a:latin typeface="Arial" pitchFamily="34" charset="0"/>
                <a:cs typeface="Arial" pitchFamily="34" charset="0"/>
              </a:rPr>
              <a:t>ModeTop</a:t>
            </a:r>
            <a:r>
              <a:rPr lang="en-CA" altLang="zh-CN" sz="7200" b="1" dirty="0" smtClean="0">
                <a:latin typeface="Arial" pitchFamily="34" charset="0"/>
                <a:cs typeface="Arial" pitchFamily="34" charset="0"/>
              </a:rPr>
              <a:t> and </a:t>
            </a:r>
            <a:r>
              <a:rPr lang="en-CA" altLang="zh-CN" sz="7200" b="1" dirty="0" err="1" smtClean="0">
                <a:latin typeface="Arial" pitchFamily="34" charset="0"/>
                <a:cs typeface="Arial" pitchFamily="34" charset="0"/>
              </a:rPr>
              <a:t>ModeBL</a:t>
            </a:r>
            <a:r>
              <a:rPr lang="en-CA" altLang="zh-CN" sz="7200" b="1" dirty="0" smtClean="0">
                <a:latin typeface="Arial" pitchFamily="34" charset="0"/>
                <a:cs typeface="Arial" pitchFamily="34" charset="0"/>
              </a:rPr>
              <a:t> are the same, signed as MODE2, the rest different one is signed as MODE1:</a:t>
            </a:r>
            <a:endParaRPr lang="zh-CN" altLang="zh-CN" sz="7200" b="1" dirty="0" smtClean="0">
              <a:latin typeface="Arial" pitchFamily="34" charset="0"/>
              <a:cs typeface="Arial" pitchFamily="34" charset="0"/>
            </a:endParaRPr>
          </a:p>
          <a:p>
            <a:pPr lvl="2" hangingPunct="0">
              <a:buFont typeface="Wingdings" pitchFamily="2" charset="2"/>
              <a:buChar char="u"/>
            </a:pPr>
            <a:r>
              <a:rPr lang="en-CA" altLang="zh-CN" sz="7200" dirty="0" smtClean="0">
                <a:latin typeface="Arial" pitchFamily="34" charset="0"/>
                <a:cs typeface="Arial" pitchFamily="34" charset="0"/>
              </a:rPr>
              <a:t>If MODE2 &gt; 1, then </a:t>
            </a:r>
          </a:p>
          <a:p>
            <a:pPr marL="914400" lvl="2" indent="0" hangingPunct="0">
              <a:buNone/>
            </a:pPr>
            <a:r>
              <a:rPr lang="en-CA" altLang="zh-CN" sz="7200" dirty="0">
                <a:latin typeface="Arial" pitchFamily="34" charset="0"/>
                <a:cs typeface="Arial" pitchFamily="34" charset="0"/>
              </a:rPr>
              <a:t> </a:t>
            </a:r>
            <a:r>
              <a:rPr lang="en-CA" altLang="zh-CN" sz="7200" dirty="0" smtClean="0">
                <a:latin typeface="Arial" pitchFamily="34" charset="0"/>
                <a:cs typeface="Arial" pitchFamily="34" charset="0"/>
              </a:rPr>
              <a:t>      MPM[0] = MODE2, MPM[1] = MODE2 + 1 , MPM[2] = MODE2 - 1.</a:t>
            </a:r>
            <a:endParaRPr lang="zh-CN" altLang="zh-CN" sz="7200" dirty="0" smtClean="0">
              <a:latin typeface="Arial" pitchFamily="34" charset="0"/>
              <a:cs typeface="Arial" pitchFamily="34" charset="0"/>
            </a:endParaRPr>
          </a:p>
          <a:p>
            <a:pPr lvl="2" hangingPunct="0">
              <a:buFont typeface="Wingdings" pitchFamily="2" charset="2"/>
              <a:buChar char="u"/>
            </a:pPr>
            <a:r>
              <a:rPr lang="en-CA" altLang="zh-CN" sz="7200" dirty="0" smtClean="0">
                <a:latin typeface="Arial" pitchFamily="34" charset="0"/>
                <a:cs typeface="Arial" pitchFamily="34" charset="0"/>
              </a:rPr>
              <a:t>Otherwise, </a:t>
            </a:r>
          </a:p>
          <a:p>
            <a:pPr marL="914400" lvl="2" indent="0" hangingPunct="0">
              <a:buNone/>
            </a:pPr>
            <a:r>
              <a:rPr lang="en-CA" altLang="zh-CN" sz="7200" dirty="0">
                <a:latin typeface="Arial" pitchFamily="34" charset="0"/>
                <a:cs typeface="Arial" pitchFamily="34" charset="0"/>
              </a:rPr>
              <a:t> </a:t>
            </a:r>
            <a:r>
              <a:rPr lang="en-CA" altLang="zh-CN" sz="7200" dirty="0" smtClean="0">
                <a:latin typeface="Arial" pitchFamily="34" charset="0"/>
                <a:cs typeface="Arial" pitchFamily="34" charset="0"/>
              </a:rPr>
              <a:t>      MPM[0] = MODE2,  MPM[1] = MODE1, </a:t>
            </a:r>
          </a:p>
          <a:p>
            <a:pPr marL="914400" lvl="2" indent="0" hangingPunct="0">
              <a:buNone/>
            </a:pPr>
            <a:r>
              <a:rPr lang="en-CA" altLang="zh-CN" sz="7200" dirty="0">
                <a:latin typeface="Arial" pitchFamily="34" charset="0"/>
                <a:cs typeface="Arial" pitchFamily="34" charset="0"/>
              </a:rPr>
              <a:t> </a:t>
            </a:r>
            <a:r>
              <a:rPr lang="en-CA" altLang="zh-CN" sz="7200" dirty="0" smtClean="0">
                <a:latin typeface="Arial" pitchFamily="34" charset="0"/>
                <a:cs typeface="Arial" pitchFamily="34" charset="0"/>
              </a:rPr>
              <a:t>      MPM[2] = ( MODE1 &gt; 1) ? !MODE2 : vertical</a:t>
            </a:r>
            <a:endParaRPr lang="zh-CN" altLang="zh-CN" sz="7200" dirty="0" smtClean="0">
              <a:latin typeface="Arial" pitchFamily="34" charset="0"/>
              <a:cs typeface="Arial" pitchFamily="34" charset="0"/>
            </a:endParaRPr>
          </a:p>
          <a:p>
            <a:pPr lvl="1" hangingPunct="0">
              <a:buFont typeface="Wingdings" pitchFamily="2" charset="2"/>
              <a:buChar char="n"/>
            </a:pPr>
            <a:r>
              <a:rPr lang="en-CA" altLang="zh-CN" sz="7200" b="1" dirty="0" smtClean="0">
                <a:latin typeface="Arial" pitchFamily="34" charset="0"/>
                <a:cs typeface="Arial" pitchFamily="34" charset="0"/>
              </a:rPr>
              <a:t>If </a:t>
            </a:r>
            <a:r>
              <a:rPr lang="en-CA" altLang="zh-CN" sz="7200" b="1" dirty="0" err="1" smtClean="0">
                <a:latin typeface="Arial" pitchFamily="34" charset="0"/>
                <a:cs typeface="Arial" pitchFamily="34" charset="0"/>
              </a:rPr>
              <a:t>ModeLeft</a:t>
            </a:r>
            <a:r>
              <a:rPr lang="en-CA" altLang="zh-CN" sz="7200" b="1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CA" altLang="zh-CN" sz="7200" b="1" dirty="0" err="1" smtClean="0">
                <a:latin typeface="Arial" pitchFamily="34" charset="0"/>
                <a:cs typeface="Arial" pitchFamily="34" charset="0"/>
              </a:rPr>
              <a:t>ModeTop</a:t>
            </a:r>
            <a:r>
              <a:rPr lang="en-CA" altLang="zh-CN" sz="7200" b="1" dirty="0" smtClean="0">
                <a:latin typeface="Arial" pitchFamily="34" charset="0"/>
                <a:cs typeface="Arial" pitchFamily="34" charset="0"/>
              </a:rPr>
              <a:t> and </a:t>
            </a:r>
            <a:r>
              <a:rPr lang="en-CA" altLang="zh-CN" sz="7200" b="1" dirty="0" err="1" smtClean="0">
                <a:latin typeface="Arial" pitchFamily="34" charset="0"/>
                <a:cs typeface="Arial" pitchFamily="34" charset="0"/>
              </a:rPr>
              <a:t>ModeBL</a:t>
            </a:r>
            <a:r>
              <a:rPr lang="en-CA" altLang="zh-CN" sz="7200" b="1" dirty="0" smtClean="0">
                <a:latin typeface="Arial" pitchFamily="34" charset="0"/>
                <a:cs typeface="Arial" pitchFamily="34" charset="0"/>
              </a:rPr>
              <a:t> are different from each other, </a:t>
            </a:r>
            <a:endParaRPr lang="zh-CN" altLang="zh-CN" sz="7200" b="1" dirty="0" smtClean="0">
              <a:latin typeface="Arial" pitchFamily="34" charset="0"/>
              <a:cs typeface="Arial" pitchFamily="34" charset="0"/>
            </a:endParaRPr>
          </a:p>
          <a:p>
            <a:pPr marL="0" indent="0" hangingPunct="0">
              <a:buNone/>
            </a:pPr>
            <a:r>
              <a:rPr lang="en-CA" altLang="zh-CN" sz="7200" dirty="0" smtClean="0">
                <a:latin typeface="Arial" pitchFamily="34" charset="0"/>
                <a:cs typeface="Arial" pitchFamily="34" charset="0"/>
              </a:rPr>
              <a:t>                        MPM[0] = </a:t>
            </a:r>
            <a:r>
              <a:rPr lang="en-CA" altLang="zh-CN" sz="7200" dirty="0" err="1" smtClean="0">
                <a:latin typeface="Arial" pitchFamily="34" charset="0"/>
                <a:cs typeface="Arial" pitchFamily="34" charset="0"/>
              </a:rPr>
              <a:t>ModeBL</a:t>
            </a:r>
            <a:r>
              <a:rPr lang="en-CA" altLang="zh-CN" sz="7200" dirty="0" smtClean="0">
                <a:latin typeface="Arial" pitchFamily="34" charset="0"/>
                <a:cs typeface="Arial" pitchFamily="34" charset="0"/>
              </a:rPr>
              <a:t>, MPM[1] = </a:t>
            </a:r>
            <a:r>
              <a:rPr lang="en-CA" altLang="zh-CN" sz="7200" dirty="0" err="1" smtClean="0">
                <a:latin typeface="Arial" pitchFamily="34" charset="0"/>
                <a:cs typeface="Arial" pitchFamily="34" charset="0"/>
              </a:rPr>
              <a:t>ModeLeft</a:t>
            </a:r>
            <a:r>
              <a:rPr lang="en-CA" altLang="zh-CN" sz="7200" dirty="0" smtClean="0">
                <a:latin typeface="Arial" pitchFamily="34" charset="0"/>
                <a:cs typeface="Arial" pitchFamily="34" charset="0"/>
              </a:rPr>
              <a:t>, MPM[2] = </a:t>
            </a:r>
            <a:r>
              <a:rPr lang="en-CA" altLang="zh-CN" sz="7200" dirty="0" err="1" smtClean="0">
                <a:latin typeface="Arial" pitchFamily="34" charset="0"/>
                <a:cs typeface="Arial" pitchFamily="34" charset="0"/>
              </a:rPr>
              <a:t>ModeTop</a:t>
            </a:r>
            <a:r>
              <a:rPr lang="en-CA" altLang="zh-CN" sz="72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0" indent="0" hangingPunct="0">
              <a:buNone/>
            </a:pPr>
            <a:endParaRPr lang="zh-CN" altLang="zh-CN" sz="7200" dirty="0" smtClean="0">
              <a:latin typeface="Arial" pitchFamily="34" charset="0"/>
              <a:cs typeface="Arial" pitchFamily="34" charset="0"/>
            </a:endParaRPr>
          </a:p>
          <a:p>
            <a:pPr lvl="0" hangingPunct="0">
              <a:buFont typeface="Wingdings" pitchFamily="2" charset="2"/>
              <a:buChar char="Ø"/>
            </a:pPr>
            <a:r>
              <a:rPr lang="en-CA" altLang="zh-CN" sz="7200" dirty="0" smtClean="0">
                <a:latin typeface="Arial" pitchFamily="34" charset="0"/>
                <a:cs typeface="Arial" pitchFamily="34" charset="0"/>
              </a:rPr>
              <a:t>Otherwise, derive the MPM list the same way as the base layer.</a:t>
            </a:r>
            <a:endParaRPr lang="zh-CN" altLang="zh-CN" sz="7200" dirty="0" smtClean="0">
              <a:latin typeface="Arial" pitchFamily="34" charset="0"/>
              <a:cs typeface="Arial" pitchFamily="34" charset="0"/>
            </a:endParaRPr>
          </a:p>
          <a:p>
            <a:endParaRPr lang="zh-CN" alt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5982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CN" dirty="0" smtClean="0">
                <a:latin typeface="Arial" pitchFamily="34" charset="0"/>
                <a:cs typeface="Arial" pitchFamily="34" charset="0"/>
              </a:rPr>
              <a:t>Method 1</a:t>
            </a:r>
            <a:endParaRPr lang="zh-CN" alt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CA" altLang="zh-CN" sz="2000" dirty="0">
                <a:latin typeface="Arial" pitchFamily="34" charset="0"/>
                <a:cs typeface="Arial" pitchFamily="34" charset="0"/>
              </a:rPr>
              <a:t>Step1: When left or above neighbour is </a:t>
            </a:r>
            <a:r>
              <a:rPr lang="en-CA" altLang="zh-CN" sz="2000" dirty="0" err="1">
                <a:latin typeface="Arial" pitchFamily="34" charset="0"/>
                <a:cs typeface="Arial" pitchFamily="34" charset="0"/>
              </a:rPr>
              <a:t>IntraBL</a:t>
            </a:r>
            <a:r>
              <a:rPr lang="en-CA" altLang="zh-CN" sz="2000" dirty="0">
                <a:latin typeface="Arial" pitchFamily="34" charset="0"/>
                <a:cs typeface="Arial" pitchFamily="34" charset="0"/>
              </a:rPr>
              <a:t> mode. </a:t>
            </a:r>
            <a:r>
              <a:rPr lang="en-CA" altLang="zh-CN" sz="2000" dirty="0" smtClean="0">
                <a:latin typeface="Arial" pitchFamily="34" charset="0"/>
                <a:cs typeface="Arial" pitchFamily="34" charset="0"/>
              </a:rPr>
              <a:t>If </a:t>
            </a:r>
            <a:r>
              <a:rPr lang="en-CA" altLang="zh-CN" sz="2000" dirty="0">
                <a:latin typeface="Arial" pitchFamily="34" charset="0"/>
                <a:cs typeface="Arial" pitchFamily="34" charset="0"/>
              </a:rPr>
              <a:t>the co-located BL </a:t>
            </a:r>
            <a:r>
              <a:rPr lang="en-CA" altLang="zh-CN" sz="2000" dirty="0" smtClean="0">
                <a:latin typeface="Arial" pitchFamily="34" charset="0"/>
                <a:cs typeface="Arial" pitchFamily="34" charset="0"/>
              </a:rPr>
              <a:t>block </a:t>
            </a:r>
            <a:r>
              <a:rPr lang="en-CA" altLang="zh-CN" sz="2000" dirty="0">
                <a:latin typeface="Arial" pitchFamily="34" charset="0"/>
                <a:cs typeface="Arial" pitchFamily="34" charset="0"/>
              </a:rPr>
              <a:t>of left or above neighbour is intra coded, the intra mode of the co-located BL block of left or above neighbour will be assigned to </a:t>
            </a:r>
            <a:r>
              <a:rPr lang="en-CA" altLang="zh-CN" sz="2000" dirty="0" err="1">
                <a:latin typeface="Arial" pitchFamily="34" charset="0"/>
                <a:cs typeface="Arial" pitchFamily="34" charset="0"/>
              </a:rPr>
              <a:t>ModeLeft</a:t>
            </a:r>
            <a:r>
              <a:rPr lang="en-CA" altLang="zh-CN" sz="2000" dirty="0">
                <a:latin typeface="Arial" pitchFamily="34" charset="0"/>
                <a:cs typeface="Arial" pitchFamily="34" charset="0"/>
              </a:rPr>
              <a:t> or </a:t>
            </a:r>
            <a:r>
              <a:rPr lang="en-CA" altLang="zh-CN" sz="2000" dirty="0" err="1" smtClean="0">
                <a:latin typeface="Arial" pitchFamily="34" charset="0"/>
                <a:cs typeface="Arial" pitchFamily="34" charset="0"/>
              </a:rPr>
              <a:t>ModeTop</a:t>
            </a:r>
            <a:r>
              <a:rPr lang="en-CA" altLang="zh-CN" sz="20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0" indent="0">
              <a:buNone/>
            </a:pPr>
            <a:endParaRPr lang="en-CA" altLang="zh-CN" sz="2000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en-CA" altLang="zh-CN" sz="20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en-CA" altLang="zh-CN" sz="2000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en-CA" altLang="zh-CN" sz="20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en-CA" altLang="zh-CN" sz="2000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en-CA" altLang="zh-CN" sz="20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en-CA" altLang="zh-CN" sz="2000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en-US" altLang="zh-CN" sz="2000" dirty="0">
                <a:latin typeface="Arial" pitchFamily="34" charset="0"/>
                <a:cs typeface="Arial" pitchFamily="34" charset="0"/>
              </a:rPr>
              <a:t>Step2: The same as </a:t>
            </a:r>
            <a:r>
              <a:rPr lang="en-US" altLang="zh-CN" sz="2000" dirty="0" smtClean="0">
                <a:latin typeface="Arial" pitchFamily="34" charset="0"/>
                <a:cs typeface="Arial" pitchFamily="34" charset="0"/>
              </a:rPr>
              <a:t>method2.</a:t>
            </a:r>
            <a:endParaRPr lang="en-CA" altLang="zh-CN" sz="2000" dirty="0" smtClean="0">
              <a:latin typeface="Arial" pitchFamily="34" charset="0"/>
              <a:cs typeface="Arial" pitchFamily="34" charset="0"/>
            </a:endParaRPr>
          </a:p>
          <a:p>
            <a:endParaRPr lang="zh-CN" altLang="en-US" sz="1800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5236313"/>
              </p:ext>
            </p:extLst>
          </p:nvPr>
        </p:nvGraphicFramePr>
        <p:xfrm>
          <a:off x="5004048" y="2636912"/>
          <a:ext cx="2266950" cy="3505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" name="Visio" r:id="rId3" imgW="2267119" imgH="3503579" progId="Visio.Drawing.11">
                  <p:embed/>
                </p:oleObj>
              </mc:Choice>
              <mc:Fallback>
                <p:oleObj name="Visio" r:id="rId3" imgW="2267119" imgH="3503579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4048" y="2636912"/>
                        <a:ext cx="2266950" cy="3505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64130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CN" dirty="0" smtClean="0"/>
              <a:t>Experimental Results 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525963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altLang="zh-CN" sz="2000" dirty="0">
                <a:latin typeface="Arial" pitchFamily="34" charset="0"/>
                <a:cs typeface="Arial" pitchFamily="34" charset="0"/>
              </a:rPr>
              <a:t>Anchor – SHM1</a:t>
            </a:r>
          </a:p>
          <a:p>
            <a:pPr>
              <a:buFont typeface="Wingdings" pitchFamily="2" charset="2"/>
              <a:buChar char="Ø"/>
            </a:pPr>
            <a:r>
              <a:rPr lang="en-US" altLang="zh-CN" sz="2000" dirty="0">
                <a:latin typeface="Arial" pitchFamily="34" charset="0"/>
                <a:cs typeface="Arial" pitchFamily="34" charset="0"/>
              </a:rPr>
              <a:t>Thank Sony for cross verifying our results (JCTVC-M0357).</a:t>
            </a:r>
          </a:p>
          <a:p>
            <a:pPr marL="0" indent="0">
              <a:buNone/>
            </a:pPr>
            <a:endParaRPr lang="zh-CN" altLang="en-US" dirty="0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2987824" y="2171854"/>
            <a:ext cx="385714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266700" algn="l"/>
                <a:tab pos="457200" algn="l"/>
                <a:tab pos="685800" algn="l"/>
                <a:tab pos="914400" algn="l"/>
              </a:tabLst>
            </a:pPr>
            <a:r>
              <a:rPr kumimoji="0" lang="en-US" altLang="zh-CN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Table 1 Summary of simulation results of Method 1 with MDCS on</a:t>
            </a:r>
            <a:endParaRPr kumimoji="0" lang="en-US" altLang="zh-CN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266700" algn="l"/>
                <a:tab pos="457200" algn="l"/>
                <a:tab pos="685800" algn="l"/>
                <a:tab pos="914400" algn="l"/>
              </a:tabLst>
            </a:pPr>
            <a:endParaRPr kumimoji="0" lang="en-US" altLang="zh-CN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3030948" y="4301425"/>
            <a:ext cx="3873176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266700" algn="l"/>
                <a:tab pos="457200" algn="l"/>
                <a:tab pos="685800" algn="l"/>
                <a:tab pos="914400" algn="l"/>
              </a:tabLst>
            </a:pPr>
            <a:r>
              <a:rPr kumimoji="0" lang="en-US" altLang="zh-CN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Table 2 Summary of simulation results of Method 1 with MDCS off</a:t>
            </a:r>
            <a:endParaRPr kumimoji="0" lang="en-US" altLang="zh-CN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graphicFrame>
        <p:nvGraphicFramePr>
          <p:cNvPr id="13" name="表格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1833918"/>
              </p:ext>
            </p:extLst>
          </p:nvPr>
        </p:nvGraphicFramePr>
        <p:xfrm>
          <a:off x="1403647" y="2492896"/>
          <a:ext cx="6480721" cy="1760220"/>
        </p:xfrm>
        <a:graphic>
          <a:graphicData uri="http://schemas.openxmlformats.org/drawingml/2006/table">
            <a:tbl>
              <a:tblPr/>
              <a:tblGrid>
                <a:gridCol w="1906094"/>
                <a:gridCol w="791762"/>
                <a:gridCol w="758772"/>
                <a:gridCol w="725782"/>
                <a:gridCol w="747775"/>
                <a:gridCol w="835750"/>
                <a:gridCol w="714786"/>
              </a:tblGrid>
              <a:tr h="152400">
                <a:tc>
                  <a:txBody>
                    <a:bodyPr/>
                    <a:lstStyle/>
                    <a:p>
                      <a:pPr algn="ctr" fontAlgn="b"/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AI HEVC 2x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AI HEVC 1.5x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Overall (Test vs Ref)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Overall (Test vs single layer)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12.04%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13.41%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13.13%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10.19%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10.32%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9.71%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EL only (Test vs Ref)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-0.48%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-0.35%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-0.36%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-0.08%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107.4%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82.3%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102.6%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100.5%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Mem[%]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#DIV/0!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#DIV/0!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BL Match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Matched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Matched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4" name="表格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022999"/>
              </p:ext>
            </p:extLst>
          </p:nvPr>
        </p:nvGraphicFramePr>
        <p:xfrm>
          <a:off x="1403648" y="4632920"/>
          <a:ext cx="6552728" cy="1760220"/>
        </p:xfrm>
        <a:graphic>
          <a:graphicData uri="http://schemas.openxmlformats.org/drawingml/2006/table">
            <a:tbl>
              <a:tblPr/>
              <a:tblGrid>
                <a:gridCol w="1898283"/>
                <a:gridCol w="755663"/>
                <a:gridCol w="733760"/>
                <a:gridCol w="744711"/>
                <a:gridCol w="821373"/>
                <a:gridCol w="799469"/>
                <a:gridCol w="799469"/>
              </a:tblGrid>
              <a:tr h="152400">
                <a:tc>
                  <a:txBody>
                    <a:bodyPr/>
                    <a:lstStyle/>
                    <a:p>
                      <a:pPr algn="ctr" fontAlgn="b"/>
                      <a:endParaRPr lang="zh-CN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AI HEVC 2x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AI HEVC 1.5x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Overall (Test vs Ref)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Overall (Test vs single layer)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12.18%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13.59%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13.36%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10.19%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10.30%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9.72%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EL only (Test vs Ref)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-0.34%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-0.17%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-0.14%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-0.10%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131.1%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71.4%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107.2%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100.5%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Mem[%]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#DIV/0!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#DIV/0!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BL Match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Matched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Matched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66114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CN" dirty="0" smtClean="0"/>
              <a:t>Experimental Results </a:t>
            </a:r>
            <a:endParaRPr lang="zh-CN" altLang="en-US" dirty="0"/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2427016" y="1412776"/>
            <a:ext cx="3873176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266700" algn="l"/>
                <a:tab pos="457200" algn="l"/>
                <a:tab pos="685800" algn="l"/>
                <a:tab pos="914400" algn="l"/>
              </a:tabLst>
            </a:pPr>
            <a:r>
              <a:rPr kumimoji="0" lang="en-US" altLang="zh-CN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Table 3 Summary of simulation results of Method 2 with MDCS on</a:t>
            </a:r>
            <a:endParaRPr kumimoji="0" lang="en-US" altLang="zh-CN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2464659" y="4005064"/>
            <a:ext cx="3873176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266700" algn="l"/>
                <a:tab pos="457200" algn="l"/>
                <a:tab pos="685800" algn="l"/>
                <a:tab pos="914400" algn="l"/>
              </a:tabLst>
            </a:pPr>
            <a:r>
              <a:rPr kumimoji="0" lang="en-US" altLang="zh-CN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Table 4 Summary of simulation results of Method 2 with MDCS off</a:t>
            </a:r>
            <a:endParaRPr kumimoji="0" lang="en-US" altLang="zh-CN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graphicFrame>
        <p:nvGraphicFramePr>
          <p:cNvPr id="9" name="内容占位符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12897265"/>
              </p:ext>
            </p:extLst>
          </p:nvPr>
        </p:nvGraphicFramePr>
        <p:xfrm>
          <a:off x="1500088" y="1772816"/>
          <a:ext cx="6528297" cy="2016223"/>
        </p:xfrm>
        <a:graphic>
          <a:graphicData uri="http://schemas.openxmlformats.org/drawingml/2006/table">
            <a:tbl>
              <a:tblPr/>
              <a:tblGrid>
                <a:gridCol w="1907143"/>
                <a:gridCol w="814203"/>
                <a:gridCol w="781195"/>
                <a:gridCol w="759190"/>
                <a:gridCol w="759190"/>
                <a:gridCol w="792198"/>
                <a:gridCol w="715178"/>
              </a:tblGrid>
              <a:tr h="183293">
                <a:tc>
                  <a:txBody>
                    <a:bodyPr/>
                    <a:lstStyle/>
                    <a:p>
                      <a:pPr algn="ctr" fontAlgn="b"/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AI HEVC 2x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AI HEVC 1.5x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83293">
                <a:tc>
                  <a:txBody>
                    <a:bodyPr/>
                    <a:lstStyle/>
                    <a:p>
                      <a:pPr algn="ctr" fontAlgn="b"/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29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8329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29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Overall (Test vs Ref)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8329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Overall (Test vs single layer)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12.01%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13.38%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13.10%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10.19%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10.32%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9.71%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329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EL only (Test vs Ref)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-0.52%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-0.38%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-0.39%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-0.08%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29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87.7%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63.6%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8329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104.7%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99.5%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8329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Mem[%]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#DIV/0!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#DIV/0!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8329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BL Match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Matched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Matched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表格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2674362"/>
              </p:ext>
            </p:extLst>
          </p:nvPr>
        </p:nvGraphicFramePr>
        <p:xfrm>
          <a:off x="1547664" y="4416891"/>
          <a:ext cx="6624735" cy="1892429"/>
        </p:xfrm>
        <a:graphic>
          <a:graphicData uri="http://schemas.openxmlformats.org/drawingml/2006/table">
            <a:tbl>
              <a:tblPr/>
              <a:tblGrid>
                <a:gridCol w="1951763"/>
                <a:gridCol w="821993"/>
                <a:gridCol w="776952"/>
                <a:gridCol w="720651"/>
                <a:gridCol w="821993"/>
                <a:gridCol w="788212"/>
                <a:gridCol w="743171"/>
              </a:tblGrid>
              <a:tr h="172039">
                <a:tc>
                  <a:txBody>
                    <a:bodyPr/>
                    <a:lstStyle/>
                    <a:p>
                      <a:pPr algn="ctr" fontAlgn="b"/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AI HEVC 2x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AI HEVC 1.5x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72039">
                <a:tc>
                  <a:txBody>
                    <a:bodyPr/>
                    <a:lstStyle/>
                    <a:p>
                      <a:pPr algn="ctr" fontAlgn="b"/>
                      <a:endParaRPr lang="zh-CN" altLang="en-US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03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203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03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Overall (Test vs Ref)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203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Overall (Test vs single layer)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12.15%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13.56%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13.33%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10.19%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10.30%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9.72%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203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EL only (Test vs Ref)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-0.37%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-0.20%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-0.17%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-0.10%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03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89.1%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57.4%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7203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103.7%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99.6%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7203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Mem[%]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#DIV/0!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#DIV/0!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7203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BL Match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Matched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Matched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8743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algn="l"/>
            <a:r>
              <a:rPr lang="en-CA" altLang="zh-CN" b="1" dirty="0" smtClean="0"/>
              <a:t>Conclusion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hangingPunct="0">
              <a:spcBef>
                <a:spcPts val="680"/>
              </a:spcBef>
              <a:spcAft>
                <a:spcPts val="0"/>
              </a:spcAft>
              <a:buFont typeface="Wingdings" pitchFamily="2" charset="2"/>
              <a:buChar char="Ø"/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lang="en-CA" altLang="zh-CN" sz="2800" dirty="0">
                <a:latin typeface="Times New Roman"/>
              </a:rPr>
              <a:t>In this contribution, MPM </a:t>
            </a:r>
            <a:r>
              <a:rPr lang="en-US" altLang="zh-CN" sz="2800" dirty="0" smtClean="0">
                <a:latin typeface="Times New Roman"/>
              </a:rPr>
              <a:t>list construction</a:t>
            </a:r>
            <a:r>
              <a:rPr lang="en-CA" altLang="zh-CN" sz="2800" dirty="0" smtClean="0">
                <a:latin typeface="Times New Roman"/>
              </a:rPr>
              <a:t> </a:t>
            </a:r>
            <a:r>
              <a:rPr lang="en-CA" altLang="zh-CN" sz="2800" dirty="0">
                <a:latin typeface="Times New Roman"/>
              </a:rPr>
              <a:t>using </a:t>
            </a:r>
            <a:r>
              <a:rPr lang="en-CA" altLang="zh-CN" sz="2800" dirty="0" err="1">
                <a:latin typeface="Times New Roman"/>
              </a:rPr>
              <a:t>ModeLeft</a:t>
            </a:r>
            <a:r>
              <a:rPr lang="en-CA" altLang="zh-CN" sz="2800" dirty="0">
                <a:latin typeface="Times New Roman"/>
              </a:rPr>
              <a:t>, </a:t>
            </a:r>
            <a:r>
              <a:rPr lang="en-CA" altLang="zh-CN" sz="2800" dirty="0" err="1">
                <a:latin typeface="Times New Roman"/>
              </a:rPr>
              <a:t>ModeTop</a:t>
            </a:r>
            <a:r>
              <a:rPr lang="en-CA" altLang="zh-CN" sz="2800" dirty="0">
                <a:latin typeface="Times New Roman"/>
              </a:rPr>
              <a:t> and </a:t>
            </a:r>
            <a:r>
              <a:rPr lang="en-CA" altLang="zh-CN" sz="2800" dirty="0" err="1">
                <a:latin typeface="Times New Roman"/>
              </a:rPr>
              <a:t>ModeBL</a:t>
            </a:r>
            <a:r>
              <a:rPr lang="en-CA" altLang="zh-CN" sz="2800" dirty="0">
                <a:latin typeface="Times New Roman"/>
              </a:rPr>
              <a:t> is </a:t>
            </a:r>
            <a:r>
              <a:rPr lang="en-CA" altLang="zh-CN" sz="2800" dirty="0" smtClean="0">
                <a:latin typeface="Times New Roman"/>
              </a:rPr>
              <a:t>proposed.</a:t>
            </a:r>
          </a:p>
          <a:p>
            <a:pPr hangingPunct="0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lang="en-CA" altLang="zh-CN" sz="2800" dirty="0" smtClean="0">
              <a:latin typeface="Times New Roman"/>
            </a:endParaRPr>
          </a:p>
          <a:p>
            <a:pPr>
              <a:buFont typeface="Wingdings" pitchFamily="2" charset="2"/>
              <a:buChar char="Ø"/>
            </a:pPr>
            <a:r>
              <a:rPr lang="en-US" altLang="zh-CN" sz="2800" dirty="0"/>
              <a:t>Coding efficiency is improved</a:t>
            </a:r>
            <a:r>
              <a:rPr lang="en-US" altLang="zh-CN" sz="2800" dirty="0" smtClean="0"/>
              <a:t>.</a:t>
            </a:r>
            <a:endParaRPr lang="en-US" altLang="zh-CN" sz="2800" dirty="0"/>
          </a:p>
        </p:txBody>
      </p:sp>
    </p:spTree>
    <p:extLst>
      <p:ext uri="{BB962C8B-B14F-4D97-AF65-F5344CB8AC3E}">
        <p14:creationId xmlns:p14="http://schemas.microsoft.com/office/powerpoint/2010/main" val="868770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340</TotalTime>
  <Words>993</Words>
  <Application>Microsoft Office PowerPoint</Application>
  <PresentationFormat>全屏显示(4:3)</PresentationFormat>
  <Paragraphs>287</Paragraphs>
  <Slides>10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2" baseType="lpstr">
      <vt:lpstr>Office 主题​​</vt:lpstr>
      <vt:lpstr>Visio</vt:lpstr>
      <vt:lpstr>Non SCE1: Inter-layer intra mode prediction</vt:lpstr>
      <vt:lpstr>Outline</vt:lpstr>
      <vt:lpstr>Algorithm description</vt:lpstr>
      <vt:lpstr>Method 2</vt:lpstr>
      <vt:lpstr>Method 2</vt:lpstr>
      <vt:lpstr>Method 1</vt:lpstr>
      <vt:lpstr>Experimental Results </vt:lpstr>
      <vt:lpstr>Experimental Results </vt:lpstr>
      <vt:lpstr>Conclusion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Non SCE1: Inter-layer intra mode prediction</dc:title>
  <dc:creator>ZXG</dc:creator>
  <cp:lastModifiedBy>ZXG</cp:lastModifiedBy>
  <cp:revision>20</cp:revision>
  <dcterms:created xsi:type="dcterms:W3CDTF">2013-04-17T00:10:34Z</dcterms:created>
  <dcterms:modified xsi:type="dcterms:W3CDTF">2013-04-19T01:08:43Z</dcterms:modified>
</cp:coreProperties>
</file>