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20" r:id="rId2"/>
    <p:sldId id="467" r:id="rId3"/>
    <p:sldId id="465" r:id="rId4"/>
    <p:sldId id="460" r:id="rId5"/>
    <p:sldId id="470" r:id="rId6"/>
    <p:sldId id="468" r:id="rId7"/>
  </p:sldIdLst>
  <p:sldSz cx="9144000" cy="6858000" type="screen4x3"/>
  <p:notesSz cx="9939338" cy="68072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FF99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1" autoAdjust="0"/>
    <p:restoredTop sz="93892" autoAdjust="0"/>
  </p:normalViewPr>
  <p:slideViewPr>
    <p:cSldViewPr>
      <p:cViewPr>
        <p:scale>
          <a:sx n="70" d="100"/>
          <a:sy n="70" d="100"/>
        </p:scale>
        <p:origin x="-115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3438" y="-78"/>
      </p:cViewPr>
      <p:guideLst>
        <p:guide orient="horz" pos="2145"/>
        <p:guide pos="313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30120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7B5CB95D-6F18-4D4A-BA06-CDFD6A609371}" type="datetimeFigureOut">
              <a:rPr lang="ko-KR" altLang="en-US"/>
              <a:pPr>
                <a:defRPr/>
              </a:pPr>
              <a:t>2013-04-19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30120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9A88CD0-8BFE-4AEE-BEFD-8D4A7C627D31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30120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BE34507-DAC5-4870-A221-791DA245BD18}" type="datetimeFigureOut">
              <a:rPr lang="ko-KR" altLang="en-US"/>
              <a:pPr>
                <a:defRPr/>
              </a:pPr>
              <a:t>2013-04-19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7075" y="509588"/>
            <a:ext cx="3405188" cy="2554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02" tIns="46251" rIns="92502" bIns="46251" rtlCol="0" anchor="ctr"/>
          <a:lstStyle/>
          <a:p>
            <a:pPr lvl="0"/>
            <a:endParaRPr lang="ko-KR" altLang="en-US" noProof="0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3459" y="3233500"/>
            <a:ext cx="7952422" cy="3063399"/>
          </a:xfrm>
          <a:prstGeom prst="rect">
            <a:avLst/>
          </a:prstGeom>
        </p:spPr>
        <p:txBody>
          <a:bodyPr vert="horz" lIns="92502" tIns="46251" rIns="92502" bIns="46251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30120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29C6DD3-40DC-4BEE-872C-724A2BD073F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355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F96634-3FAA-4AEE-842C-3F2FD1466E27}" type="slidenum">
              <a:rPr lang="ko-KR" altLang="en-US" smtClean="0"/>
              <a:pPr/>
              <a:t>1</a:t>
            </a:fld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 descr="LG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9525" y="6324600"/>
            <a:ext cx="15144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 userDrawn="1"/>
        </p:nvCxnSpPr>
        <p:spPr>
          <a:xfrm>
            <a:off x="1643063" y="6572250"/>
            <a:ext cx="7000875" cy="0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0" y="642938"/>
            <a:ext cx="9144000" cy="0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688632"/>
          </a:xfrm>
        </p:spPr>
        <p:txBody>
          <a:bodyPr/>
          <a:lstStyle>
            <a:lvl1pPr>
              <a:lnSpc>
                <a:spcPct val="150000"/>
              </a:lnSpc>
              <a:defRPr sz="2000">
                <a:latin typeface="+mn-ea"/>
                <a:ea typeface="+mn-ea"/>
              </a:defRPr>
            </a:lvl1pPr>
            <a:lvl2pPr>
              <a:lnSpc>
                <a:spcPct val="150000"/>
              </a:lnSpc>
              <a:defRPr sz="1800">
                <a:latin typeface="+mn-ea"/>
                <a:ea typeface="+mn-ea"/>
              </a:defRPr>
            </a:lvl2pPr>
            <a:lvl3pPr>
              <a:lnSpc>
                <a:spcPct val="150000"/>
              </a:lnSpc>
              <a:defRPr sz="1600">
                <a:latin typeface="+mn-ea"/>
                <a:ea typeface="+mn-ea"/>
              </a:defRPr>
            </a:lvl3pPr>
            <a:lvl4pPr>
              <a:lnSpc>
                <a:spcPct val="150000"/>
              </a:lnSpc>
              <a:defRPr sz="1600">
                <a:latin typeface="+mn-ea"/>
                <a:ea typeface="+mn-ea"/>
              </a:defRPr>
            </a:lvl4pPr>
            <a:lvl5pPr>
              <a:lnSpc>
                <a:spcPct val="150000"/>
              </a:lnSpc>
              <a:defRPr sz="1600">
                <a:latin typeface="+mn-ea"/>
                <a:ea typeface="+mn-ea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11" name="제목 1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7000924" cy="369881"/>
          </a:xfrm>
        </p:spPr>
        <p:txBody>
          <a:bodyPr>
            <a:noAutofit/>
          </a:bodyPr>
          <a:lstStyle>
            <a:lvl1pPr algn="l">
              <a:defRPr sz="2800" b="0" kern="1200" baseline="0"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643938" y="6429375"/>
            <a:ext cx="428625" cy="357188"/>
          </a:xfrm>
        </p:spPr>
        <p:txBody>
          <a:bodyPr/>
          <a:lstStyle>
            <a:lvl1pPr algn="r">
              <a:defRPr sz="1200" b="1">
                <a:solidFill>
                  <a:schemeClr val="tx1"/>
                </a:solidFill>
                <a:latin typeface="Tim"/>
              </a:defRPr>
            </a:lvl1pPr>
          </a:lstStyle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GE_039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95275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C5A-CDB8-4DCD-8B7C-3A145AC294D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786813" y="6573838"/>
            <a:ext cx="357187" cy="28416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 sz="1000" b="1">
                <a:solidFill>
                  <a:schemeClr val="tx1"/>
                </a:solidFill>
                <a:latin typeface="Arial Black" pitchFamily="34" charset="0"/>
                <a:ea typeface="+mn-ea"/>
              </a:defRPr>
            </a:lvl1pPr>
          </a:lstStyle>
          <a:p>
            <a:pPr>
              <a:defRPr/>
            </a:pPr>
            <a:fld id="{4F5F4DC2-18B0-4299-9C7A-0F7F8DA10C1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ctrTitle"/>
          </p:nvPr>
        </p:nvSpPr>
        <p:spPr>
          <a:xfrm>
            <a:off x="-108520" y="1916833"/>
            <a:ext cx="9252520" cy="1872218"/>
          </a:xfrm>
        </p:spPr>
        <p:txBody>
          <a:bodyPr/>
          <a:lstStyle/>
          <a:p>
            <a:r>
              <a:rPr lang="en-US" altLang="ko-KR" sz="3600" u="sng" dirty="0" smtClean="0">
                <a:latin typeface="Bookman Old Style" pitchFamily="18" charset="0"/>
                <a:ea typeface="Tahoma" pitchFamily="34" charset="0"/>
                <a:cs typeface="Tahoma" pitchFamily="34" charset="0"/>
              </a:rPr>
              <a:t>JCTVC-M0130</a:t>
            </a:r>
            <a:r>
              <a:rPr lang="en-US" altLang="ko-KR" sz="3600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  <a:t/>
            </a:r>
            <a:br>
              <a:rPr lang="en-US" altLang="ko-KR" sz="3600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</a:br>
            <a:r>
              <a:rPr lang="en-US" altLang="ko-KR" sz="2800" dirty="0" smtClean="0"/>
              <a:t>AHG 9: </a:t>
            </a:r>
            <a:r>
              <a:rPr lang="en-US" altLang="ko-KR" sz="2800" dirty="0" err="1" smtClean="0"/>
              <a:t>Signalling</a:t>
            </a:r>
            <a:r>
              <a:rPr lang="en-US" altLang="ko-KR" sz="2800" dirty="0" smtClean="0"/>
              <a:t> required DPB size in layer set</a:t>
            </a:r>
            <a:endParaRPr lang="ko-KR" altLang="en-US" sz="3600" b="0" dirty="0" smtClean="0">
              <a:solidFill>
                <a:srgbClr val="FF0000"/>
              </a:solidFill>
              <a:latin typeface="Constantia" pitchFamily="18" charset="0"/>
              <a:cs typeface="Tahoma" pitchFamily="34" charset="0"/>
            </a:endParaRPr>
          </a:p>
        </p:txBody>
      </p:sp>
      <p:sp>
        <p:nvSpPr>
          <p:cNvPr id="6" name="부제목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sz="2000" dirty="0" smtClean="0">
                <a:latin typeface="HYMyeongJo-Extra" pitchFamily="18" charset="-127"/>
                <a:ea typeface="HYMyeongJo-Extra" pitchFamily="18" charset="-127"/>
              </a:rPr>
              <a:t>The 13</a:t>
            </a:r>
            <a:r>
              <a:rPr lang="en-US" altLang="ko-KR" sz="2000" baseline="30000" dirty="0" smtClean="0">
                <a:latin typeface="HYMyeongJo-Extra" pitchFamily="18" charset="-127"/>
                <a:ea typeface="HYMyeongJo-Extra" pitchFamily="18" charset="-127"/>
              </a:rPr>
              <a:t>th</a:t>
            </a:r>
            <a:r>
              <a:rPr lang="en-US" altLang="ko-KR" sz="2000" dirty="0" smtClean="0">
                <a:latin typeface="HYMyeongJo-Extra" pitchFamily="18" charset="-127"/>
                <a:ea typeface="HYMyeongJo-Extra" pitchFamily="18" charset="-127"/>
              </a:rPr>
              <a:t> JCT-VC Meeting</a:t>
            </a:r>
          </a:p>
          <a:p>
            <a:endParaRPr lang="en-US" altLang="ko-KR" sz="2000" dirty="0" smtClean="0">
              <a:latin typeface="HYMyeongJo-Extra" pitchFamily="18" charset="-127"/>
              <a:ea typeface="HYMyeongJo-Extra" pitchFamily="18" charset="-127"/>
            </a:endParaRPr>
          </a:p>
          <a:p>
            <a:r>
              <a:rPr lang="en-US" altLang="ko-KR" sz="2800" dirty="0" smtClean="0">
                <a:latin typeface="HYMyeongJo-Extra" pitchFamily="18" charset="-127"/>
                <a:ea typeface="HYMyeongJo-Extra" pitchFamily="18" charset="-127"/>
              </a:rPr>
              <a:t>LG Electronics</a:t>
            </a:r>
            <a:endParaRPr lang="ko-KR" altLang="en-US" sz="2800" dirty="0">
              <a:latin typeface="HYMyeongJo-Extra" pitchFamily="18" charset="-127"/>
              <a:ea typeface="HYMyeongJo-Extra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Overview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Required DPB size for decoding process at a particular layer can be different</a:t>
            </a:r>
          </a:p>
          <a:p>
            <a:pPr lvl="1"/>
            <a:r>
              <a:rPr lang="en-US" altLang="ko-KR" dirty="0" smtClean="0"/>
              <a:t>Depending on the use of inter-layer prediction (ILP)</a:t>
            </a:r>
          </a:p>
          <a:p>
            <a:pPr lvl="1"/>
            <a:r>
              <a:rPr lang="en-US" altLang="ko-KR" dirty="0" smtClean="0"/>
              <a:t>Pictures that are not needed for ILP can be skipped from decoding, thus, lower requirement for DPB storage </a:t>
            </a:r>
          </a:p>
          <a:p>
            <a:r>
              <a:rPr lang="en-US" altLang="ko-KR" dirty="0" smtClean="0"/>
              <a:t>The information is useful for decoder in session negotiation to determine the highest layer the decoder can handle.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Proposed in L0262 and was suggested that perhaps such information should be conveyed in layer set.</a:t>
            </a:r>
          </a:p>
          <a:p>
            <a:pPr lvl="1"/>
            <a:endParaRPr lang="en-US" altLang="ko-KR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179512" y="5877272"/>
            <a:ext cx="8784976" cy="720080"/>
          </a:xfrm>
        </p:spPr>
        <p:txBody>
          <a:bodyPr/>
          <a:lstStyle/>
          <a:p>
            <a:pPr lvl="0"/>
            <a:r>
              <a:rPr lang="en-US" altLang="ko-KR" sz="1800" dirty="0" smtClean="0"/>
              <a:t>Depending on layer set, required DPB size for each layer may be different</a:t>
            </a:r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8572528" cy="369881"/>
          </a:xfrm>
        </p:spPr>
        <p:txBody>
          <a:bodyPr/>
          <a:lstStyle/>
          <a:p>
            <a:r>
              <a:rPr lang="en-US" altLang="ko-KR" sz="2600" dirty="0" smtClean="0"/>
              <a:t>Use-case scenario</a:t>
            </a:r>
            <a:endParaRPr lang="ko-KR" altLang="en-US" sz="26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3</a:t>
            </a:fld>
            <a:endParaRPr lang="ko-KR" alt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6024" y="741908"/>
            <a:ext cx="8604448" cy="4847332"/>
          </a:xfrm>
          <a:prstGeom prst="rect">
            <a:avLst/>
          </a:prstGeom>
          <a:noFill/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err="1" smtClean="0"/>
              <a:t>Signalling</a:t>
            </a:r>
            <a:r>
              <a:rPr lang="en-US" altLang="ko-KR" dirty="0" smtClean="0"/>
              <a:t> – Option #1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4</a:t>
            </a:fld>
            <a:endParaRPr lang="ko-KR" altLang="en-US" dirty="0"/>
          </a:p>
        </p:txBody>
      </p:sp>
      <p:sp>
        <p:nvSpPr>
          <p:cNvPr id="6" name="내용 개체 틀 1"/>
          <p:cNvSpPr txBox="1">
            <a:spLocks/>
          </p:cNvSpPr>
          <p:nvPr/>
        </p:nvSpPr>
        <p:spPr bwMode="auto">
          <a:xfrm>
            <a:off x="179512" y="4365104"/>
            <a:ext cx="878497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</a:pPr>
            <a:r>
              <a:rPr lang="en-CA" altLang="ko-KR" sz="1400" b="1" dirty="0" smtClean="0"/>
              <a:t>      layer_set_max_dec_pic_buffering_minus1[ </a:t>
            </a:r>
            <a:r>
              <a:rPr lang="en-CA" altLang="ko-KR" sz="1400" b="1" dirty="0" err="1" smtClean="0"/>
              <a:t>i</a:t>
            </a:r>
            <a:r>
              <a:rPr lang="en-CA" altLang="ko-KR" sz="1400" b="1" dirty="0" smtClean="0"/>
              <a:t> ][ j ] </a:t>
            </a:r>
            <a:r>
              <a:rPr lang="en-CA" altLang="ko-KR" sz="1400" dirty="0" smtClean="0"/>
              <a:t>plus 1 specifies the maximum required size of the  decoded picture buffer for the CVS in units of picture storage buffers for decoding of pictures with layer id equals j and layer set </a:t>
            </a:r>
            <a:r>
              <a:rPr lang="en-CA" altLang="ko-KR" sz="1400" dirty="0" err="1" smtClean="0"/>
              <a:t>i</a:t>
            </a:r>
            <a:r>
              <a:rPr lang="en-CA" altLang="ko-KR" sz="1400" dirty="0" smtClean="0"/>
              <a:t> is being the target layer set for decoding</a:t>
            </a:r>
            <a:endParaRPr kumimoji="0" lang="en-CA" altLang="ko-KR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/>
        </p:nvGraphicFramePr>
        <p:xfrm>
          <a:off x="1500166" y="1357298"/>
          <a:ext cx="6072230" cy="2500328"/>
        </p:xfrm>
        <a:graphic>
          <a:graphicData uri="http://schemas.openxmlformats.org/drawingml/2006/table">
            <a:tbl>
              <a:tblPr/>
              <a:tblGrid>
                <a:gridCol w="4919480"/>
                <a:gridCol w="1152750"/>
              </a:tblGrid>
              <a:tr h="31254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kern="100" dirty="0" err="1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vps_extension</a:t>
                      </a:r>
                      <a:r>
                        <a:rPr lang="en-GB" sz="1400" kern="100" dirty="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 ( ) {</a:t>
                      </a:r>
                      <a:r>
                        <a:rPr lang="en-US" sz="1400" kern="100" dirty="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 </a:t>
                      </a:r>
                      <a:endParaRPr lang="ko-KR" sz="1400" kern="100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kern="10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Descriptor </a:t>
                      </a:r>
                      <a:endParaRPr lang="ko-KR" sz="1400" kern="10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541">
                <a:tc>
                  <a:txBody>
                    <a:bodyPr/>
                    <a:lstStyle/>
                    <a:p>
                      <a:pPr indent="139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kern="100" dirty="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…</a:t>
                      </a:r>
                      <a:r>
                        <a:rPr lang="en-US" sz="1400" kern="100" dirty="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 </a:t>
                      </a:r>
                      <a:endParaRPr lang="ko-KR" sz="1400" kern="100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400" kern="10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541">
                <a:tc>
                  <a:txBody>
                    <a:bodyPr/>
                    <a:lstStyle/>
                    <a:p>
                      <a:pPr indent="139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kern="100" dirty="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for( </a:t>
                      </a:r>
                      <a:r>
                        <a:rPr lang="en-GB" sz="1400" kern="100" dirty="0" err="1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i</a:t>
                      </a:r>
                      <a:r>
                        <a:rPr lang="en-GB" sz="1400" kern="100" dirty="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 = 1; </a:t>
                      </a:r>
                      <a:r>
                        <a:rPr lang="en-GB" sz="1400" kern="100" dirty="0" err="1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i</a:t>
                      </a:r>
                      <a:r>
                        <a:rPr lang="en-GB" sz="1400" kern="100" dirty="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  &lt;=  vps_num_layer_sets_minus1; </a:t>
                      </a:r>
                      <a:r>
                        <a:rPr lang="en-GB" sz="1400" kern="100" dirty="0" err="1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i</a:t>
                      </a:r>
                      <a:r>
                        <a:rPr lang="en-GB" sz="1400" kern="100" dirty="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++ )</a:t>
                      </a:r>
                      <a:r>
                        <a:rPr lang="en-US" sz="1400" kern="100" dirty="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 </a:t>
                      </a:r>
                      <a:endParaRPr lang="ko-KR" sz="1400" kern="100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400" kern="10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541">
                <a:tc>
                  <a:txBody>
                    <a:bodyPr/>
                    <a:lstStyle/>
                    <a:p>
                      <a:pPr indent="2794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kern="100" dirty="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for( j = 0; j  &lt;=  </a:t>
                      </a:r>
                      <a:r>
                        <a:rPr lang="en-GB" sz="1400" kern="100" dirty="0" err="1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vps_max_layer_id</a:t>
                      </a:r>
                      <a:r>
                        <a:rPr lang="en-GB" sz="1400" kern="100" dirty="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; j++ ) </a:t>
                      </a:r>
                      <a:endParaRPr lang="ko-KR" sz="1400" kern="100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400" kern="10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541">
                <a:tc>
                  <a:txBody>
                    <a:bodyPr/>
                    <a:lstStyle/>
                    <a:p>
                      <a:pPr indent="4191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kern="10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if( </a:t>
                      </a:r>
                      <a:r>
                        <a:rPr lang="en-GB" sz="1400" kern="100" dirty="0" err="1">
                          <a:highlight>
                            <a:srgbClr val="FFFF00"/>
                          </a:highlight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layer_id_included_flag</a:t>
                      </a:r>
                      <a:r>
                        <a:rPr lang="en-GB" sz="1400" kern="10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[ </a:t>
                      </a:r>
                      <a:r>
                        <a:rPr lang="en-GB" sz="1400" kern="100" dirty="0" err="1">
                          <a:highlight>
                            <a:srgbClr val="FFFF00"/>
                          </a:highlight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i</a:t>
                      </a:r>
                      <a:r>
                        <a:rPr lang="en-GB" sz="1400" kern="10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 ][ j ] )</a:t>
                      </a:r>
                      <a:r>
                        <a:rPr lang="en-US" sz="1400" kern="10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 </a:t>
                      </a:r>
                      <a:endParaRPr lang="ko-KR" sz="1400" kern="100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400" kern="10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541">
                <a:tc>
                  <a:txBody>
                    <a:bodyPr/>
                    <a:lstStyle/>
                    <a:p>
                      <a:pPr indent="5588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b="1" kern="10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layer_set_max_dec_pic_buffering_minus1</a:t>
                      </a:r>
                      <a:r>
                        <a:rPr lang="en-US" sz="1400" b="1" kern="10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[ </a:t>
                      </a:r>
                      <a:r>
                        <a:rPr lang="en-US" sz="1400" b="1" kern="100" dirty="0" err="1">
                          <a:highlight>
                            <a:srgbClr val="FFFF00"/>
                          </a:highlight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i</a:t>
                      </a:r>
                      <a:r>
                        <a:rPr lang="en-US" sz="1400" b="1" kern="10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 ][ j ]</a:t>
                      </a:r>
                      <a:endParaRPr lang="ko-KR" sz="1400" kern="100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b="1" kern="100">
                          <a:highlight>
                            <a:srgbClr val="FFFF00"/>
                          </a:highlight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ue(v)</a:t>
                      </a:r>
                      <a:r>
                        <a:rPr lang="en-US" sz="1400" b="1" kern="100">
                          <a:highlight>
                            <a:srgbClr val="FFFF00"/>
                          </a:highlight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 </a:t>
                      </a:r>
                      <a:endParaRPr lang="ko-KR" sz="1400" kern="10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541">
                <a:tc>
                  <a:txBody>
                    <a:bodyPr/>
                    <a:lstStyle/>
                    <a:p>
                      <a:pPr indent="139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kern="100" dirty="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…</a:t>
                      </a:r>
                      <a:r>
                        <a:rPr lang="en-US" sz="1400" kern="100" dirty="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 </a:t>
                      </a:r>
                      <a:endParaRPr lang="ko-KR" sz="1400" kern="100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400" kern="100">
                        <a:highlight>
                          <a:srgbClr val="FFFF00"/>
                        </a:highlight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54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b="1" kern="100" dirty="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}</a:t>
                      </a:r>
                      <a:r>
                        <a:rPr lang="en-US" sz="1400" b="1" kern="100" dirty="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 </a:t>
                      </a:r>
                      <a:endParaRPr lang="ko-KR" sz="1400" kern="100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400" kern="100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err="1" smtClean="0"/>
              <a:t>Signalling</a:t>
            </a:r>
            <a:r>
              <a:rPr lang="en-US" altLang="ko-KR" dirty="0" smtClean="0"/>
              <a:t> – Option #2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5</a:t>
            </a:fld>
            <a:endParaRPr lang="ko-KR" altLang="en-US" dirty="0"/>
          </a:p>
        </p:txBody>
      </p:sp>
      <p:sp>
        <p:nvSpPr>
          <p:cNvPr id="6" name="내용 개체 틀 1"/>
          <p:cNvSpPr txBox="1">
            <a:spLocks/>
          </p:cNvSpPr>
          <p:nvPr/>
        </p:nvSpPr>
        <p:spPr bwMode="auto">
          <a:xfrm>
            <a:off x="179512" y="4509120"/>
            <a:ext cx="8784976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</a:pPr>
            <a:r>
              <a:rPr lang="en-US" altLang="ko-KR" sz="1400" b="1" dirty="0" smtClean="0"/>
              <a:t>      </a:t>
            </a:r>
            <a:r>
              <a:rPr lang="en-US" altLang="ko-KR" sz="1400" b="1" dirty="0" err="1" smtClean="0"/>
              <a:t>layer_set_dec_pic_buffering_info_present_flag</a:t>
            </a:r>
            <a:r>
              <a:rPr lang="en-US" altLang="ko-KR" sz="1400" b="1" dirty="0" smtClean="0"/>
              <a:t> </a:t>
            </a:r>
            <a:r>
              <a:rPr lang="en-US" altLang="ko-KR" sz="1400" dirty="0" smtClean="0"/>
              <a:t>equals 1 indicates that the syntax element </a:t>
            </a:r>
            <a:r>
              <a:rPr lang="en-US" altLang="ko-KR" sz="1400" dirty="0" err="1" smtClean="0"/>
              <a:t>layer_set_max_dec_pic_buffering</a:t>
            </a:r>
            <a:r>
              <a:rPr lang="en-US" altLang="ko-KR" sz="1400" dirty="0" smtClean="0"/>
              <a:t>[ </a:t>
            </a:r>
            <a:r>
              <a:rPr lang="en-US" altLang="ko-KR" sz="1400" dirty="0" err="1" smtClean="0"/>
              <a:t>i</a:t>
            </a:r>
            <a:r>
              <a:rPr lang="en-US" altLang="ko-KR" sz="1400" dirty="0" smtClean="0"/>
              <a:t> ][ j ] is present. Otherwise, </a:t>
            </a:r>
            <a:r>
              <a:rPr lang="en-US" altLang="ko-KR" sz="1400" dirty="0" err="1" smtClean="0"/>
              <a:t>layer_set_dec_pic_buffering_info_present_flag</a:t>
            </a:r>
            <a:r>
              <a:rPr lang="en-US" altLang="ko-KR" sz="1400" dirty="0" smtClean="0"/>
              <a:t> </a:t>
            </a:r>
            <a:r>
              <a:rPr lang="en-US" altLang="ko-KR" sz="1400" dirty="0" smtClean="0"/>
              <a:t>equals 0 indicates that the syntax element </a:t>
            </a:r>
            <a:r>
              <a:rPr lang="en-US" altLang="ko-KR" sz="1400" dirty="0" err="1" smtClean="0"/>
              <a:t>layer_set_max_dec_pic_buffering</a:t>
            </a:r>
            <a:r>
              <a:rPr lang="en-US" altLang="ko-KR" sz="1400" dirty="0" smtClean="0"/>
              <a:t>[ </a:t>
            </a:r>
            <a:r>
              <a:rPr lang="en-US" altLang="ko-KR" sz="1400" dirty="0" err="1" smtClean="0"/>
              <a:t>i</a:t>
            </a:r>
            <a:r>
              <a:rPr lang="en-US" altLang="ko-KR" sz="1400" dirty="0" smtClean="0"/>
              <a:t> ][ j ] is not present</a:t>
            </a:r>
          </a:p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</a:pPr>
            <a:r>
              <a:rPr lang="en-CA" altLang="ko-KR" sz="1400" b="1" dirty="0" smtClean="0"/>
              <a:t>      layer_set_max_dec_pic_buffering_minus1[ </a:t>
            </a:r>
            <a:r>
              <a:rPr lang="en-CA" altLang="ko-KR" sz="1400" b="1" dirty="0" err="1" smtClean="0"/>
              <a:t>i</a:t>
            </a:r>
            <a:r>
              <a:rPr lang="en-CA" altLang="ko-KR" sz="1400" b="1" dirty="0" smtClean="0"/>
              <a:t> ][ j ] </a:t>
            </a:r>
            <a:r>
              <a:rPr lang="en-CA" altLang="ko-KR" sz="1400" dirty="0" smtClean="0"/>
              <a:t>– same as in option #1</a:t>
            </a:r>
            <a:endParaRPr kumimoji="0" lang="en-CA" altLang="ko-KR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7" name="내용 개체 틀 1"/>
          <p:cNvSpPr>
            <a:spLocks noGrp="1"/>
          </p:cNvSpPr>
          <p:nvPr>
            <p:ph idx="1"/>
          </p:nvPr>
        </p:nvSpPr>
        <p:spPr>
          <a:xfrm>
            <a:off x="179512" y="836712"/>
            <a:ext cx="8784976" cy="504056"/>
          </a:xfrm>
        </p:spPr>
        <p:txBody>
          <a:bodyPr/>
          <a:lstStyle/>
          <a:p>
            <a:pPr>
              <a:buNone/>
            </a:pPr>
            <a:r>
              <a:rPr lang="en-CA" altLang="ko-KR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Have a control flag to indicate whether or not layer_set_max_dec_pic_buffering_minus1 presents</a:t>
            </a:r>
          </a:p>
        </p:txBody>
      </p:sp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928662" y="1571612"/>
          <a:ext cx="6929486" cy="2521279"/>
        </p:xfrm>
        <a:graphic>
          <a:graphicData uri="http://schemas.openxmlformats.org/drawingml/2006/table">
            <a:tbl>
              <a:tblPr/>
              <a:tblGrid>
                <a:gridCol w="5786478"/>
                <a:gridCol w="1143008"/>
              </a:tblGrid>
              <a:tr h="25340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kern="100" dirty="0" err="1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vps_extension</a:t>
                      </a:r>
                      <a:r>
                        <a:rPr lang="en-GB" sz="1400" kern="100" dirty="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 ( ) {</a:t>
                      </a:r>
                      <a:r>
                        <a:rPr lang="en-US" sz="1400" kern="100" dirty="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 </a:t>
                      </a:r>
                      <a:endParaRPr lang="ko-KR" sz="1400" kern="100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kern="10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Descriptor </a:t>
                      </a:r>
                      <a:endParaRPr lang="ko-KR" sz="1400" kern="10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404">
                <a:tc>
                  <a:txBody>
                    <a:bodyPr/>
                    <a:lstStyle/>
                    <a:p>
                      <a:pPr indent="139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kern="100" dirty="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…</a:t>
                      </a:r>
                      <a:r>
                        <a:rPr lang="en-US" sz="1400" kern="100" dirty="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 </a:t>
                      </a:r>
                      <a:endParaRPr lang="ko-KR" sz="1400" kern="100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400" kern="10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404">
                <a:tc>
                  <a:txBody>
                    <a:bodyPr/>
                    <a:lstStyle/>
                    <a:p>
                      <a:pPr indent="139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b="1" kern="100" dirty="0" err="1">
                          <a:highlight>
                            <a:srgbClr val="FFFF00"/>
                          </a:highlight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layer_set_dec_pic_buffering_info_present_flag</a:t>
                      </a:r>
                      <a:endParaRPr lang="ko-KR" sz="1400" kern="100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b="1" kern="100">
                          <a:highlight>
                            <a:srgbClr val="FFFF00"/>
                          </a:highlight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u(1)</a:t>
                      </a:r>
                      <a:r>
                        <a:rPr lang="en-US" sz="1400" b="1" kern="100">
                          <a:highlight>
                            <a:srgbClr val="FFFF00"/>
                          </a:highlight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 </a:t>
                      </a:r>
                      <a:endParaRPr lang="ko-KR" sz="1400" kern="10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404">
                <a:tc>
                  <a:txBody>
                    <a:bodyPr/>
                    <a:lstStyle/>
                    <a:p>
                      <a:pPr indent="139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kern="100" dirty="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for( </a:t>
                      </a:r>
                      <a:r>
                        <a:rPr lang="en-GB" sz="1400" kern="100" dirty="0" err="1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i</a:t>
                      </a:r>
                      <a:r>
                        <a:rPr lang="en-GB" sz="1400" kern="100" dirty="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 = 1; </a:t>
                      </a:r>
                      <a:r>
                        <a:rPr lang="en-GB" sz="1400" kern="100" dirty="0" err="1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i</a:t>
                      </a:r>
                      <a:r>
                        <a:rPr lang="en-GB" sz="1400" kern="100" dirty="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  &lt;=  vps_num_layer_sets_minus1; </a:t>
                      </a:r>
                      <a:r>
                        <a:rPr lang="en-GB" sz="1400" kern="100" dirty="0" err="1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i</a:t>
                      </a:r>
                      <a:r>
                        <a:rPr lang="en-GB" sz="1400" kern="100" dirty="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++ )</a:t>
                      </a:r>
                      <a:r>
                        <a:rPr lang="en-US" sz="1400" kern="100" dirty="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 </a:t>
                      </a:r>
                      <a:endParaRPr lang="ko-KR" sz="1400" kern="100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400" kern="10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404">
                <a:tc>
                  <a:txBody>
                    <a:bodyPr/>
                    <a:lstStyle/>
                    <a:p>
                      <a:pPr indent="2794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kern="100" dirty="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for( j = 0; j  &lt;=  </a:t>
                      </a:r>
                      <a:r>
                        <a:rPr lang="en-GB" sz="1400" kern="100" dirty="0" err="1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vps_max_layer_id</a:t>
                      </a:r>
                      <a:r>
                        <a:rPr lang="en-GB" sz="1400" kern="100" dirty="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; j++ ) </a:t>
                      </a:r>
                      <a:endParaRPr lang="ko-KR" sz="1400" kern="100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400" kern="10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047">
                <a:tc>
                  <a:txBody>
                    <a:bodyPr/>
                    <a:lstStyle/>
                    <a:p>
                      <a:pPr indent="4191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kern="10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if(</a:t>
                      </a:r>
                      <a:r>
                        <a:rPr lang="en-GB" sz="1400" kern="100" dirty="0" err="1">
                          <a:highlight>
                            <a:srgbClr val="FFFF00"/>
                          </a:highlight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layer_set_dec_pic_buffering_info_present_flag</a:t>
                      </a:r>
                      <a:r>
                        <a:rPr lang="en-GB" sz="1400" kern="10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  &amp;&amp; </a:t>
                      </a:r>
                      <a:r>
                        <a:rPr lang="en-GB" sz="1400" kern="100" dirty="0" err="1">
                          <a:highlight>
                            <a:srgbClr val="FFFF00"/>
                          </a:highlight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layer_id_included_flag</a:t>
                      </a:r>
                      <a:r>
                        <a:rPr lang="en-GB" sz="1400" kern="10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[ </a:t>
                      </a:r>
                      <a:r>
                        <a:rPr lang="en-GB" sz="1400" kern="100" dirty="0" err="1">
                          <a:highlight>
                            <a:srgbClr val="FFFF00"/>
                          </a:highlight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i</a:t>
                      </a:r>
                      <a:r>
                        <a:rPr lang="en-GB" sz="1400" kern="10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 ][ j ])</a:t>
                      </a:r>
                      <a:r>
                        <a:rPr lang="en-US" sz="1400" kern="10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 </a:t>
                      </a:r>
                      <a:endParaRPr lang="ko-KR" sz="1400" kern="100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400" kern="10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404">
                <a:tc>
                  <a:txBody>
                    <a:bodyPr/>
                    <a:lstStyle/>
                    <a:p>
                      <a:pPr indent="5588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b="1" kern="10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layer_set_max_dec_pic_buffering_minus1</a:t>
                      </a:r>
                      <a:r>
                        <a:rPr lang="en-US" sz="1400" b="1" kern="10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[ </a:t>
                      </a:r>
                      <a:r>
                        <a:rPr lang="en-US" sz="1400" b="1" kern="100" dirty="0" err="1">
                          <a:highlight>
                            <a:srgbClr val="FFFF00"/>
                          </a:highlight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i</a:t>
                      </a:r>
                      <a:r>
                        <a:rPr lang="en-US" sz="1400" b="1" kern="10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 ][ j ]</a:t>
                      </a:r>
                      <a:endParaRPr lang="ko-KR" sz="1400" kern="100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b="1" kern="100">
                          <a:highlight>
                            <a:srgbClr val="FFFF00"/>
                          </a:highlight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ue(v)</a:t>
                      </a:r>
                      <a:r>
                        <a:rPr lang="en-US" sz="1400" b="1" kern="100">
                          <a:highlight>
                            <a:srgbClr val="FFFF00"/>
                          </a:highlight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 </a:t>
                      </a:r>
                      <a:endParaRPr lang="ko-KR" sz="1400" kern="10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404">
                <a:tc>
                  <a:txBody>
                    <a:bodyPr/>
                    <a:lstStyle/>
                    <a:p>
                      <a:pPr indent="139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kern="100" dirty="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…</a:t>
                      </a:r>
                      <a:r>
                        <a:rPr lang="en-US" sz="1400" kern="100" dirty="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 </a:t>
                      </a:r>
                      <a:endParaRPr lang="ko-KR" sz="1400" kern="100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400" kern="10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40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b="1" kern="100" dirty="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}</a:t>
                      </a:r>
                      <a:r>
                        <a:rPr lang="en-US" sz="1400" b="1" kern="100" dirty="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 </a:t>
                      </a:r>
                      <a:endParaRPr lang="ko-KR" sz="1400" kern="100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400" kern="100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800" dirty="0" smtClean="0"/>
              <a:t>It is proposed for layer set to signal DPB size of each layer</a:t>
            </a:r>
          </a:p>
          <a:p>
            <a:pPr lvl="1"/>
            <a:r>
              <a:rPr lang="en-US" altLang="ko-KR" sz="1600" dirty="0" smtClean="0"/>
              <a:t>i.e., layer_set_max_dec_pic_buffering_minus1[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][j]</a:t>
            </a:r>
          </a:p>
          <a:p>
            <a:r>
              <a:rPr lang="en-US" altLang="ko-KR" sz="1800" dirty="0" smtClean="0"/>
              <a:t>This helps decoder to understand how many decoded picture buffers are necessary when it works on a particular layer set</a:t>
            </a:r>
          </a:p>
          <a:p>
            <a:endParaRPr lang="en-US" altLang="ko-KR" sz="1800" dirty="0" smtClean="0"/>
          </a:p>
          <a:p>
            <a:r>
              <a:rPr lang="en-US" altLang="ko-KR" sz="1800" dirty="0" smtClean="0"/>
              <a:t>Two </a:t>
            </a:r>
            <a:r>
              <a:rPr lang="en-US" altLang="ko-KR" sz="1800" dirty="0" err="1" smtClean="0"/>
              <a:t>signalling</a:t>
            </a:r>
            <a:r>
              <a:rPr lang="en-US" altLang="ko-KR" sz="1800" dirty="0" smtClean="0"/>
              <a:t> methods are offered:</a:t>
            </a:r>
          </a:p>
          <a:p>
            <a:pPr lvl="1"/>
            <a:r>
              <a:rPr lang="en-US" altLang="ko-KR" sz="1600" dirty="0" smtClean="0"/>
              <a:t>Option 1: always signal the syntax element layer_set_max_dec_pic_buffering_minus1[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][j] for each layer in layer set</a:t>
            </a:r>
          </a:p>
          <a:p>
            <a:pPr lvl="1"/>
            <a:r>
              <a:rPr lang="en-US" altLang="ko-KR" sz="1600" dirty="0" smtClean="0"/>
              <a:t>Option 2: have a control flag to indicate whether or not the layer_set_max_dec_pic_buffering_minus1[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][j] for each layer in layer set presents</a:t>
            </a:r>
          </a:p>
          <a:p>
            <a:endParaRPr lang="en-US" altLang="ko-KR" dirty="0" smtClean="0"/>
          </a:p>
          <a:p>
            <a:r>
              <a:rPr lang="en-US" altLang="ko-KR" sz="1800" dirty="0" smtClean="0"/>
              <a:t>Suggest JCTVC group to discuss and consider adopting one of the proposed option.</a:t>
            </a:r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Remarks &amp; Conclusion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6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32739</TotalTime>
  <Words>376</Words>
  <Application>Microsoft Office PowerPoint</Application>
  <PresentationFormat>화면 슬라이드 쇼(4:3)</PresentationFormat>
  <Paragraphs>56</Paragraphs>
  <Slides>6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Office 테마</vt:lpstr>
      <vt:lpstr>JCTVC-M0130 AHG 9: Signalling required DPB size in layer set</vt:lpstr>
      <vt:lpstr>Overview</vt:lpstr>
      <vt:lpstr>Use-case scenario</vt:lpstr>
      <vt:lpstr>Signalling – Option #1</vt:lpstr>
      <vt:lpstr>Signalling – Option #2</vt:lpstr>
      <vt:lpstr>Remarks &amp; Conclusion</vt:lpstr>
    </vt:vector>
  </TitlesOfParts>
  <Company>R&amp;D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Microsoft Corporation</dc:creator>
  <cp:lastModifiedBy>Hendry</cp:lastModifiedBy>
  <cp:revision>1112</cp:revision>
  <dcterms:created xsi:type="dcterms:W3CDTF">2006-10-05T04:04:58Z</dcterms:created>
  <dcterms:modified xsi:type="dcterms:W3CDTF">2013-04-19T05:45:56Z</dcterms:modified>
</cp:coreProperties>
</file>