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320" r:id="rId2"/>
    <p:sldId id="463" r:id="rId3"/>
    <p:sldId id="464" r:id="rId4"/>
    <p:sldId id="465" r:id="rId5"/>
    <p:sldId id="460" r:id="rId6"/>
    <p:sldId id="461" r:id="rId7"/>
    <p:sldId id="462" r:id="rId8"/>
    <p:sldId id="466" r:id="rId9"/>
    <p:sldId id="437" r:id="rId10"/>
  </p:sldIdLst>
  <p:sldSz cx="9144000" cy="6858000" type="screen4x3"/>
  <p:notesSz cx="9939338" cy="68072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FFFF99"/>
    <a:srgbClr val="FF3300"/>
  </p:clrMru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1" autoAdjust="0"/>
    <p:restoredTop sz="93892" autoAdjust="0"/>
  </p:normalViewPr>
  <p:slideViewPr>
    <p:cSldViewPr>
      <p:cViewPr>
        <p:scale>
          <a:sx n="70" d="100"/>
          <a:sy n="70" d="100"/>
        </p:scale>
        <p:origin x="-2814" y="-9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3438" y="-78"/>
      </p:cViewPr>
      <p:guideLst>
        <p:guide orient="horz" pos="2145"/>
        <p:guide pos="313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5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5630120" y="5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7B5CB95D-6F18-4D4A-BA06-CDFD6A609371}" type="datetimeFigureOut">
              <a:rPr lang="ko-KR" altLang="en-US"/>
              <a:pPr>
                <a:defRPr/>
              </a:pPr>
              <a:t>2013-04-17</a:t>
            </a:fld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1" y="6465414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5630120" y="6465414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E9A88CD0-8BFE-4AEE-BEFD-8D4A7C627D31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5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5630120" y="5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8BE34507-DAC5-4870-A221-791DA245BD18}" type="datetimeFigureOut">
              <a:rPr lang="ko-KR" altLang="en-US"/>
              <a:pPr>
                <a:defRPr/>
              </a:pPr>
              <a:t>2013-04-17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3267075" y="509588"/>
            <a:ext cx="3405188" cy="25542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502" tIns="46251" rIns="92502" bIns="46251" rtlCol="0" anchor="ctr"/>
          <a:lstStyle/>
          <a:p>
            <a:pPr lvl="0"/>
            <a:endParaRPr lang="ko-KR" altLang="en-US" noProof="0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993459" y="3233500"/>
            <a:ext cx="7952422" cy="3063399"/>
          </a:xfrm>
          <a:prstGeom prst="rect">
            <a:avLst/>
          </a:prstGeom>
        </p:spPr>
        <p:txBody>
          <a:bodyPr vert="horz" lIns="92502" tIns="46251" rIns="92502" bIns="46251" rtlCol="0">
            <a:normAutofit/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  <a:endParaRPr lang="ko-KR" altLang="en-US" noProof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1" y="6465414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5630120" y="6465414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829C6DD3-40DC-4BEE-872C-724A2BD073F6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 smtClean="0"/>
          </a:p>
        </p:txBody>
      </p:sp>
      <p:sp>
        <p:nvSpPr>
          <p:cNvPr id="23556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FF96634-3FAA-4AEE-842C-3F2FD1466E27}" type="slidenum">
              <a:rPr lang="ko-KR" altLang="en-US" smtClean="0"/>
              <a:pPr/>
              <a:t>1</a:t>
            </a:fld>
            <a:endParaRPr lang="ko-KR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4" descr="LG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9525" y="6324600"/>
            <a:ext cx="15144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직선 연결선 3"/>
          <p:cNvCxnSpPr/>
          <p:nvPr userDrawn="1"/>
        </p:nvCxnSpPr>
        <p:spPr>
          <a:xfrm>
            <a:off x="1643063" y="6572250"/>
            <a:ext cx="7000875" cy="0"/>
          </a:xfrm>
          <a:prstGeom prst="line">
            <a:avLst/>
          </a:prstGeom>
          <a:ln>
            <a:solidFill>
              <a:srgbClr val="CC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" name="직선 연결선 4"/>
          <p:cNvCxnSpPr/>
          <p:nvPr userDrawn="1"/>
        </p:nvCxnSpPr>
        <p:spPr>
          <a:xfrm>
            <a:off x="0" y="642938"/>
            <a:ext cx="9144000" cy="0"/>
          </a:xfrm>
          <a:prstGeom prst="line">
            <a:avLst/>
          </a:prstGeom>
          <a:ln>
            <a:solidFill>
              <a:srgbClr val="CC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79512" y="764704"/>
            <a:ext cx="8784976" cy="5688632"/>
          </a:xfrm>
        </p:spPr>
        <p:txBody>
          <a:bodyPr/>
          <a:lstStyle>
            <a:lvl1pPr>
              <a:lnSpc>
                <a:spcPct val="150000"/>
              </a:lnSpc>
              <a:defRPr sz="2000">
                <a:latin typeface="+mn-ea"/>
                <a:ea typeface="+mn-ea"/>
              </a:defRPr>
            </a:lvl1pPr>
            <a:lvl2pPr>
              <a:lnSpc>
                <a:spcPct val="150000"/>
              </a:lnSpc>
              <a:defRPr sz="1800">
                <a:latin typeface="+mn-ea"/>
                <a:ea typeface="+mn-ea"/>
              </a:defRPr>
            </a:lvl2pPr>
            <a:lvl3pPr>
              <a:lnSpc>
                <a:spcPct val="150000"/>
              </a:lnSpc>
              <a:defRPr sz="1600">
                <a:latin typeface="+mn-ea"/>
                <a:ea typeface="+mn-ea"/>
              </a:defRPr>
            </a:lvl3pPr>
            <a:lvl4pPr>
              <a:lnSpc>
                <a:spcPct val="150000"/>
              </a:lnSpc>
              <a:defRPr sz="1600">
                <a:latin typeface="+mn-ea"/>
                <a:ea typeface="+mn-ea"/>
              </a:defRPr>
            </a:lvl4pPr>
            <a:lvl5pPr>
              <a:lnSpc>
                <a:spcPct val="150000"/>
              </a:lnSpc>
              <a:defRPr sz="1600">
                <a:latin typeface="+mn-ea"/>
                <a:ea typeface="+mn-ea"/>
              </a:defRPr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11" name="제목 1"/>
          <p:cNvSpPr>
            <a:spLocks noGrp="1"/>
          </p:cNvSpPr>
          <p:nvPr>
            <p:ph type="ctrTitle"/>
          </p:nvPr>
        </p:nvSpPr>
        <p:spPr>
          <a:xfrm>
            <a:off x="571472" y="201599"/>
            <a:ext cx="7000924" cy="369881"/>
          </a:xfrm>
        </p:spPr>
        <p:txBody>
          <a:bodyPr>
            <a:noAutofit/>
          </a:bodyPr>
          <a:lstStyle>
            <a:lvl1pPr algn="l">
              <a:defRPr sz="2800" b="0" kern="1200" baseline="0">
                <a:latin typeface="HY헤드라인M" pitchFamily="18" charset="-127"/>
                <a:ea typeface="HY헤드라인M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8643938" y="6429375"/>
            <a:ext cx="428625" cy="357188"/>
          </a:xfrm>
        </p:spPr>
        <p:txBody>
          <a:bodyPr/>
          <a:lstStyle>
            <a:lvl1pPr algn="r">
              <a:defRPr sz="1200" b="1">
                <a:solidFill>
                  <a:schemeClr val="tx1"/>
                </a:solidFill>
                <a:latin typeface="Tim"/>
              </a:defRPr>
            </a:lvl1pPr>
          </a:lstStyle>
          <a:p>
            <a:pPr>
              <a:defRPr/>
            </a:pPr>
            <a:fld id="{E935C896-DFC6-4569-8A84-57B9AE4624F4}" type="slidenum">
              <a:rPr lang="ko-KR" altLang="en-US" smtClean="0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LGE_039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1438" y="0"/>
            <a:ext cx="92154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295275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0C5A-CDB8-4DCD-8B7C-3A145AC294D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제목 개체 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dirty="0" smtClean="0"/>
              <a:t>마스터 제목 스타일 편집</a:t>
            </a:r>
          </a:p>
        </p:txBody>
      </p:sp>
      <p:sp>
        <p:nvSpPr>
          <p:cNvPr id="1027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8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786813" y="6573838"/>
            <a:ext cx="357187" cy="284162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 sz="1000" b="1">
                <a:solidFill>
                  <a:schemeClr val="tx1"/>
                </a:solidFill>
                <a:latin typeface="Arial Black" pitchFamily="34" charset="0"/>
                <a:ea typeface="+mn-ea"/>
              </a:defRPr>
            </a:lvl1pPr>
          </a:lstStyle>
          <a:p>
            <a:pPr>
              <a:defRPr/>
            </a:pPr>
            <a:fld id="{4F5F4DC2-18B0-4299-9C7A-0F7F8DA10C16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</p:sldLayoutIdLst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제목 1"/>
          <p:cNvSpPr>
            <a:spLocks noGrp="1"/>
          </p:cNvSpPr>
          <p:nvPr>
            <p:ph type="ctrTitle"/>
          </p:nvPr>
        </p:nvSpPr>
        <p:spPr>
          <a:xfrm>
            <a:off x="-108520" y="1916833"/>
            <a:ext cx="9252520" cy="1872218"/>
          </a:xfrm>
        </p:spPr>
        <p:txBody>
          <a:bodyPr/>
          <a:lstStyle/>
          <a:p>
            <a:r>
              <a:rPr lang="en-US" altLang="ko-KR" sz="3600" u="sng" dirty="0" smtClean="0">
                <a:latin typeface="Bookman Old Style" pitchFamily="18" charset="0"/>
                <a:ea typeface="Tahoma" pitchFamily="34" charset="0"/>
                <a:cs typeface="Tahoma" pitchFamily="34" charset="0"/>
              </a:rPr>
              <a:t>JCTVC-M0129</a:t>
            </a:r>
            <a:r>
              <a:rPr lang="en-US" altLang="ko-KR" sz="3600" dirty="0" smtClean="0">
                <a:latin typeface="Constantia" pitchFamily="18" charset="0"/>
                <a:ea typeface="Tahoma" pitchFamily="34" charset="0"/>
                <a:cs typeface="Tahoma" pitchFamily="34" charset="0"/>
              </a:rPr>
              <a:t/>
            </a:r>
            <a:br>
              <a:rPr lang="en-US" altLang="ko-KR" sz="3600" dirty="0" smtClean="0">
                <a:latin typeface="Constantia" pitchFamily="18" charset="0"/>
                <a:ea typeface="Tahoma" pitchFamily="34" charset="0"/>
                <a:cs typeface="Tahoma" pitchFamily="34" charset="0"/>
              </a:rPr>
            </a:br>
            <a:r>
              <a:rPr lang="en-US" altLang="ko-KR" sz="2800" dirty="0" smtClean="0"/>
              <a:t>AHG 9: </a:t>
            </a:r>
            <a:r>
              <a:rPr lang="en-US" altLang="ko-KR" sz="2800" dirty="0" smtClean="0"/>
              <a:t>Inter-layer Prediction Indication at Picture Level</a:t>
            </a:r>
            <a:endParaRPr lang="ko-KR" altLang="en-US" sz="3600" b="0" dirty="0" smtClean="0">
              <a:solidFill>
                <a:srgbClr val="FF0000"/>
              </a:solidFill>
              <a:latin typeface="Constantia" pitchFamily="18" charset="0"/>
              <a:cs typeface="Tahoma" pitchFamily="34" charset="0"/>
            </a:endParaRPr>
          </a:p>
        </p:txBody>
      </p:sp>
      <p:sp>
        <p:nvSpPr>
          <p:cNvPr id="6" name="부제목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ko-KR" sz="2000" dirty="0" smtClean="0">
                <a:latin typeface="HYMyeongJo-Extra" pitchFamily="18" charset="-127"/>
                <a:ea typeface="HYMyeongJo-Extra" pitchFamily="18" charset="-127"/>
              </a:rPr>
              <a:t>The 13</a:t>
            </a:r>
            <a:r>
              <a:rPr lang="en-US" altLang="ko-KR" sz="2000" baseline="30000" dirty="0" smtClean="0">
                <a:latin typeface="HYMyeongJo-Extra" pitchFamily="18" charset="-127"/>
                <a:ea typeface="HYMyeongJo-Extra" pitchFamily="18" charset="-127"/>
              </a:rPr>
              <a:t>th</a:t>
            </a:r>
            <a:r>
              <a:rPr lang="en-US" altLang="ko-KR" sz="2000" dirty="0" smtClean="0">
                <a:latin typeface="HYMyeongJo-Extra" pitchFamily="18" charset="-127"/>
                <a:ea typeface="HYMyeongJo-Extra" pitchFamily="18" charset="-127"/>
              </a:rPr>
              <a:t> JCT-VC Meeting</a:t>
            </a:r>
          </a:p>
          <a:p>
            <a:endParaRPr lang="en-US" altLang="ko-KR" sz="2000" dirty="0" smtClean="0">
              <a:latin typeface="HYMyeongJo-Extra" pitchFamily="18" charset="-127"/>
              <a:ea typeface="HYMyeongJo-Extra" pitchFamily="18" charset="-127"/>
            </a:endParaRPr>
          </a:p>
          <a:p>
            <a:r>
              <a:rPr lang="en-US" altLang="ko-KR" sz="2800" dirty="0" smtClean="0">
                <a:latin typeface="HYMyeongJo-Extra" pitchFamily="18" charset="-127"/>
                <a:ea typeface="HYMyeongJo-Extra" pitchFamily="18" charset="-127"/>
              </a:rPr>
              <a:t>LG Electronics</a:t>
            </a:r>
            <a:endParaRPr lang="ko-KR" altLang="en-US" sz="2800" dirty="0">
              <a:latin typeface="HYMyeongJo-Extra" pitchFamily="18" charset="-127"/>
              <a:ea typeface="HYMyeongJo-Extra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Overview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Two flags are proposed to be signaled in slice header to indicate the use of inter-layer prediction (ILP)</a:t>
            </a:r>
          </a:p>
          <a:p>
            <a:pPr lvl="1"/>
            <a:r>
              <a:rPr lang="en-US" altLang="ko-KR" dirty="0" err="1" smtClean="0"/>
              <a:t>ilp_flag</a:t>
            </a:r>
            <a:r>
              <a:rPr lang="en-US" altLang="ko-KR" dirty="0" smtClean="0"/>
              <a:t> – specifies whether or not current picture is used for ILP</a:t>
            </a:r>
          </a:p>
          <a:p>
            <a:pPr lvl="1"/>
            <a:r>
              <a:rPr lang="en-US" altLang="ko-KR" dirty="0" err="1" smtClean="0"/>
              <a:t>ilp_ref_flag</a:t>
            </a:r>
            <a:r>
              <a:rPr lang="en-US" altLang="ko-KR" dirty="0" smtClean="0"/>
              <a:t> – specifies whether or not current picture is used for inter prediction by other picture(s) whose </a:t>
            </a:r>
            <a:r>
              <a:rPr lang="en-US" altLang="ko-KR" dirty="0" err="1" smtClean="0"/>
              <a:t>ilp_flag</a:t>
            </a:r>
            <a:r>
              <a:rPr lang="en-US" altLang="ko-KR" dirty="0" smtClean="0"/>
              <a:t> equals 1.</a:t>
            </a:r>
          </a:p>
          <a:p>
            <a:pPr lvl="1"/>
            <a:endParaRPr lang="en-US" altLang="ko-KR" dirty="0" smtClean="0"/>
          </a:p>
          <a:p>
            <a:r>
              <a:rPr lang="en-US" altLang="ko-KR" dirty="0" smtClean="0"/>
              <a:t>Benefits </a:t>
            </a:r>
            <a:r>
              <a:rPr lang="en-US" altLang="ko-KR" dirty="0" smtClean="0"/>
              <a:t>of having those two flags:</a:t>
            </a:r>
          </a:p>
          <a:p>
            <a:pPr lvl="1"/>
            <a:r>
              <a:rPr lang="en-US" altLang="ko-KR" dirty="0" smtClean="0"/>
              <a:t>Easy to determine whether or not a picture in a non-target layer needs to be delivered / to be decoded</a:t>
            </a:r>
          </a:p>
          <a:p>
            <a:pPr lvl="1"/>
            <a:r>
              <a:rPr lang="en-US" altLang="ko-KR" dirty="0" smtClean="0"/>
              <a:t>Enable a single RPS to be used for multiple layers when their temporal structure are the same</a:t>
            </a:r>
          </a:p>
          <a:p>
            <a:pPr lvl="1"/>
            <a:r>
              <a:rPr lang="en-GB" altLang="ko-KR" dirty="0" smtClean="0">
                <a:ea typeface="굴림" charset="-127"/>
              </a:rPr>
              <a:t>Enable to limit the required DPB size when decoding any target </a:t>
            </a:r>
            <a:r>
              <a:rPr lang="en-GB" altLang="ko-KR" dirty="0" smtClean="0">
                <a:ea typeface="굴림" charset="-127"/>
              </a:rPr>
              <a:t>layer</a:t>
            </a:r>
          </a:p>
          <a:p>
            <a:pPr lvl="1"/>
            <a:endParaRPr lang="en-US" altLang="ko-KR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179512" y="4797152"/>
            <a:ext cx="8784976" cy="1800200"/>
          </a:xfrm>
        </p:spPr>
        <p:txBody>
          <a:bodyPr/>
          <a:lstStyle/>
          <a:p>
            <a:pPr lvl="0"/>
            <a:r>
              <a:rPr lang="en-CA" altLang="ko-KR" sz="1600" dirty="0" err="1" smtClean="0"/>
              <a:t>TargetDecLayerIdList</a:t>
            </a:r>
            <a:r>
              <a:rPr lang="en-CA" altLang="ko-KR" sz="1600" dirty="0" smtClean="0"/>
              <a:t> = {0, 1}</a:t>
            </a:r>
            <a:endParaRPr lang="ko-KR" altLang="ko-KR" sz="1600" dirty="0" smtClean="0"/>
          </a:p>
          <a:p>
            <a:pPr lvl="0"/>
            <a:r>
              <a:rPr lang="en-CA" altLang="ko-KR" sz="1600" dirty="0" err="1" smtClean="0"/>
              <a:t>TargetOutputLayerIdList</a:t>
            </a:r>
            <a:r>
              <a:rPr lang="en-CA" altLang="ko-KR" sz="1600" dirty="0" smtClean="0"/>
              <a:t> = {1}</a:t>
            </a:r>
            <a:endParaRPr lang="ko-KR" altLang="ko-KR" sz="1600" dirty="0" smtClean="0"/>
          </a:p>
          <a:p>
            <a:r>
              <a:rPr lang="en-CA" altLang="ko-KR" sz="1600" dirty="0" smtClean="0"/>
              <a:t>Pictures </a:t>
            </a:r>
            <a:r>
              <a:rPr lang="en-CA" altLang="ko-KR" sz="1600" dirty="0" smtClean="0"/>
              <a:t>need to be decoded: (0</a:t>
            </a:r>
            <a:r>
              <a:rPr lang="en-CA" altLang="ko-KR" sz="1600" baseline="30000" dirty="0" smtClean="0"/>
              <a:t>0</a:t>
            </a:r>
            <a:r>
              <a:rPr lang="en-CA" altLang="ko-KR" sz="1600" dirty="0" smtClean="0"/>
              <a:t> 0</a:t>
            </a:r>
            <a:r>
              <a:rPr lang="en-CA" altLang="ko-KR" sz="1600" baseline="30000" dirty="0" smtClean="0"/>
              <a:t>1</a:t>
            </a:r>
            <a:r>
              <a:rPr lang="en-CA" altLang="ko-KR" sz="1600" dirty="0" smtClean="0"/>
              <a:t>) (8</a:t>
            </a:r>
            <a:r>
              <a:rPr lang="en-CA" altLang="ko-KR" sz="1600" baseline="30000" dirty="0" smtClean="0"/>
              <a:t>0</a:t>
            </a:r>
            <a:r>
              <a:rPr lang="en-CA" altLang="ko-KR" sz="1600" dirty="0" smtClean="0"/>
              <a:t> 8</a:t>
            </a:r>
            <a:r>
              <a:rPr lang="en-CA" altLang="ko-KR" sz="1600" baseline="30000" dirty="0" smtClean="0"/>
              <a:t>1</a:t>
            </a:r>
            <a:r>
              <a:rPr lang="en-CA" altLang="ko-KR" sz="1600" dirty="0" smtClean="0"/>
              <a:t>) (4</a:t>
            </a:r>
            <a:r>
              <a:rPr lang="en-CA" altLang="ko-KR" sz="1600" baseline="30000" dirty="0" smtClean="0"/>
              <a:t>0</a:t>
            </a:r>
            <a:r>
              <a:rPr lang="en-CA" altLang="ko-KR" sz="1600" dirty="0" smtClean="0"/>
              <a:t> 4</a:t>
            </a:r>
            <a:r>
              <a:rPr lang="en-CA" altLang="ko-KR" sz="1600" baseline="30000" dirty="0" smtClean="0"/>
              <a:t>1</a:t>
            </a:r>
            <a:r>
              <a:rPr lang="en-CA" altLang="ko-KR" sz="1600" dirty="0" smtClean="0"/>
              <a:t>) (2</a:t>
            </a:r>
            <a:r>
              <a:rPr lang="en-CA" altLang="ko-KR" sz="1600" baseline="30000" dirty="0" smtClean="0"/>
              <a:t>1</a:t>
            </a:r>
            <a:r>
              <a:rPr lang="en-CA" altLang="ko-KR" sz="1600" dirty="0" smtClean="0"/>
              <a:t>) (1</a:t>
            </a:r>
            <a:r>
              <a:rPr lang="en-CA" altLang="ko-KR" sz="1600" baseline="30000" dirty="0" smtClean="0"/>
              <a:t>1</a:t>
            </a:r>
            <a:r>
              <a:rPr lang="en-CA" altLang="ko-KR" sz="1600" dirty="0" smtClean="0"/>
              <a:t>) (3</a:t>
            </a:r>
            <a:r>
              <a:rPr lang="en-CA" altLang="ko-KR" sz="1600" baseline="30000" dirty="0" smtClean="0"/>
              <a:t>1</a:t>
            </a:r>
            <a:r>
              <a:rPr lang="en-CA" altLang="ko-KR" sz="1600" dirty="0" smtClean="0"/>
              <a:t>) (6</a:t>
            </a:r>
            <a:r>
              <a:rPr lang="en-CA" altLang="ko-KR" sz="1600" baseline="30000" dirty="0" smtClean="0"/>
              <a:t>1</a:t>
            </a:r>
            <a:r>
              <a:rPr lang="en-CA" altLang="ko-KR" sz="1600" dirty="0" smtClean="0"/>
              <a:t>) (5</a:t>
            </a:r>
            <a:r>
              <a:rPr lang="en-CA" altLang="ko-KR" sz="1600" baseline="30000" dirty="0" smtClean="0"/>
              <a:t>1</a:t>
            </a:r>
            <a:r>
              <a:rPr lang="en-CA" altLang="ko-KR" sz="1600" dirty="0" smtClean="0"/>
              <a:t>) (7</a:t>
            </a:r>
            <a:r>
              <a:rPr lang="en-CA" altLang="ko-KR" sz="1600" baseline="30000" dirty="0" smtClean="0"/>
              <a:t>1</a:t>
            </a:r>
            <a:r>
              <a:rPr lang="en-CA" altLang="ko-KR" sz="1600" dirty="0" smtClean="0"/>
              <a:t>) (16</a:t>
            </a:r>
            <a:r>
              <a:rPr lang="en-CA" altLang="ko-KR" sz="1600" baseline="30000" dirty="0" smtClean="0"/>
              <a:t>0</a:t>
            </a:r>
            <a:r>
              <a:rPr lang="en-CA" altLang="ko-KR" sz="1600" dirty="0" smtClean="0"/>
              <a:t> 16</a:t>
            </a:r>
            <a:r>
              <a:rPr lang="en-CA" altLang="ko-KR" sz="1600" baseline="30000" dirty="0" smtClean="0"/>
              <a:t>1</a:t>
            </a:r>
            <a:r>
              <a:rPr lang="en-CA" altLang="ko-KR" sz="1600" dirty="0" smtClean="0"/>
              <a:t>) (12</a:t>
            </a:r>
            <a:r>
              <a:rPr lang="en-CA" altLang="ko-KR" sz="1600" baseline="30000" dirty="0" smtClean="0"/>
              <a:t>0</a:t>
            </a:r>
            <a:r>
              <a:rPr lang="en-CA" altLang="ko-KR" sz="1600" dirty="0" smtClean="0"/>
              <a:t> 12</a:t>
            </a:r>
            <a:r>
              <a:rPr lang="en-CA" altLang="ko-KR" sz="1600" baseline="30000" dirty="0" smtClean="0"/>
              <a:t>1</a:t>
            </a:r>
            <a:r>
              <a:rPr lang="en-CA" altLang="ko-KR" sz="1600" dirty="0" smtClean="0"/>
              <a:t>) (10</a:t>
            </a:r>
            <a:r>
              <a:rPr lang="en-CA" altLang="ko-KR" sz="1600" baseline="30000" dirty="0" smtClean="0"/>
              <a:t>2</a:t>
            </a:r>
            <a:r>
              <a:rPr lang="en-CA" altLang="ko-KR" sz="1600" dirty="0" smtClean="0"/>
              <a:t>) (9</a:t>
            </a:r>
            <a:r>
              <a:rPr lang="en-CA" altLang="ko-KR" sz="1600" baseline="30000" dirty="0" smtClean="0"/>
              <a:t>2</a:t>
            </a:r>
            <a:r>
              <a:rPr lang="en-CA" altLang="ko-KR" sz="1600" dirty="0" smtClean="0"/>
              <a:t>) (11</a:t>
            </a:r>
            <a:r>
              <a:rPr lang="en-CA" altLang="ko-KR" sz="1600" baseline="30000" dirty="0" smtClean="0"/>
              <a:t>2</a:t>
            </a:r>
            <a:r>
              <a:rPr lang="en-CA" altLang="ko-KR" sz="1600" dirty="0" smtClean="0"/>
              <a:t>) (14</a:t>
            </a:r>
            <a:r>
              <a:rPr lang="en-CA" altLang="ko-KR" sz="1600" baseline="30000" dirty="0" smtClean="0"/>
              <a:t>2</a:t>
            </a:r>
            <a:r>
              <a:rPr lang="en-CA" altLang="ko-KR" sz="1600" dirty="0" smtClean="0"/>
              <a:t>) (13</a:t>
            </a:r>
            <a:r>
              <a:rPr lang="en-CA" altLang="ko-KR" sz="1600" baseline="30000" dirty="0" smtClean="0"/>
              <a:t>1</a:t>
            </a:r>
            <a:r>
              <a:rPr lang="en-CA" altLang="ko-KR" sz="1600" dirty="0" smtClean="0"/>
              <a:t>) (15</a:t>
            </a:r>
            <a:r>
              <a:rPr lang="en-CA" altLang="ko-KR" sz="1600" baseline="30000" dirty="0" smtClean="0"/>
              <a:t>1</a:t>
            </a:r>
            <a:r>
              <a:rPr lang="en-CA" altLang="ko-KR" sz="1600" dirty="0" smtClean="0"/>
              <a:t>)</a:t>
            </a:r>
            <a:endParaRPr lang="en-US" altLang="ko-KR" sz="1600" dirty="0" smtClean="0"/>
          </a:p>
        </p:txBody>
      </p:sp>
      <p:sp>
        <p:nvSpPr>
          <p:cNvPr id="3" name="제목 2"/>
          <p:cNvSpPr>
            <a:spLocks noGrp="1"/>
          </p:cNvSpPr>
          <p:nvPr>
            <p:ph type="ctrTitle"/>
          </p:nvPr>
        </p:nvSpPr>
        <p:spPr>
          <a:xfrm>
            <a:off x="571472" y="201599"/>
            <a:ext cx="8572528" cy="369881"/>
          </a:xfrm>
        </p:spPr>
        <p:txBody>
          <a:bodyPr/>
          <a:lstStyle/>
          <a:p>
            <a:r>
              <a:rPr lang="en-US" altLang="ko-KR" sz="2600" dirty="0" smtClean="0"/>
              <a:t>Case #1 – only highest layer needs to be outputted</a:t>
            </a:r>
            <a:endParaRPr lang="ko-KR" altLang="en-US" sz="26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35C896-DFC6-4569-8A84-57B9AE4624F4}" type="slidenum">
              <a:rPr lang="ko-KR" altLang="en-US" smtClean="0"/>
              <a:pPr>
                <a:defRPr/>
              </a:pPr>
              <a:t>3</a:t>
            </a:fld>
            <a:endParaRPr lang="ko-KR" altLang="en-US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331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689099"/>
            <a:ext cx="8280920" cy="3964037"/>
          </a:xfrm>
          <a:prstGeom prst="rect">
            <a:avLst/>
          </a:prstGeom>
          <a:noFill/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179512" y="4797152"/>
            <a:ext cx="8784976" cy="1800200"/>
          </a:xfrm>
        </p:spPr>
        <p:txBody>
          <a:bodyPr/>
          <a:lstStyle/>
          <a:p>
            <a:pPr lvl="0"/>
            <a:r>
              <a:rPr lang="en-CA" altLang="ko-KR" sz="1600" dirty="0" err="1" smtClean="0"/>
              <a:t>TargetDecLayerIdList</a:t>
            </a:r>
            <a:r>
              <a:rPr lang="en-CA" altLang="ko-KR" sz="1600" dirty="0" smtClean="0"/>
              <a:t> = {0, 1}</a:t>
            </a:r>
            <a:endParaRPr lang="ko-KR" altLang="ko-KR" sz="1600" dirty="0" smtClean="0"/>
          </a:p>
          <a:p>
            <a:pPr lvl="0"/>
            <a:r>
              <a:rPr lang="en-CA" altLang="ko-KR" sz="1600" dirty="0" err="1" smtClean="0"/>
              <a:t>TargetOutputLayerIdList</a:t>
            </a:r>
            <a:r>
              <a:rPr lang="en-CA" altLang="ko-KR" sz="1600" dirty="0" smtClean="0"/>
              <a:t> = </a:t>
            </a:r>
            <a:r>
              <a:rPr lang="en-CA" altLang="ko-KR" sz="1600" dirty="0" smtClean="0"/>
              <a:t>{0, 1</a:t>
            </a:r>
            <a:r>
              <a:rPr lang="en-CA" altLang="ko-KR" sz="1600" dirty="0" smtClean="0"/>
              <a:t>}</a:t>
            </a:r>
            <a:endParaRPr lang="ko-KR" altLang="ko-KR" sz="1600" dirty="0" smtClean="0"/>
          </a:p>
          <a:p>
            <a:r>
              <a:rPr lang="en-CA" altLang="ko-KR" sz="1600" dirty="0" smtClean="0"/>
              <a:t>Pictures </a:t>
            </a:r>
            <a:r>
              <a:rPr lang="en-CA" altLang="ko-KR" sz="1600" dirty="0" smtClean="0"/>
              <a:t>need to be decoded: (0</a:t>
            </a:r>
            <a:r>
              <a:rPr lang="en-CA" altLang="ko-KR" sz="1600" baseline="30000" dirty="0" smtClean="0"/>
              <a:t>0</a:t>
            </a:r>
            <a:r>
              <a:rPr lang="en-CA" altLang="ko-KR" sz="1600" dirty="0" smtClean="0"/>
              <a:t> 0</a:t>
            </a:r>
            <a:r>
              <a:rPr lang="en-CA" altLang="ko-KR" sz="1600" baseline="30000" dirty="0" smtClean="0"/>
              <a:t>1</a:t>
            </a:r>
            <a:r>
              <a:rPr lang="en-CA" altLang="ko-KR" sz="1600" dirty="0" smtClean="0"/>
              <a:t>) (8</a:t>
            </a:r>
            <a:r>
              <a:rPr lang="en-CA" altLang="ko-KR" sz="1600" baseline="30000" dirty="0" smtClean="0"/>
              <a:t>0</a:t>
            </a:r>
            <a:r>
              <a:rPr lang="en-CA" altLang="ko-KR" sz="1600" dirty="0" smtClean="0"/>
              <a:t> 8</a:t>
            </a:r>
            <a:r>
              <a:rPr lang="en-CA" altLang="ko-KR" sz="1600" baseline="30000" dirty="0" smtClean="0"/>
              <a:t>1</a:t>
            </a:r>
            <a:r>
              <a:rPr lang="en-CA" altLang="ko-KR" sz="1600" dirty="0" smtClean="0"/>
              <a:t>) (4</a:t>
            </a:r>
            <a:r>
              <a:rPr lang="en-CA" altLang="ko-KR" sz="1600" baseline="30000" dirty="0" smtClean="0"/>
              <a:t>0</a:t>
            </a:r>
            <a:r>
              <a:rPr lang="en-CA" altLang="ko-KR" sz="1600" dirty="0" smtClean="0"/>
              <a:t> 4</a:t>
            </a:r>
            <a:r>
              <a:rPr lang="en-CA" altLang="ko-KR" sz="1600" baseline="30000" dirty="0" smtClean="0"/>
              <a:t>1</a:t>
            </a:r>
            <a:r>
              <a:rPr lang="en-CA" altLang="ko-KR" sz="1600" dirty="0" smtClean="0"/>
              <a:t>) (2</a:t>
            </a:r>
            <a:r>
              <a:rPr lang="en-CA" altLang="ko-KR" sz="1600" baseline="30000" dirty="0" smtClean="0"/>
              <a:t>0 </a:t>
            </a:r>
            <a:r>
              <a:rPr lang="en-CA" altLang="ko-KR" sz="1600" dirty="0" smtClean="0"/>
              <a:t>2</a:t>
            </a:r>
            <a:r>
              <a:rPr lang="en-CA" altLang="ko-KR" sz="1600" baseline="30000" dirty="0" smtClean="0"/>
              <a:t>1</a:t>
            </a:r>
            <a:r>
              <a:rPr lang="en-CA" altLang="ko-KR" sz="1600" dirty="0" smtClean="0"/>
              <a:t>) (1</a:t>
            </a:r>
            <a:r>
              <a:rPr lang="en-CA" altLang="ko-KR" sz="1600" baseline="30000" dirty="0" smtClean="0"/>
              <a:t>0 </a:t>
            </a:r>
            <a:r>
              <a:rPr lang="en-CA" altLang="ko-KR" sz="1600" dirty="0" smtClean="0"/>
              <a:t>1</a:t>
            </a:r>
            <a:r>
              <a:rPr lang="en-CA" altLang="ko-KR" sz="1600" baseline="30000" dirty="0" smtClean="0"/>
              <a:t>1</a:t>
            </a:r>
            <a:r>
              <a:rPr lang="en-CA" altLang="ko-KR" sz="1600" dirty="0" smtClean="0"/>
              <a:t>) (3</a:t>
            </a:r>
            <a:r>
              <a:rPr lang="en-CA" altLang="ko-KR" sz="1600" baseline="30000" dirty="0" smtClean="0"/>
              <a:t>0 </a:t>
            </a:r>
            <a:r>
              <a:rPr lang="en-CA" altLang="ko-KR" sz="1600" dirty="0" smtClean="0"/>
              <a:t>3</a:t>
            </a:r>
            <a:r>
              <a:rPr lang="en-CA" altLang="ko-KR" sz="1600" baseline="30000" dirty="0" smtClean="0"/>
              <a:t>1</a:t>
            </a:r>
            <a:r>
              <a:rPr lang="en-CA" altLang="ko-KR" sz="1600" dirty="0" smtClean="0"/>
              <a:t>) (6</a:t>
            </a:r>
            <a:r>
              <a:rPr lang="en-CA" altLang="ko-KR" sz="1600" baseline="30000" dirty="0" smtClean="0"/>
              <a:t>0 </a:t>
            </a:r>
            <a:r>
              <a:rPr lang="en-CA" altLang="ko-KR" sz="1600" dirty="0" smtClean="0"/>
              <a:t>6</a:t>
            </a:r>
            <a:r>
              <a:rPr lang="en-CA" altLang="ko-KR" sz="1600" baseline="30000" dirty="0" smtClean="0"/>
              <a:t>1</a:t>
            </a:r>
            <a:r>
              <a:rPr lang="en-CA" altLang="ko-KR" sz="1600" dirty="0" smtClean="0"/>
              <a:t>) (5</a:t>
            </a:r>
            <a:r>
              <a:rPr lang="en-CA" altLang="ko-KR" sz="1600" baseline="30000" dirty="0" smtClean="0"/>
              <a:t>0 </a:t>
            </a:r>
            <a:r>
              <a:rPr lang="en-CA" altLang="ko-KR" sz="1600" dirty="0" smtClean="0"/>
              <a:t>5</a:t>
            </a:r>
            <a:r>
              <a:rPr lang="en-CA" altLang="ko-KR" sz="1600" baseline="30000" dirty="0" smtClean="0"/>
              <a:t>1</a:t>
            </a:r>
            <a:r>
              <a:rPr lang="en-CA" altLang="ko-KR" sz="1600" dirty="0" smtClean="0"/>
              <a:t>) (7</a:t>
            </a:r>
            <a:r>
              <a:rPr lang="en-CA" altLang="ko-KR" sz="1600" baseline="30000" dirty="0" smtClean="0"/>
              <a:t>0 </a:t>
            </a:r>
            <a:r>
              <a:rPr lang="en-CA" altLang="ko-KR" sz="1600" dirty="0" smtClean="0"/>
              <a:t>7</a:t>
            </a:r>
            <a:r>
              <a:rPr lang="en-CA" altLang="ko-KR" sz="1600" baseline="30000" dirty="0" smtClean="0"/>
              <a:t>1</a:t>
            </a:r>
            <a:r>
              <a:rPr lang="en-CA" altLang="ko-KR" sz="1600" dirty="0" smtClean="0"/>
              <a:t>) (16</a:t>
            </a:r>
            <a:r>
              <a:rPr lang="en-CA" altLang="ko-KR" sz="1600" baseline="30000" dirty="0" smtClean="0"/>
              <a:t>0</a:t>
            </a:r>
            <a:r>
              <a:rPr lang="en-CA" altLang="ko-KR" sz="1600" dirty="0" smtClean="0"/>
              <a:t> 16</a:t>
            </a:r>
            <a:r>
              <a:rPr lang="en-CA" altLang="ko-KR" sz="1600" baseline="30000" dirty="0" smtClean="0"/>
              <a:t>1</a:t>
            </a:r>
            <a:r>
              <a:rPr lang="en-CA" altLang="ko-KR" sz="1600" dirty="0" smtClean="0"/>
              <a:t>) (12</a:t>
            </a:r>
            <a:r>
              <a:rPr lang="en-CA" altLang="ko-KR" sz="1600" baseline="30000" dirty="0" smtClean="0"/>
              <a:t>0</a:t>
            </a:r>
            <a:r>
              <a:rPr lang="en-CA" altLang="ko-KR" sz="1600" dirty="0" smtClean="0"/>
              <a:t> 12</a:t>
            </a:r>
            <a:r>
              <a:rPr lang="en-CA" altLang="ko-KR" sz="1600" baseline="30000" dirty="0" smtClean="0"/>
              <a:t>1</a:t>
            </a:r>
            <a:r>
              <a:rPr lang="en-CA" altLang="ko-KR" sz="1600" dirty="0" smtClean="0"/>
              <a:t>) (10</a:t>
            </a:r>
            <a:r>
              <a:rPr lang="en-CA" altLang="ko-KR" sz="1600" baseline="30000" dirty="0" smtClean="0"/>
              <a:t>0 </a:t>
            </a:r>
            <a:r>
              <a:rPr lang="en-CA" altLang="ko-KR" sz="1600" dirty="0" smtClean="0"/>
              <a:t>10</a:t>
            </a:r>
            <a:r>
              <a:rPr lang="en-CA" altLang="ko-KR" sz="1600" baseline="30000" dirty="0" smtClean="0"/>
              <a:t>1</a:t>
            </a:r>
            <a:r>
              <a:rPr lang="en-CA" altLang="ko-KR" sz="1600" dirty="0" smtClean="0"/>
              <a:t>) (9</a:t>
            </a:r>
            <a:r>
              <a:rPr lang="en-CA" altLang="ko-KR" sz="1600" baseline="30000" dirty="0" smtClean="0"/>
              <a:t>0 </a:t>
            </a:r>
            <a:r>
              <a:rPr lang="en-CA" altLang="ko-KR" sz="1600" dirty="0" smtClean="0"/>
              <a:t>9</a:t>
            </a:r>
            <a:r>
              <a:rPr lang="en-CA" altLang="ko-KR" sz="1600" baseline="30000" dirty="0" smtClean="0"/>
              <a:t>1</a:t>
            </a:r>
            <a:r>
              <a:rPr lang="en-CA" altLang="ko-KR" sz="1600" dirty="0" smtClean="0"/>
              <a:t>) (11</a:t>
            </a:r>
            <a:r>
              <a:rPr lang="en-CA" altLang="ko-KR" sz="1600" baseline="30000" dirty="0" smtClean="0"/>
              <a:t>0 </a:t>
            </a:r>
            <a:r>
              <a:rPr lang="en-CA" altLang="ko-KR" sz="1600" dirty="0" smtClean="0"/>
              <a:t>11</a:t>
            </a:r>
            <a:r>
              <a:rPr lang="en-CA" altLang="ko-KR" sz="1600" baseline="30000" dirty="0" smtClean="0"/>
              <a:t>1</a:t>
            </a:r>
            <a:r>
              <a:rPr lang="en-CA" altLang="ko-KR" sz="1600" dirty="0" smtClean="0"/>
              <a:t>) (14</a:t>
            </a:r>
            <a:r>
              <a:rPr lang="en-CA" altLang="ko-KR" sz="1600" baseline="30000" dirty="0" smtClean="0"/>
              <a:t>0 </a:t>
            </a:r>
            <a:r>
              <a:rPr lang="en-CA" altLang="ko-KR" sz="1600" dirty="0" smtClean="0"/>
              <a:t>14</a:t>
            </a:r>
            <a:r>
              <a:rPr lang="en-CA" altLang="ko-KR" sz="1600" baseline="30000" dirty="0" smtClean="0"/>
              <a:t>1</a:t>
            </a:r>
            <a:r>
              <a:rPr lang="en-CA" altLang="ko-KR" sz="1600" dirty="0" smtClean="0"/>
              <a:t>) (13</a:t>
            </a:r>
            <a:r>
              <a:rPr lang="en-CA" altLang="ko-KR" sz="1600" baseline="30000" dirty="0" smtClean="0"/>
              <a:t>0 </a:t>
            </a:r>
            <a:r>
              <a:rPr lang="en-CA" altLang="ko-KR" sz="1600" dirty="0" smtClean="0"/>
              <a:t>13</a:t>
            </a:r>
            <a:r>
              <a:rPr lang="en-CA" altLang="ko-KR" sz="1600" baseline="30000" dirty="0" smtClean="0"/>
              <a:t>1</a:t>
            </a:r>
            <a:r>
              <a:rPr lang="en-CA" altLang="ko-KR" sz="1600" dirty="0" smtClean="0"/>
              <a:t>) (15</a:t>
            </a:r>
            <a:r>
              <a:rPr lang="en-CA" altLang="ko-KR" sz="1600" baseline="30000" dirty="0" smtClean="0"/>
              <a:t>0 </a:t>
            </a:r>
            <a:r>
              <a:rPr lang="en-CA" altLang="ko-KR" sz="1600" dirty="0" smtClean="0"/>
              <a:t>15</a:t>
            </a:r>
            <a:r>
              <a:rPr lang="en-CA" altLang="ko-KR" sz="1600" baseline="30000" dirty="0" smtClean="0"/>
              <a:t>1</a:t>
            </a:r>
            <a:r>
              <a:rPr lang="en-CA" altLang="ko-KR" sz="1600" dirty="0" smtClean="0"/>
              <a:t>)</a:t>
            </a:r>
            <a:endParaRPr lang="en-US" altLang="ko-KR" sz="1600" dirty="0" smtClean="0"/>
          </a:p>
        </p:txBody>
      </p:sp>
      <p:sp>
        <p:nvSpPr>
          <p:cNvPr id="3" name="제목 2"/>
          <p:cNvSpPr>
            <a:spLocks noGrp="1"/>
          </p:cNvSpPr>
          <p:nvPr>
            <p:ph type="ctrTitle"/>
          </p:nvPr>
        </p:nvSpPr>
        <p:spPr>
          <a:xfrm>
            <a:off x="571472" y="201599"/>
            <a:ext cx="8572528" cy="369881"/>
          </a:xfrm>
        </p:spPr>
        <p:txBody>
          <a:bodyPr/>
          <a:lstStyle/>
          <a:p>
            <a:r>
              <a:rPr lang="en-US" altLang="ko-KR" sz="2600" dirty="0" smtClean="0"/>
              <a:t>Case #2 – both layers need to be outputted</a:t>
            </a:r>
            <a:endParaRPr lang="ko-KR" altLang="en-US" sz="26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35C896-DFC6-4569-8A84-57B9AE4624F4}" type="slidenum">
              <a:rPr lang="ko-KR" altLang="en-US" smtClean="0"/>
              <a:pPr>
                <a:defRPr/>
              </a:pPr>
              <a:t>4</a:t>
            </a:fld>
            <a:endParaRPr lang="ko-KR" altLang="en-US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331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689099"/>
            <a:ext cx="8280920" cy="3964037"/>
          </a:xfrm>
          <a:prstGeom prst="rect">
            <a:avLst/>
          </a:prstGeom>
          <a:noFill/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179512" y="3140968"/>
            <a:ext cx="8784976" cy="2160240"/>
          </a:xfrm>
        </p:spPr>
        <p:txBody>
          <a:bodyPr/>
          <a:lstStyle/>
          <a:p>
            <a:r>
              <a:rPr lang="en-CA" altLang="ko-KR" sz="1400" b="1" dirty="0" err="1" smtClean="0"/>
              <a:t>ilp_flag</a:t>
            </a:r>
            <a:r>
              <a:rPr lang="en-CA" altLang="ko-KR" sz="1400" dirty="0" smtClean="0"/>
              <a:t> indicates that current slice may be used for inter-layer prediction. It is requirement of the bitstream that the value of this flag shall be the same in all slice segment headers of a coded picture.</a:t>
            </a:r>
          </a:p>
          <a:p>
            <a:r>
              <a:rPr lang="en-CA" altLang="ko-KR" sz="1400" b="1" dirty="0" err="1" smtClean="0"/>
              <a:t>ilp_ref_flag</a:t>
            </a:r>
            <a:r>
              <a:rPr lang="en-CA" altLang="ko-KR" sz="1400" dirty="0" smtClean="0"/>
              <a:t> indicates that current slice may be referred / used for inter prediction by other picture(s) that are needed for inter-layer prediction. It is requirement of the bitstream that the value of this flag shall be the same in all slice segment headers of a coded picture</a:t>
            </a:r>
            <a:r>
              <a:rPr lang="en-CA" altLang="ko-KR" sz="1400" dirty="0" smtClean="0"/>
              <a:t>.</a:t>
            </a:r>
            <a:endParaRPr lang="en-CA" altLang="ko-KR" sz="1400" dirty="0" smtClean="0"/>
          </a:p>
        </p:txBody>
      </p:sp>
      <p:sp>
        <p:nvSpPr>
          <p:cNvPr id="3" name="제목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 smtClean="0"/>
              <a:t>Proposal -- </a:t>
            </a:r>
            <a:r>
              <a:rPr lang="en-US" altLang="ko-KR" dirty="0" err="1" smtClean="0"/>
              <a:t>Signalling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35C896-DFC6-4569-8A84-57B9AE4624F4}" type="slidenum">
              <a:rPr lang="ko-KR" altLang="en-US" smtClean="0"/>
              <a:pPr>
                <a:defRPr/>
              </a:pPr>
              <a:t>5</a:t>
            </a:fld>
            <a:endParaRPr lang="ko-KR" altLang="en-US" dirty="0"/>
          </a:p>
        </p:txBody>
      </p:sp>
      <p:graphicFrame>
        <p:nvGraphicFramePr>
          <p:cNvPr id="5" name="표 4"/>
          <p:cNvGraphicFramePr>
            <a:graphicFrameLocks noGrp="1"/>
          </p:cNvGraphicFramePr>
          <p:nvPr/>
        </p:nvGraphicFramePr>
        <p:xfrm>
          <a:off x="2771800" y="1268762"/>
          <a:ext cx="3456384" cy="1368150"/>
        </p:xfrm>
        <a:graphic>
          <a:graphicData uri="http://schemas.openxmlformats.org/drawingml/2006/table">
            <a:tbl>
              <a:tblPr/>
              <a:tblGrid>
                <a:gridCol w="2401755"/>
                <a:gridCol w="1054629"/>
              </a:tblGrid>
              <a:tr h="22802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 dirty="0" err="1">
                          <a:latin typeface="Times New Roman"/>
                          <a:ea typeface="Malgun Gothic"/>
                          <a:cs typeface="Times New Roman"/>
                        </a:rPr>
                        <a:t>slice_segment_header</a:t>
                      </a:r>
                      <a:r>
                        <a:rPr lang="en-GB" sz="1400" kern="100" dirty="0">
                          <a:latin typeface="Times New Roman"/>
                          <a:ea typeface="Malgun Gothic"/>
                          <a:cs typeface="Times New Roman"/>
                        </a:rPr>
                        <a:t>( ) {</a:t>
                      </a:r>
                      <a:endParaRPr lang="ko-KR" sz="1400" kern="1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 hangingPunct="1">
                        <a:spcAft>
                          <a:spcPts val="300"/>
                        </a:spcAft>
                      </a:pPr>
                      <a:r>
                        <a:rPr lang="en-GB" sz="1400" b="1" kern="100">
                          <a:latin typeface="Times New Roman"/>
                          <a:ea typeface="Malgun Gothic"/>
                          <a:cs typeface="Times New Roman"/>
                        </a:rPr>
                        <a:t>Descriptor</a:t>
                      </a:r>
                      <a:endParaRPr lang="ko-KR" sz="1400" b="1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02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b="1" kern="100" dirty="0">
                          <a:latin typeface="Times New Roman"/>
                          <a:ea typeface="Malgun Gothic"/>
                          <a:cs typeface="Times New Roman"/>
                        </a:rPr>
                        <a:t>	…</a:t>
                      </a:r>
                      <a:endParaRPr lang="ko-KR" sz="1400" kern="1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4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02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b="1" kern="100" dirty="0"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1400" b="1" kern="100" dirty="0" err="1">
                          <a:latin typeface="Times New Roman"/>
                          <a:ea typeface="Malgun Gothic"/>
                          <a:cs typeface="Times New Roman"/>
                        </a:rPr>
                        <a:t>ilp_flag</a:t>
                      </a:r>
                      <a:endParaRPr lang="ko-KR" sz="1400" kern="1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400" kern="100"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ko-KR" sz="14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02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b="1" kern="100" dirty="0"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1400" b="1" kern="100" dirty="0" err="1">
                          <a:latin typeface="Times New Roman"/>
                          <a:ea typeface="Malgun Gothic"/>
                          <a:cs typeface="Times New Roman"/>
                        </a:rPr>
                        <a:t>ilp_ref_flag</a:t>
                      </a:r>
                      <a:endParaRPr lang="ko-KR" sz="1400" kern="1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400" kern="100" dirty="0"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ko-KR" sz="1400" kern="1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02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1400" b="1" kern="100">
                          <a:latin typeface="Times New Roman"/>
                          <a:ea typeface="Malgun Gothic"/>
                          <a:cs typeface="Times New Roman"/>
                        </a:rPr>
                        <a:t>…</a:t>
                      </a:r>
                      <a:endParaRPr lang="ko-KR" sz="14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 hangingPunct="1">
                        <a:spcAft>
                          <a:spcPts val="300"/>
                        </a:spcAft>
                      </a:pPr>
                      <a:endParaRPr lang="en-GB" sz="1400" b="0" kern="1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02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 dirty="0">
                          <a:latin typeface="Times New Roman"/>
                          <a:ea typeface="Malgun Gothic"/>
                          <a:cs typeface="Times New Roman"/>
                        </a:rPr>
                        <a:t>}</a:t>
                      </a:r>
                      <a:endParaRPr lang="ko-KR" sz="1400" kern="1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auto" hangingPunct="1">
                        <a:spcAft>
                          <a:spcPts val="300"/>
                        </a:spcAft>
                      </a:pPr>
                      <a:endParaRPr lang="en-GB" sz="1400" b="0" kern="1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Introduce new list called: </a:t>
            </a:r>
            <a:r>
              <a:rPr lang="en-US" altLang="ko-KR" dirty="0" err="1" smtClean="0"/>
              <a:t>TargetOutputLayerIdList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List of </a:t>
            </a:r>
            <a:r>
              <a:rPr lang="en-US" altLang="ko-KR" dirty="0" err="1" smtClean="0"/>
              <a:t>nuh_layer_id</a:t>
            </a:r>
            <a:r>
              <a:rPr lang="en-US" altLang="ko-KR" dirty="0" smtClean="0"/>
              <a:t> whose reconstructed pictures are needed for output / display.</a:t>
            </a:r>
          </a:p>
          <a:p>
            <a:pPr lvl="1"/>
            <a:r>
              <a:rPr lang="en-US" altLang="ko-KR" dirty="0" smtClean="0"/>
              <a:t>For SHVC, it may contain only the highest layer id</a:t>
            </a:r>
          </a:p>
          <a:p>
            <a:pPr lvl="2"/>
            <a:r>
              <a:rPr lang="en-US" altLang="ko-KR" dirty="0" smtClean="0"/>
              <a:t>E.g., case #1</a:t>
            </a:r>
          </a:p>
          <a:p>
            <a:pPr lvl="1"/>
            <a:r>
              <a:rPr lang="en-US" altLang="ko-KR" dirty="0" smtClean="0"/>
              <a:t>May be modified by external means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The following pics not need to be decoded</a:t>
            </a:r>
          </a:p>
          <a:p>
            <a:pPr lvl="1"/>
            <a:r>
              <a:rPr lang="en-US" altLang="ko-KR" dirty="0" smtClean="0"/>
              <a:t>Both </a:t>
            </a:r>
            <a:r>
              <a:rPr lang="en-US" altLang="ko-KR" dirty="0" err="1" smtClean="0"/>
              <a:t>ilp_flag</a:t>
            </a:r>
            <a:r>
              <a:rPr lang="en-US" altLang="ko-KR" dirty="0" smtClean="0"/>
              <a:t> and </a:t>
            </a:r>
            <a:r>
              <a:rPr lang="en-US" altLang="ko-KR" dirty="0" err="1" smtClean="0"/>
              <a:t>ilp_ref_flag</a:t>
            </a:r>
            <a:r>
              <a:rPr lang="en-US" altLang="ko-KR" dirty="0" smtClean="0"/>
              <a:t> are 0</a:t>
            </a:r>
          </a:p>
          <a:p>
            <a:pPr lvl="1"/>
            <a:r>
              <a:rPr lang="en-US" altLang="ko-KR" dirty="0" err="1" smtClean="0"/>
              <a:t>nuh_layer_id</a:t>
            </a:r>
            <a:r>
              <a:rPr lang="en-US" altLang="ko-KR" dirty="0" smtClean="0"/>
              <a:t> is not included in </a:t>
            </a:r>
            <a:r>
              <a:rPr lang="en-US" altLang="ko-KR" dirty="0" err="1" smtClean="0"/>
              <a:t>TargetOutputLayerIdList</a:t>
            </a:r>
            <a:endParaRPr lang="en-US" altLang="ko-KR" dirty="0" smtClean="0"/>
          </a:p>
          <a:p>
            <a:endParaRPr lang="en-US" altLang="ko-KR" dirty="0" smtClean="0"/>
          </a:p>
          <a:p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 smtClean="0"/>
              <a:t>Proposal </a:t>
            </a:r>
            <a:r>
              <a:rPr lang="en-US" altLang="ko-KR" dirty="0" smtClean="0"/>
              <a:t>– Decoding process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35C896-DFC6-4569-8A84-57B9AE4624F4}" type="slidenum">
              <a:rPr lang="ko-KR" altLang="en-US" smtClean="0"/>
              <a:pPr>
                <a:defRPr/>
              </a:pPr>
              <a:t>6</a:t>
            </a:fld>
            <a:endParaRPr lang="ko-KR" alt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After decoding of a coded picture at the highest </a:t>
            </a:r>
            <a:r>
              <a:rPr lang="en-US" altLang="ko-KR" dirty="0" err="1" smtClean="0"/>
              <a:t>nuh_layer_id</a:t>
            </a:r>
            <a:r>
              <a:rPr lang="en-US" altLang="ko-KR" dirty="0" smtClean="0"/>
              <a:t>, mark reference pic from reference layer as “unused for reference” if:</a:t>
            </a:r>
          </a:p>
          <a:p>
            <a:pPr lvl="1"/>
            <a:r>
              <a:rPr lang="en-US" altLang="ko-KR" dirty="0" smtClean="0"/>
              <a:t>It has the same POC with current picture</a:t>
            </a:r>
          </a:p>
          <a:p>
            <a:pPr lvl="1"/>
            <a:r>
              <a:rPr lang="en-US" altLang="ko-KR" dirty="0" smtClean="0"/>
              <a:t>Its </a:t>
            </a:r>
            <a:r>
              <a:rPr lang="en-US" altLang="ko-KR" dirty="0" err="1" smtClean="0"/>
              <a:t>ilp_flag</a:t>
            </a:r>
            <a:r>
              <a:rPr lang="en-US" altLang="ko-KR" dirty="0" smtClean="0"/>
              <a:t> = 1 and </a:t>
            </a:r>
            <a:r>
              <a:rPr lang="en-US" altLang="ko-KR" dirty="0" err="1" smtClean="0"/>
              <a:t>ilp_ref_flag</a:t>
            </a:r>
            <a:r>
              <a:rPr lang="en-US" altLang="ko-KR" dirty="0" smtClean="0"/>
              <a:t> = 0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Motivation:</a:t>
            </a:r>
          </a:p>
          <a:p>
            <a:pPr lvl="1"/>
            <a:r>
              <a:rPr lang="en-US" altLang="ko-KR" dirty="0" smtClean="0"/>
              <a:t>Early marking of reference pictures as unused as soon as it is not needed</a:t>
            </a:r>
          </a:p>
          <a:p>
            <a:pPr lvl="1"/>
            <a:r>
              <a:rPr lang="en-US" altLang="ko-KR" dirty="0" smtClean="0"/>
              <a:t>Save DPB space</a:t>
            </a:r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 smtClean="0"/>
              <a:t>Proposal </a:t>
            </a:r>
            <a:r>
              <a:rPr lang="en-US" altLang="ko-KR" dirty="0" smtClean="0"/>
              <a:t>– Ref pic marking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35C896-DFC6-4569-8A84-57B9AE4624F4}" type="slidenum">
              <a:rPr lang="ko-KR" altLang="en-US" smtClean="0"/>
              <a:pPr>
                <a:defRPr/>
              </a:pPr>
              <a:t>7</a:t>
            </a:fld>
            <a:endParaRPr lang="ko-KR" alt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Concept: </a:t>
            </a:r>
          </a:p>
          <a:p>
            <a:pPr lvl="1"/>
            <a:r>
              <a:rPr lang="en-US" altLang="ko-KR" dirty="0" smtClean="0"/>
              <a:t>Reference picture list construction should consider the value of </a:t>
            </a:r>
            <a:r>
              <a:rPr lang="en-US" altLang="ko-KR" dirty="0" err="1" smtClean="0"/>
              <a:t>ilp_flag</a:t>
            </a:r>
            <a:r>
              <a:rPr lang="en-US" altLang="ko-KR" dirty="0" smtClean="0"/>
              <a:t> and </a:t>
            </a:r>
            <a:r>
              <a:rPr lang="en-US" altLang="ko-KR" dirty="0" err="1" smtClean="0"/>
              <a:t>ilp_ref_flag</a:t>
            </a:r>
            <a:r>
              <a:rPr lang="en-US" altLang="ko-KR" dirty="0" smtClean="0"/>
              <a:t>.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Required action:</a:t>
            </a:r>
          </a:p>
          <a:p>
            <a:pPr lvl="1"/>
            <a:r>
              <a:rPr lang="en-US" altLang="ko-KR" dirty="0" smtClean="0"/>
              <a:t>Only inter-layer reference picture whose POC equals to POC of current picture and </a:t>
            </a:r>
            <a:r>
              <a:rPr lang="en-US" altLang="ko-KR" dirty="0" err="1" smtClean="0"/>
              <a:t>ilp_flag</a:t>
            </a:r>
            <a:r>
              <a:rPr lang="en-US" altLang="ko-KR" dirty="0" smtClean="0"/>
              <a:t> equals 1 shall be included into </a:t>
            </a:r>
            <a:r>
              <a:rPr lang="en-US" altLang="ko-KR" dirty="0" err="1" smtClean="0"/>
              <a:t>RefPicSetInterLayer</a:t>
            </a:r>
            <a:r>
              <a:rPr lang="en-US" altLang="ko-KR" dirty="0" smtClean="0"/>
              <a:t>[</a:t>
            </a:r>
            <a:r>
              <a:rPr lang="en-US" altLang="ko-KR" dirty="0" err="1" smtClean="0"/>
              <a:t>i</a:t>
            </a:r>
            <a:r>
              <a:rPr lang="en-US" altLang="ko-KR" dirty="0" smtClean="0"/>
              <a:t>]</a:t>
            </a:r>
          </a:p>
          <a:p>
            <a:pPr lvl="1"/>
            <a:r>
              <a:rPr lang="en-US" altLang="ko-KR" dirty="0" smtClean="0"/>
              <a:t>If </a:t>
            </a:r>
            <a:r>
              <a:rPr lang="en-US" altLang="ko-KR" dirty="0" err="1" smtClean="0"/>
              <a:t>ilp_flag</a:t>
            </a:r>
            <a:r>
              <a:rPr lang="en-US" altLang="ko-KR" dirty="0" smtClean="0"/>
              <a:t> of current picture equals 1, only reference pictures whose </a:t>
            </a:r>
            <a:r>
              <a:rPr lang="en-US" altLang="ko-KR" dirty="0" err="1" smtClean="0"/>
              <a:t>ilp_ref_flag</a:t>
            </a:r>
            <a:r>
              <a:rPr lang="en-US" altLang="ko-KR" dirty="0" smtClean="0"/>
              <a:t> equals 1 shall be included into </a:t>
            </a:r>
            <a:r>
              <a:rPr lang="en-US" altLang="ko-KR" dirty="0" err="1" smtClean="0"/>
              <a:t>RefPicListTempX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If </a:t>
            </a:r>
            <a:r>
              <a:rPr lang="en-US" altLang="ko-KR" dirty="0" err="1" smtClean="0"/>
              <a:t>ilp_flag</a:t>
            </a:r>
            <a:r>
              <a:rPr lang="en-US" altLang="ko-KR" dirty="0" smtClean="0"/>
              <a:t> of current picture equals 0, no change to current ref pic list construction</a:t>
            </a:r>
          </a:p>
        </p:txBody>
      </p:sp>
      <p:sp>
        <p:nvSpPr>
          <p:cNvPr id="3" name="제목 2"/>
          <p:cNvSpPr>
            <a:spLocks noGrp="1"/>
          </p:cNvSpPr>
          <p:nvPr>
            <p:ph type="ctrTitle"/>
          </p:nvPr>
        </p:nvSpPr>
        <p:spPr>
          <a:xfrm>
            <a:off x="571472" y="201599"/>
            <a:ext cx="8572528" cy="369881"/>
          </a:xfrm>
        </p:spPr>
        <p:txBody>
          <a:bodyPr/>
          <a:lstStyle/>
          <a:p>
            <a:r>
              <a:rPr lang="en-US" altLang="ko-KR" dirty="0" smtClean="0"/>
              <a:t>Proposal – Reference picture list construction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35C896-DFC6-4569-8A84-57B9AE4624F4}" type="slidenum">
              <a:rPr lang="ko-KR" altLang="en-US" smtClean="0"/>
              <a:pPr>
                <a:defRPr/>
              </a:pPr>
              <a:t>8</a:t>
            </a:fld>
            <a:endParaRPr lang="ko-KR" alt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1800" dirty="0" smtClean="0"/>
              <a:t>Two flags are proposed to described whether or not a picture is needed for ILP by </a:t>
            </a:r>
            <a:r>
              <a:rPr lang="en-US" altLang="ko-KR" sz="1800" dirty="0" smtClean="0"/>
              <a:t>picture in higher layer</a:t>
            </a:r>
          </a:p>
          <a:p>
            <a:pPr lvl="1"/>
            <a:r>
              <a:rPr lang="en-US" altLang="ko-KR" sz="1600" dirty="0" err="1" smtClean="0"/>
              <a:t>ilp_flag</a:t>
            </a:r>
            <a:endParaRPr lang="en-US" altLang="ko-KR" sz="1600" dirty="0" smtClean="0"/>
          </a:p>
          <a:p>
            <a:pPr lvl="1"/>
            <a:r>
              <a:rPr lang="en-US" altLang="ko-KR" sz="1600" dirty="0" err="1" smtClean="0"/>
              <a:t>ilp_ref_flag</a:t>
            </a:r>
            <a:endParaRPr lang="en-US" altLang="ko-KR" sz="1600" dirty="0" smtClean="0"/>
          </a:p>
          <a:p>
            <a:r>
              <a:rPr lang="en-US" altLang="ko-KR" sz="1800" dirty="0" smtClean="0"/>
              <a:t>Based on the proposed two flags, some modification are needed</a:t>
            </a:r>
            <a:r>
              <a:rPr lang="en-US" altLang="ko-KR" sz="1800" dirty="0" smtClean="0"/>
              <a:t>:</a:t>
            </a:r>
          </a:p>
          <a:p>
            <a:pPr lvl="1"/>
            <a:r>
              <a:rPr lang="en-US" altLang="ko-KR" dirty="0" smtClean="0"/>
              <a:t>Decoding process </a:t>
            </a:r>
            <a:r>
              <a:rPr lang="en-US" altLang="ko-KR" dirty="0" smtClean="0">
                <a:sym typeface="Wingdings" pitchFamily="2" charset="2"/>
              </a:rPr>
              <a:t> pictures that are not needed for ILP should not be decoded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Reference picture marking process at the end of decoding picture of the highest layer</a:t>
            </a:r>
          </a:p>
          <a:p>
            <a:pPr lvl="2"/>
            <a:r>
              <a:rPr lang="en-US" altLang="ko-KR" dirty="0" smtClean="0"/>
              <a:t>Allow early marking picture unused for reference</a:t>
            </a:r>
          </a:p>
          <a:p>
            <a:pPr lvl="1"/>
            <a:r>
              <a:rPr lang="en-US" altLang="ko-KR" dirty="0" smtClean="0"/>
              <a:t>Reference picture list construction</a:t>
            </a:r>
            <a:endParaRPr lang="en-US" altLang="ko-KR" dirty="0" smtClean="0"/>
          </a:p>
          <a:p>
            <a:r>
              <a:rPr lang="en-US" altLang="ko-KR" sz="1800" dirty="0" smtClean="0"/>
              <a:t>We </a:t>
            </a:r>
            <a:r>
              <a:rPr lang="en-US" altLang="ko-KR" sz="1800" dirty="0" smtClean="0"/>
              <a:t>suggest the JCTVC group to discuss and consider adopting the proposed </a:t>
            </a:r>
            <a:r>
              <a:rPr lang="en-US" altLang="ko-KR" sz="1800" dirty="0" smtClean="0"/>
              <a:t>flags and modifications</a:t>
            </a:r>
            <a:endParaRPr lang="en-US" altLang="ko-KR" sz="1800" dirty="0" smtClean="0"/>
          </a:p>
          <a:p>
            <a:endParaRPr lang="en-US" altLang="ko-KR" sz="1800" dirty="0" smtClean="0"/>
          </a:p>
          <a:p>
            <a:endParaRPr lang="en-US" altLang="ko-KR" sz="1800" dirty="0" smtClean="0"/>
          </a:p>
        </p:txBody>
      </p:sp>
      <p:sp>
        <p:nvSpPr>
          <p:cNvPr id="3" name="제목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 smtClean="0"/>
              <a:t>Summary and discussion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35C896-DFC6-4569-8A84-57B9AE4624F4}" type="slidenum">
              <a:rPr lang="ko-KR" altLang="en-US" smtClean="0"/>
              <a:pPr>
                <a:defRPr/>
              </a:pPr>
              <a:t>9</a:t>
            </a:fld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32639</TotalTime>
  <Words>711</Words>
  <Application>Microsoft Office PowerPoint</Application>
  <PresentationFormat>화면 슬라이드 쇼(4:3)</PresentationFormat>
  <Paragraphs>77</Paragraphs>
  <Slides>9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9</vt:i4>
      </vt:variant>
    </vt:vector>
  </HeadingPairs>
  <TitlesOfParts>
    <vt:vector size="10" baseType="lpstr">
      <vt:lpstr>Office 테마</vt:lpstr>
      <vt:lpstr>JCTVC-M0129 AHG 9: Inter-layer Prediction Indication at Picture Level</vt:lpstr>
      <vt:lpstr>Overview</vt:lpstr>
      <vt:lpstr>Case #1 – only highest layer needs to be outputted</vt:lpstr>
      <vt:lpstr>Case #2 – both layers need to be outputted</vt:lpstr>
      <vt:lpstr>Proposal -- Signalling</vt:lpstr>
      <vt:lpstr>Proposal – Decoding process</vt:lpstr>
      <vt:lpstr>Proposal – Ref pic marking</vt:lpstr>
      <vt:lpstr>Proposal – Reference picture list construction</vt:lpstr>
      <vt:lpstr>Summary and discussion</vt:lpstr>
    </vt:vector>
  </TitlesOfParts>
  <Company>R&amp;D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Microsoft Corporation</dc:creator>
  <cp:lastModifiedBy>HendryHendry/선임연구원/Convergence(연)ATS그룹(hendry.hendry</cp:lastModifiedBy>
  <cp:revision>1110</cp:revision>
  <dcterms:created xsi:type="dcterms:W3CDTF">2006-10-05T04:04:58Z</dcterms:created>
  <dcterms:modified xsi:type="dcterms:W3CDTF">2013-04-17T05:43:49Z</dcterms:modified>
</cp:coreProperties>
</file>