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9"/>
  </p:handoutMasterIdLst>
  <p:sldIdLst>
    <p:sldId id="257" r:id="rId2"/>
    <p:sldId id="342" r:id="rId3"/>
    <p:sldId id="346" r:id="rId4"/>
    <p:sldId id="351" r:id="rId5"/>
    <p:sldId id="348" r:id="rId6"/>
    <p:sldId id="324" r:id="rId7"/>
    <p:sldId id="352" r:id="rId8"/>
  </p:sldIdLst>
  <p:sldSz cx="9144000" cy="6858000" type="screen4x3"/>
  <p:notesSz cx="6807200" cy="9939338"/>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D3162"/>
  </p:clrMru>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보통 스타일 2 - 강조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82790" autoAdjust="0"/>
  </p:normalViewPr>
  <p:slideViewPr>
    <p:cSldViewPr>
      <p:cViewPr varScale="1">
        <p:scale>
          <a:sx n="59" d="100"/>
          <a:sy n="59" d="100"/>
        </p:scale>
        <p:origin x="-169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sz="quarter" idx="1"/>
          </p:nvPr>
        </p:nvSpPr>
        <p:spPr>
          <a:xfrm>
            <a:off x="3856038" y="0"/>
            <a:ext cx="2949575" cy="496888"/>
          </a:xfrm>
          <a:prstGeom prst="rect">
            <a:avLst/>
          </a:prstGeom>
        </p:spPr>
        <p:txBody>
          <a:bodyPr vert="horz" lIns="91440" tIns="45720" rIns="91440" bIns="45720" rtlCol="0"/>
          <a:lstStyle>
            <a:lvl1pPr algn="r">
              <a:defRPr sz="1200"/>
            </a:lvl1pPr>
          </a:lstStyle>
          <a:p>
            <a:fld id="{A64D22D0-8FA6-4B2E-920D-EE1BCA260633}" type="datetimeFigureOut">
              <a:rPr lang="ko-KR" altLang="en-US" smtClean="0"/>
              <a:pPr/>
              <a:t>2013-04-19</a:t>
            </a:fld>
            <a:endParaRPr lang="ko-KR" altLang="en-US"/>
          </a:p>
        </p:txBody>
      </p:sp>
      <p:sp>
        <p:nvSpPr>
          <p:cNvPr id="4" name="바닥글 개체 틀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endParaRPr lang="ko-KR" altLang="en-US"/>
          </a:p>
        </p:txBody>
      </p:sp>
      <p:sp>
        <p:nvSpPr>
          <p:cNvPr id="5" name="슬라이드 번호 개체 틀 4"/>
          <p:cNvSpPr>
            <a:spLocks noGrp="1"/>
          </p:cNvSpPr>
          <p:nvPr>
            <p:ph type="sldNum" sz="quarter" idx="3"/>
          </p:nvPr>
        </p:nvSpPr>
        <p:spPr>
          <a:xfrm>
            <a:off x="3856038" y="9440863"/>
            <a:ext cx="2949575" cy="496887"/>
          </a:xfrm>
          <a:prstGeom prst="rect">
            <a:avLst/>
          </a:prstGeom>
        </p:spPr>
        <p:txBody>
          <a:bodyPr vert="horz" lIns="91440" tIns="45720" rIns="91440" bIns="45720" rtlCol="0" anchor="b"/>
          <a:lstStyle>
            <a:lvl1pPr algn="r">
              <a:defRPr sz="1200"/>
            </a:lvl1pPr>
          </a:lstStyle>
          <a:p>
            <a:fld id="{A432F6C2-ABBB-4E4A-AD15-FB90F789C74B}"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34E3CCC3-AF5C-4E0C-9846-305EFF35559F}" type="datetimeFigureOut">
              <a:rPr lang="ko-KR" altLang="en-US" smtClean="0"/>
              <a:pPr/>
              <a:t>2013-04-19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9719972-A931-4D8F-ACF5-D5E30DF68331}" type="slidenum">
              <a:rPr lang="ko-KR" altLang="en-US" smtClean="0"/>
              <a:pPr/>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34E3CCC3-AF5C-4E0C-9846-305EFF35559F}" type="datetimeFigureOut">
              <a:rPr lang="ko-KR" altLang="en-US" smtClean="0"/>
              <a:pPr/>
              <a:t>2013-04-19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9719972-A931-4D8F-ACF5-D5E30DF68331}"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34E3CCC3-AF5C-4E0C-9846-305EFF35559F}" type="datetimeFigureOut">
              <a:rPr lang="ko-KR" altLang="en-US" smtClean="0"/>
              <a:pPr/>
              <a:t>2013-04-19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9719972-A931-4D8F-ACF5-D5E30DF68331}"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34E3CCC3-AF5C-4E0C-9846-305EFF35559F}" type="datetimeFigureOut">
              <a:rPr lang="ko-KR" altLang="en-US" smtClean="0"/>
              <a:pPr/>
              <a:t>2013-04-19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9719972-A931-4D8F-ACF5-D5E30DF68331}"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34E3CCC3-AF5C-4E0C-9846-305EFF35559F}" type="datetimeFigureOut">
              <a:rPr lang="ko-KR" altLang="en-US" smtClean="0"/>
              <a:pPr/>
              <a:t>2013-04-19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9719972-A931-4D8F-ACF5-D5E30DF68331}" type="slidenum">
              <a:rPr lang="ko-KR" altLang="en-US" smtClean="0"/>
              <a:pPr/>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34E3CCC3-AF5C-4E0C-9846-305EFF35559F}" type="datetimeFigureOut">
              <a:rPr lang="ko-KR" altLang="en-US" smtClean="0"/>
              <a:pPr/>
              <a:t>2013-04-19</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D9719972-A931-4D8F-ACF5-D5E30DF68331}"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34E3CCC3-AF5C-4E0C-9846-305EFF35559F}" type="datetimeFigureOut">
              <a:rPr lang="ko-KR" altLang="en-US" smtClean="0"/>
              <a:pPr/>
              <a:t>2013-04-19</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D9719972-A931-4D8F-ACF5-D5E30DF68331}"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34E3CCC3-AF5C-4E0C-9846-305EFF35559F}" type="datetimeFigureOut">
              <a:rPr lang="ko-KR" altLang="en-US" smtClean="0"/>
              <a:pPr/>
              <a:t>2013-04-19</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D9719972-A931-4D8F-ACF5-D5E30DF68331}" type="slidenum">
              <a:rPr lang="ko-KR" altLang="en-US" smtClean="0"/>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34E3CCC3-AF5C-4E0C-9846-305EFF35559F}" type="datetimeFigureOut">
              <a:rPr lang="ko-KR" altLang="en-US" smtClean="0"/>
              <a:pPr/>
              <a:t>2013-04-19</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D9719972-A931-4D8F-ACF5-D5E30DF68331}"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34E3CCC3-AF5C-4E0C-9846-305EFF35559F}" type="datetimeFigureOut">
              <a:rPr lang="ko-KR" altLang="en-US" smtClean="0"/>
              <a:pPr/>
              <a:t>2013-04-19</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D9719972-A931-4D8F-ACF5-D5E30DF68331}"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34E3CCC3-AF5C-4E0C-9846-305EFF35559F}" type="datetimeFigureOut">
              <a:rPr lang="ko-KR" altLang="en-US" smtClean="0"/>
              <a:pPr/>
              <a:t>2013-04-19</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D9719972-A931-4D8F-ACF5-D5E30DF68331}"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E3CCC3-AF5C-4E0C-9846-305EFF35559F}" type="datetimeFigureOut">
              <a:rPr lang="ko-KR" altLang="en-US" smtClean="0"/>
              <a:pPr/>
              <a:t>2013-04-19</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719972-A931-4D8F-ACF5-D5E30DF68331}"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357158" y="1643050"/>
            <a:ext cx="8501122" cy="1470025"/>
          </a:xfrm>
        </p:spPr>
        <p:txBody>
          <a:bodyPr>
            <a:noAutofit/>
          </a:bodyPr>
          <a:lstStyle/>
          <a:p>
            <a:r>
              <a:rPr lang="en-CA" altLang="ko-KR" sz="3200" b="1" dirty="0" smtClean="0"/>
              <a:t>Non-CE 1: Constrained intra prediction </a:t>
            </a:r>
            <a:br>
              <a:rPr lang="en-CA" altLang="ko-KR" sz="3200" b="1" dirty="0" smtClean="0"/>
            </a:br>
            <a:r>
              <a:rPr lang="en-CA" altLang="ko-KR" sz="3200" b="1" dirty="0" smtClean="0"/>
              <a:t>at enhancement layer </a:t>
            </a:r>
            <a:endParaRPr lang="en-US" altLang="ko-KR" sz="3200" b="1" dirty="0" smtClean="0">
              <a:solidFill>
                <a:srgbClr val="FF0066"/>
              </a:solidFill>
              <a:latin typeface="Arial" pitchFamily="34" charset="0"/>
              <a:cs typeface="Arial" pitchFamily="34" charset="0"/>
            </a:endParaRPr>
          </a:p>
        </p:txBody>
      </p:sp>
      <p:sp>
        <p:nvSpPr>
          <p:cNvPr id="3" name="부제목 2"/>
          <p:cNvSpPr>
            <a:spLocks noGrp="1"/>
          </p:cNvSpPr>
          <p:nvPr>
            <p:ph type="subTitle" idx="1"/>
          </p:nvPr>
        </p:nvSpPr>
        <p:spPr>
          <a:xfrm>
            <a:off x="1428728" y="4729134"/>
            <a:ext cx="6400800" cy="500066"/>
          </a:xfrm>
        </p:spPr>
        <p:txBody>
          <a:bodyPr>
            <a:noAutofit/>
          </a:bodyPr>
          <a:lstStyle/>
          <a:p>
            <a:r>
              <a:rPr lang="en-US" altLang="ko-KR" sz="2800" dirty="0" smtClean="0">
                <a:solidFill>
                  <a:schemeClr val="tx1">
                    <a:lumMod val="75000"/>
                    <a:lumOff val="25000"/>
                  </a:schemeClr>
                </a:solidFill>
                <a:latin typeface="Tahoma" pitchFamily="34" charset="0"/>
                <a:cs typeface="Tahoma" pitchFamily="34" charset="0"/>
              </a:rPr>
              <a:t>C. Kim, B. Jeon (LG)</a:t>
            </a:r>
          </a:p>
        </p:txBody>
      </p:sp>
      <p:sp>
        <p:nvSpPr>
          <p:cNvPr id="5" name="TextBox 4"/>
          <p:cNvSpPr txBox="1"/>
          <p:nvPr/>
        </p:nvSpPr>
        <p:spPr>
          <a:xfrm>
            <a:off x="2339752" y="3943316"/>
            <a:ext cx="4523964" cy="584775"/>
          </a:xfrm>
          <a:prstGeom prst="rect">
            <a:avLst/>
          </a:prstGeom>
          <a:noFill/>
        </p:spPr>
        <p:txBody>
          <a:bodyPr wrap="square" rtlCol="0">
            <a:spAutoFit/>
          </a:bodyPr>
          <a:lstStyle/>
          <a:p>
            <a:pPr algn="ctr"/>
            <a:r>
              <a:rPr lang="en-US" altLang="ko-KR" sz="3200" b="1" dirty="0" smtClean="0">
                <a:latin typeface="Tahoma" pitchFamily="34" charset="0"/>
                <a:cs typeface="Tahoma" pitchFamily="34" charset="0"/>
              </a:rPr>
              <a:t>JCTVC-M0123</a:t>
            </a:r>
            <a:endParaRPr lang="ko-KR" altLang="en-US" sz="3200" b="1" dirty="0">
              <a:latin typeface="Tahoma" pitchFamily="34" charset="0"/>
              <a:cs typeface="Tahoma" pitchFamily="34" charset="0"/>
            </a:endParaRPr>
          </a:p>
        </p:txBody>
      </p:sp>
      <p:sp>
        <p:nvSpPr>
          <p:cNvPr id="8" name="Rectangle 8"/>
          <p:cNvSpPr>
            <a:spLocks noChangeArrowheads="1"/>
          </p:cNvSpPr>
          <p:nvPr/>
        </p:nvSpPr>
        <p:spPr bwMode="auto">
          <a:xfrm>
            <a:off x="7567613" y="165100"/>
            <a:ext cx="1404937" cy="307777"/>
          </a:xfrm>
          <a:prstGeom prst="rect">
            <a:avLst/>
          </a:prstGeom>
          <a:noFill/>
          <a:ln w="9525">
            <a:noFill/>
            <a:miter lim="800000"/>
            <a:headEnd/>
            <a:tailEnd/>
          </a:ln>
        </p:spPr>
        <p:txBody>
          <a:bodyPr>
            <a:spAutoFit/>
          </a:bodyPr>
          <a:lstStyle/>
          <a:p>
            <a:pPr algn="r"/>
            <a:r>
              <a:rPr lang="en-US" altLang="zh-TW" sz="1400" b="1" dirty="0" smtClean="0">
                <a:solidFill>
                  <a:srgbClr val="FD3162"/>
                </a:solidFill>
                <a:ea typeface="新細明體" pitchFamily="18" charset="-120"/>
              </a:rPr>
              <a:t>JCTVC-M0123</a:t>
            </a:r>
            <a:endParaRPr lang="zh-TW" altLang="en-US" sz="1400" b="1" dirty="0">
              <a:solidFill>
                <a:srgbClr val="FD3162"/>
              </a:solidFill>
              <a:ea typeface="新細明體" pitchFamily="18" charset="-120"/>
            </a:endParaRPr>
          </a:p>
        </p:txBody>
      </p:sp>
      <p:pic>
        <p:nvPicPr>
          <p:cNvPr id="9" name="Picture 16" descr="images.jpg"/>
          <p:cNvPicPr>
            <a:picLocks noChangeAspect="1"/>
          </p:cNvPicPr>
          <p:nvPr/>
        </p:nvPicPr>
        <p:blipFill>
          <a:blip r:embed="rId2" cstate="print"/>
          <a:stretch>
            <a:fillRect/>
          </a:stretch>
        </p:blipFill>
        <p:spPr>
          <a:xfrm>
            <a:off x="6577042" y="6143644"/>
            <a:ext cx="2281238" cy="50006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634082"/>
          </a:xfrm>
        </p:spPr>
        <p:txBody>
          <a:bodyPr>
            <a:normAutofit fontScale="90000"/>
          </a:bodyPr>
          <a:lstStyle/>
          <a:p>
            <a:pPr algn="l"/>
            <a:r>
              <a:rPr lang="en-US" altLang="ko-KR" sz="3600" b="1" dirty="0" smtClean="0">
                <a:solidFill>
                  <a:srgbClr val="FF0066"/>
                </a:solidFill>
                <a:latin typeface="Arial" pitchFamily="34" charset="0"/>
                <a:cs typeface="Arial" pitchFamily="34" charset="0"/>
              </a:rPr>
              <a:t>Overall Summary</a:t>
            </a:r>
            <a:endParaRPr lang="ko-KR" altLang="en-US" sz="3600" b="1" dirty="0">
              <a:solidFill>
                <a:srgbClr val="FF0066"/>
              </a:solidFill>
              <a:latin typeface="Arial" pitchFamily="34" charset="0"/>
              <a:cs typeface="Arial" pitchFamily="34" charset="0"/>
            </a:endParaRPr>
          </a:p>
        </p:txBody>
      </p:sp>
      <p:sp>
        <p:nvSpPr>
          <p:cNvPr id="3" name="내용 개체 틀 2"/>
          <p:cNvSpPr>
            <a:spLocks noGrp="1"/>
          </p:cNvSpPr>
          <p:nvPr>
            <p:ph idx="1"/>
          </p:nvPr>
        </p:nvSpPr>
        <p:spPr>
          <a:xfrm>
            <a:off x="457200" y="980728"/>
            <a:ext cx="8219256" cy="5400600"/>
          </a:xfrm>
        </p:spPr>
        <p:txBody>
          <a:bodyPr>
            <a:normAutofit/>
          </a:bodyPr>
          <a:lstStyle/>
          <a:p>
            <a:r>
              <a:rPr lang="en-US" altLang="ko-KR" sz="2400" dirty="0" smtClean="0">
                <a:latin typeface="Arial Unicode MS" pitchFamily="50" charset="-127"/>
                <a:ea typeface="Arial Unicode MS" pitchFamily="50" charset="-127"/>
                <a:cs typeface="Arial Unicode MS" pitchFamily="50" charset="-127"/>
              </a:rPr>
              <a:t>CIP(constrained intra prediction) at enhancement layer</a:t>
            </a:r>
          </a:p>
          <a:p>
            <a:pPr lvl="1"/>
            <a:r>
              <a:rPr lang="en-US" altLang="ko-KR" sz="2000" dirty="0" smtClean="0"/>
              <a:t>if slice type of base layer is Intra,</a:t>
            </a:r>
          </a:p>
          <a:p>
            <a:pPr lvl="1"/>
            <a:r>
              <a:rPr lang="en-US" altLang="ko-KR" sz="2000" dirty="0" smtClean="0"/>
              <a:t>Intra BL CU should be used in intra prediction. </a:t>
            </a:r>
          </a:p>
          <a:p>
            <a:r>
              <a:rPr lang="en-US" altLang="ko-KR" sz="2400" dirty="0" smtClean="0"/>
              <a:t> </a:t>
            </a:r>
            <a:r>
              <a:rPr lang="en-US" altLang="ko-KR" sz="2400" dirty="0" smtClean="0">
                <a:latin typeface="Arial Unicode MS" pitchFamily="50" charset="-127"/>
                <a:ea typeface="Arial Unicode MS" pitchFamily="50" charset="-127"/>
                <a:cs typeface="Arial Unicode MS" pitchFamily="50" charset="-127"/>
              </a:rPr>
              <a:t>Results for AI-2x and AI-1.5x</a:t>
            </a:r>
          </a:p>
          <a:p>
            <a:pPr lvl="1"/>
            <a:r>
              <a:rPr lang="en-US" altLang="ko-KR" sz="2000" dirty="0" smtClean="0">
                <a:latin typeface="Arial Unicode MS" pitchFamily="50" charset="-127"/>
                <a:ea typeface="Arial Unicode MS" pitchFamily="50" charset="-127"/>
                <a:cs typeface="Arial Unicode MS" pitchFamily="50" charset="-127"/>
              </a:rPr>
              <a:t>Anchor  SHM 1.0 (CIP On)</a:t>
            </a:r>
          </a:p>
          <a:p>
            <a:pPr lvl="1"/>
            <a:r>
              <a:rPr lang="en-US" altLang="ko-KR" sz="2000" dirty="0" smtClean="0">
                <a:latin typeface="Arial Unicode MS" pitchFamily="50" charset="-127"/>
                <a:ea typeface="Arial Unicode MS" pitchFamily="50" charset="-127"/>
                <a:cs typeface="Arial Unicode MS" pitchFamily="50" charset="-127"/>
              </a:rPr>
              <a:t>BD rate savings : </a:t>
            </a:r>
            <a:r>
              <a:rPr lang="en-US" altLang="ko-KR" sz="2000" dirty="0" smtClean="0">
                <a:latin typeface="Arial Unicode MS" pitchFamily="50" charset="-127"/>
                <a:ea typeface="Arial Unicode MS" pitchFamily="50" charset="-127"/>
                <a:cs typeface="Arial Unicode MS" pitchFamily="50" charset="-127"/>
              </a:rPr>
              <a:t>1.3% </a:t>
            </a:r>
            <a:r>
              <a:rPr lang="en-US" altLang="ko-KR" sz="2000" dirty="0" smtClean="0">
                <a:latin typeface="Arial Unicode MS" pitchFamily="50" charset="-127"/>
                <a:ea typeface="Arial Unicode MS" pitchFamily="50" charset="-127"/>
                <a:cs typeface="Arial Unicode MS" pitchFamily="50" charset="-127"/>
              </a:rPr>
              <a:t>and </a:t>
            </a:r>
            <a:r>
              <a:rPr lang="en-US" altLang="ko-KR" sz="2000" dirty="0" smtClean="0">
                <a:latin typeface="Arial Unicode MS" pitchFamily="50" charset="-127"/>
                <a:ea typeface="Arial Unicode MS" pitchFamily="50" charset="-127"/>
                <a:cs typeface="Arial Unicode MS" pitchFamily="50" charset="-127"/>
              </a:rPr>
              <a:t>0.2%</a:t>
            </a:r>
            <a:endParaRPr lang="en-US" altLang="ko-KR" sz="2000" dirty="0" smtClean="0">
              <a:latin typeface="Arial Unicode MS" pitchFamily="50" charset="-127"/>
              <a:ea typeface="Arial Unicode MS" pitchFamily="50" charset="-127"/>
              <a:cs typeface="Arial Unicode MS" pitchFamily="50" charset="-127"/>
            </a:endParaRPr>
          </a:p>
          <a:p>
            <a:pPr lvl="1"/>
            <a:r>
              <a:rPr lang="en-US" altLang="ko-KR" sz="2000" dirty="0" smtClean="0">
                <a:latin typeface="Arial Unicode MS" pitchFamily="50" charset="-127"/>
                <a:ea typeface="Arial Unicode MS" pitchFamily="50" charset="-127"/>
                <a:cs typeface="Arial Unicode MS" pitchFamily="50" charset="-127"/>
              </a:rPr>
              <a:t>Encoding times : </a:t>
            </a:r>
            <a:r>
              <a:rPr lang="en-US" altLang="ko-KR" sz="2000" dirty="0" smtClean="0">
                <a:latin typeface="Arial Unicode MS" pitchFamily="50" charset="-127"/>
                <a:ea typeface="Arial Unicode MS" pitchFamily="50" charset="-127"/>
                <a:cs typeface="Arial Unicode MS" pitchFamily="50" charset="-127"/>
              </a:rPr>
              <a:t>105.0% </a:t>
            </a:r>
            <a:r>
              <a:rPr lang="en-US" altLang="ko-KR" sz="2000" dirty="0" smtClean="0">
                <a:latin typeface="Arial Unicode MS" pitchFamily="50" charset="-127"/>
                <a:ea typeface="Arial Unicode MS" pitchFamily="50" charset="-127"/>
                <a:cs typeface="Arial Unicode MS" pitchFamily="50" charset="-127"/>
              </a:rPr>
              <a:t>and </a:t>
            </a:r>
            <a:r>
              <a:rPr lang="en-US" altLang="ko-KR" sz="2000" dirty="0" smtClean="0">
                <a:latin typeface="Arial Unicode MS" pitchFamily="50" charset="-127"/>
                <a:ea typeface="Arial Unicode MS" pitchFamily="50" charset="-127"/>
                <a:cs typeface="Arial Unicode MS" pitchFamily="50" charset="-127"/>
              </a:rPr>
              <a:t>104.7%</a:t>
            </a:r>
            <a:endParaRPr lang="en-US" altLang="ko-KR" sz="2000" dirty="0" smtClean="0">
              <a:latin typeface="Arial Unicode MS" pitchFamily="50" charset="-127"/>
              <a:ea typeface="Arial Unicode MS" pitchFamily="50" charset="-127"/>
              <a:cs typeface="Arial Unicode MS" pitchFamily="50" charset="-127"/>
            </a:endParaRPr>
          </a:p>
          <a:p>
            <a:pPr lvl="1"/>
            <a:r>
              <a:rPr lang="en-US" altLang="ko-KR" sz="2000" dirty="0" smtClean="0">
                <a:latin typeface="Arial Unicode MS" pitchFamily="50" charset="-127"/>
                <a:ea typeface="Arial Unicode MS" pitchFamily="50" charset="-127"/>
                <a:cs typeface="Arial Unicode MS" pitchFamily="50" charset="-127"/>
              </a:rPr>
              <a:t>Decoding times : </a:t>
            </a:r>
            <a:r>
              <a:rPr lang="en-US" altLang="ko-KR" sz="2000" dirty="0" smtClean="0">
                <a:latin typeface="Arial Unicode MS" pitchFamily="50" charset="-127"/>
                <a:ea typeface="Arial Unicode MS" pitchFamily="50" charset="-127"/>
                <a:cs typeface="Arial Unicode MS" pitchFamily="50" charset="-127"/>
              </a:rPr>
              <a:t>106.4% </a:t>
            </a:r>
            <a:r>
              <a:rPr lang="en-US" altLang="ko-KR" sz="2000" dirty="0" smtClean="0">
                <a:latin typeface="Arial Unicode MS" pitchFamily="50" charset="-127"/>
                <a:ea typeface="Arial Unicode MS" pitchFamily="50" charset="-127"/>
                <a:cs typeface="Arial Unicode MS" pitchFamily="50" charset="-127"/>
              </a:rPr>
              <a:t>and </a:t>
            </a:r>
            <a:r>
              <a:rPr lang="en-US" altLang="ko-KR" sz="2000" dirty="0" smtClean="0">
                <a:latin typeface="Arial Unicode MS" pitchFamily="50" charset="-127"/>
                <a:ea typeface="Arial Unicode MS" pitchFamily="50" charset="-127"/>
                <a:cs typeface="Arial Unicode MS" pitchFamily="50" charset="-127"/>
              </a:rPr>
              <a:t>102.3%</a:t>
            </a:r>
            <a:endParaRPr lang="en-US" altLang="ko-KR" sz="2000" dirty="0" smtClean="0">
              <a:latin typeface="Arial Unicode MS" pitchFamily="50" charset="-127"/>
              <a:ea typeface="Arial Unicode MS" pitchFamily="50" charset="-127"/>
              <a:cs typeface="Arial Unicode MS" pitchFamily="50" charset="-127"/>
            </a:endParaRPr>
          </a:p>
          <a:p>
            <a:endParaRPr lang="en-US" altLang="ko-KR" sz="2400" dirty="0" smtClean="0">
              <a:solidFill>
                <a:schemeClr val="tx2">
                  <a:lumMod val="60000"/>
                  <a:lumOff val="40000"/>
                </a:schemeClr>
              </a:solidFill>
              <a:latin typeface="Arial" pitchFamily="34" charset="0"/>
              <a:cs typeface="Arial" pitchFamily="34" charset="0"/>
            </a:endParaRPr>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sp>
        <p:nvSpPr>
          <p:cNvPr id="3081" name="Rectangle 9"/>
          <p:cNvSpPr>
            <a:spLocks noChangeArrowheads="1"/>
          </p:cNvSpPr>
          <p:nvPr/>
        </p:nvSpPr>
        <p:spPr bwMode="auto">
          <a:xfrm>
            <a:off x="0" y="733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sp>
        <p:nvSpPr>
          <p:cNvPr id="308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sp>
        <p:nvSpPr>
          <p:cNvPr id="3084" name="Rectangle 12"/>
          <p:cNvSpPr>
            <a:spLocks noChangeArrowheads="1"/>
          </p:cNvSpPr>
          <p:nvPr/>
        </p:nvSpPr>
        <p:spPr bwMode="auto">
          <a:xfrm>
            <a:off x="0" y="209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pic>
        <p:nvPicPr>
          <p:cNvPr id="9" name="Picture 16" descr="images.jpg"/>
          <p:cNvPicPr>
            <a:picLocks noChangeAspect="1"/>
          </p:cNvPicPr>
          <p:nvPr/>
        </p:nvPicPr>
        <p:blipFill>
          <a:blip r:embed="rId2" cstate="print"/>
          <a:stretch>
            <a:fillRect/>
          </a:stretch>
        </p:blipFill>
        <p:spPr>
          <a:xfrm>
            <a:off x="6577042" y="6143644"/>
            <a:ext cx="2281238" cy="500063"/>
          </a:xfrm>
          <a:prstGeom prst="rect">
            <a:avLst/>
          </a:prstGeom>
        </p:spPr>
      </p:pic>
      <p:sp>
        <p:nvSpPr>
          <p:cNvPr id="10" name="Rectangle 8"/>
          <p:cNvSpPr>
            <a:spLocks noChangeArrowheads="1"/>
          </p:cNvSpPr>
          <p:nvPr/>
        </p:nvSpPr>
        <p:spPr bwMode="auto">
          <a:xfrm>
            <a:off x="7567613" y="165100"/>
            <a:ext cx="1404937" cy="307777"/>
          </a:xfrm>
          <a:prstGeom prst="rect">
            <a:avLst/>
          </a:prstGeom>
          <a:noFill/>
          <a:ln w="9525">
            <a:noFill/>
            <a:miter lim="800000"/>
            <a:headEnd/>
            <a:tailEnd/>
          </a:ln>
        </p:spPr>
        <p:txBody>
          <a:bodyPr>
            <a:spAutoFit/>
          </a:bodyPr>
          <a:lstStyle/>
          <a:p>
            <a:pPr algn="r"/>
            <a:r>
              <a:rPr lang="en-US" altLang="zh-TW" sz="1400" b="1" dirty="0" smtClean="0">
                <a:solidFill>
                  <a:srgbClr val="FD3162"/>
                </a:solidFill>
                <a:ea typeface="新細明體" pitchFamily="18" charset="-120"/>
              </a:rPr>
              <a:t>JCTVC-M0123</a:t>
            </a:r>
            <a:endParaRPr lang="zh-TW" altLang="en-US" sz="1400" b="1" dirty="0">
              <a:solidFill>
                <a:srgbClr val="FD3162"/>
              </a:solidFill>
              <a:ea typeface="新細明體" pitchFamily="18" charset="-12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634082"/>
          </a:xfrm>
        </p:spPr>
        <p:txBody>
          <a:bodyPr>
            <a:normAutofit fontScale="90000"/>
          </a:bodyPr>
          <a:lstStyle/>
          <a:p>
            <a:pPr algn="l"/>
            <a:r>
              <a:rPr lang="en-US" altLang="ko-KR" sz="3600" b="1" dirty="0" smtClean="0">
                <a:solidFill>
                  <a:srgbClr val="FF0066"/>
                </a:solidFill>
                <a:latin typeface="Arial" pitchFamily="34" charset="0"/>
                <a:cs typeface="Arial" pitchFamily="34" charset="0"/>
              </a:rPr>
              <a:t>Proposed method</a:t>
            </a:r>
            <a:endParaRPr lang="ko-KR" altLang="en-US" sz="3600" b="1" dirty="0">
              <a:solidFill>
                <a:srgbClr val="FF0066"/>
              </a:solidFill>
              <a:latin typeface="Arial" pitchFamily="34" charset="0"/>
              <a:cs typeface="Arial" pitchFamily="34" charset="0"/>
            </a:endParaRPr>
          </a:p>
        </p:txBody>
      </p:sp>
      <p:sp>
        <p:nvSpPr>
          <p:cNvPr id="3" name="내용 개체 틀 2"/>
          <p:cNvSpPr>
            <a:spLocks noGrp="1"/>
          </p:cNvSpPr>
          <p:nvPr>
            <p:ph idx="1"/>
          </p:nvPr>
        </p:nvSpPr>
        <p:spPr>
          <a:xfrm>
            <a:off x="491400" y="980728"/>
            <a:ext cx="8219256" cy="5400600"/>
          </a:xfrm>
        </p:spPr>
        <p:txBody>
          <a:bodyPr>
            <a:normAutofit/>
          </a:bodyPr>
          <a:lstStyle/>
          <a:p>
            <a:r>
              <a:rPr lang="en-US" altLang="ko-KR" sz="2000" dirty="0" smtClean="0"/>
              <a:t>In current SHM 1.0, </a:t>
            </a:r>
          </a:p>
          <a:p>
            <a:pPr lvl="1"/>
            <a:r>
              <a:rPr lang="en-US" altLang="ko-KR" sz="1600" dirty="0" smtClean="0"/>
              <a:t>when constrained intra prediction (CIP) is enabled, </a:t>
            </a:r>
          </a:p>
          <a:p>
            <a:pPr lvl="1"/>
            <a:r>
              <a:rPr lang="en-US" altLang="ko-KR" sz="1600" dirty="0" smtClean="0"/>
              <a:t>Only intra coded neighboring PUs can be used in intra prediction.</a:t>
            </a:r>
          </a:p>
          <a:p>
            <a:pPr lvl="1"/>
            <a:r>
              <a:rPr lang="en-US" altLang="ko-KR" sz="1600" dirty="0" smtClean="0"/>
              <a:t>Intra BL CU cannot be used in intra prediction. </a:t>
            </a:r>
          </a:p>
          <a:p>
            <a:r>
              <a:rPr lang="en-US" altLang="ko-KR" sz="2000" dirty="0" smtClean="0"/>
              <a:t>In this contribution,</a:t>
            </a:r>
          </a:p>
          <a:p>
            <a:pPr lvl="1"/>
            <a:r>
              <a:rPr lang="en-US" altLang="ko-KR" sz="1600" dirty="0" smtClean="0"/>
              <a:t>If  CIP of base layer is enabled,</a:t>
            </a:r>
          </a:p>
          <a:p>
            <a:pPr lvl="1"/>
            <a:r>
              <a:rPr lang="en-US" altLang="ko-KR" sz="1600" dirty="0" smtClean="0"/>
              <a:t>an intra BL CU at the enhancement layer that refers to an intra coded CU at the base layer should be used in intra prediction</a:t>
            </a:r>
            <a:endParaRPr lang="en-US" altLang="ko-KR" sz="1600" dirty="0" smtClean="0">
              <a:solidFill>
                <a:schemeClr val="tx2">
                  <a:lumMod val="60000"/>
                  <a:lumOff val="40000"/>
                </a:schemeClr>
              </a:solidFill>
              <a:latin typeface="Arial" pitchFamily="34" charset="0"/>
              <a:cs typeface="Arial" pitchFamily="34" charset="0"/>
            </a:endParaRPr>
          </a:p>
        </p:txBody>
      </p:sp>
      <p:sp>
        <p:nvSpPr>
          <p:cNvPr id="3080" name="Rectangle 8"/>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latin typeface="Arial" pitchFamily="34" charset="0"/>
              <a:cs typeface="Arial" pitchFamily="34" charset="0"/>
            </a:endParaRPr>
          </a:p>
        </p:txBody>
      </p:sp>
      <p:sp>
        <p:nvSpPr>
          <p:cNvPr id="3081" name="Rectangle 9"/>
          <p:cNvSpPr>
            <a:spLocks noChangeArrowheads="1"/>
          </p:cNvSpPr>
          <p:nvPr/>
        </p:nvSpPr>
        <p:spPr bwMode="auto">
          <a:xfrm>
            <a:off x="0" y="54875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latin typeface="Arial" pitchFamily="34" charset="0"/>
              <a:cs typeface="Arial" pitchFamily="34" charset="0"/>
            </a:endParaRPr>
          </a:p>
        </p:txBody>
      </p:sp>
      <p:sp>
        <p:nvSpPr>
          <p:cNvPr id="3083" name="Rectangle 11"/>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latin typeface="Arial" pitchFamily="34" charset="0"/>
              <a:cs typeface="Arial" pitchFamily="34" charset="0"/>
            </a:endParaRPr>
          </a:p>
        </p:txBody>
      </p:sp>
      <p:sp>
        <p:nvSpPr>
          <p:cNvPr id="3084" name="Rectangle 12"/>
          <p:cNvSpPr>
            <a:spLocks noChangeArrowheads="1"/>
          </p:cNvSpPr>
          <p:nvPr/>
        </p:nvSpPr>
        <p:spPr bwMode="auto">
          <a:xfrm>
            <a:off x="0" y="248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latin typeface="Arial" pitchFamily="34" charset="0"/>
              <a:cs typeface="Arial" pitchFamily="34" charset="0"/>
            </a:endParaRPr>
          </a:p>
        </p:txBody>
      </p:sp>
      <p:sp>
        <p:nvSpPr>
          <p:cNvPr id="10" name="Rectangle 8"/>
          <p:cNvSpPr>
            <a:spLocks noChangeArrowheads="1"/>
          </p:cNvSpPr>
          <p:nvPr/>
        </p:nvSpPr>
        <p:spPr bwMode="auto">
          <a:xfrm>
            <a:off x="7567613" y="165100"/>
            <a:ext cx="1404937" cy="307777"/>
          </a:xfrm>
          <a:prstGeom prst="rect">
            <a:avLst/>
          </a:prstGeom>
          <a:noFill/>
          <a:ln w="9525">
            <a:noFill/>
            <a:miter lim="800000"/>
            <a:headEnd/>
            <a:tailEnd/>
          </a:ln>
        </p:spPr>
        <p:txBody>
          <a:bodyPr>
            <a:spAutoFit/>
          </a:bodyPr>
          <a:lstStyle/>
          <a:p>
            <a:pPr algn="r"/>
            <a:r>
              <a:rPr lang="en-US" altLang="zh-TW" sz="1400" b="1" dirty="0" smtClean="0">
                <a:solidFill>
                  <a:srgbClr val="FD3162"/>
                </a:solidFill>
                <a:latin typeface="Arial" pitchFamily="34" charset="0"/>
                <a:ea typeface="新細明體" pitchFamily="18" charset="-120"/>
                <a:cs typeface="Arial" pitchFamily="34" charset="0"/>
              </a:rPr>
              <a:t>JCTVC-M0123</a:t>
            </a:r>
            <a:endParaRPr lang="zh-TW" altLang="en-US" sz="1400" b="1" dirty="0">
              <a:solidFill>
                <a:srgbClr val="FD3162"/>
              </a:solidFill>
              <a:latin typeface="Arial" pitchFamily="34" charset="0"/>
              <a:ea typeface="新細明體" pitchFamily="18" charset="-120"/>
              <a:cs typeface="Arial" pitchFamily="34" charset="0"/>
            </a:endParaRPr>
          </a:p>
        </p:txBody>
      </p:sp>
      <p:pic>
        <p:nvPicPr>
          <p:cNvPr id="35" name="Picture 16" descr="images.jpg"/>
          <p:cNvPicPr>
            <a:picLocks noChangeAspect="1"/>
          </p:cNvPicPr>
          <p:nvPr/>
        </p:nvPicPr>
        <p:blipFill>
          <a:blip r:embed="rId3" cstate="print"/>
          <a:stretch>
            <a:fillRect/>
          </a:stretch>
        </p:blipFill>
        <p:spPr>
          <a:xfrm>
            <a:off x="6611242" y="6143644"/>
            <a:ext cx="2281238" cy="500063"/>
          </a:xfrm>
          <a:prstGeom prst="rect">
            <a:avLst/>
          </a:prstGeom>
        </p:spPr>
      </p:pic>
      <p:pic>
        <p:nvPicPr>
          <p:cNvPr id="1028" name="Picture 4"/>
          <p:cNvPicPr>
            <a:picLocks noChangeAspect="1" noChangeArrowheads="1"/>
          </p:cNvPicPr>
          <p:nvPr/>
        </p:nvPicPr>
        <p:blipFill>
          <a:blip r:embed="rId4" cstate="print"/>
          <a:srcRect/>
          <a:stretch>
            <a:fillRect/>
          </a:stretch>
        </p:blipFill>
        <p:spPr bwMode="auto">
          <a:xfrm>
            <a:off x="1043608" y="3645024"/>
            <a:ext cx="5157325" cy="29937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634082"/>
          </a:xfrm>
        </p:spPr>
        <p:txBody>
          <a:bodyPr>
            <a:normAutofit fontScale="90000"/>
          </a:bodyPr>
          <a:lstStyle/>
          <a:p>
            <a:pPr algn="l"/>
            <a:r>
              <a:rPr lang="en-US" altLang="ko-KR" sz="3600" b="1" dirty="0" smtClean="0">
                <a:solidFill>
                  <a:srgbClr val="FF0066"/>
                </a:solidFill>
                <a:latin typeface="Arial" pitchFamily="34" charset="0"/>
                <a:cs typeface="Arial" pitchFamily="34" charset="0"/>
              </a:rPr>
              <a:t>Proposed method</a:t>
            </a:r>
            <a:endParaRPr lang="ko-KR" altLang="en-US" sz="3600" b="1" dirty="0">
              <a:solidFill>
                <a:srgbClr val="FF0066"/>
              </a:solidFill>
              <a:latin typeface="Arial" pitchFamily="34" charset="0"/>
              <a:cs typeface="Arial" pitchFamily="34" charset="0"/>
            </a:endParaRPr>
          </a:p>
        </p:txBody>
      </p:sp>
      <p:sp>
        <p:nvSpPr>
          <p:cNvPr id="3" name="내용 개체 틀 2"/>
          <p:cNvSpPr>
            <a:spLocks noGrp="1"/>
          </p:cNvSpPr>
          <p:nvPr>
            <p:ph idx="1"/>
          </p:nvPr>
        </p:nvSpPr>
        <p:spPr>
          <a:xfrm>
            <a:off x="491400" y="980728"/>
            <a:ext cx="8219256" cy="5400600"/>
          </a:xfrm>
        </p:spPr>
        <p:txBody>
          <a:bodyPr>
            <a:normAutofit/>
          </a:bodyPr>
          <a:lstStyle/>
          <a:p>
            <a:r>
              <a:rPr lang="en-US" altLang="ko-KR" sz="2000" dirty="0" smtClean="0"/>
              <a:t>Checking of prediction mode of collocated BL PU </a:t>
            </a:r>
          </a:p>
          <a:p>
            <a:pPr lvl="1"/>
            <a:r>
              <a:rPr lang="en-CA" altLang="ko-KR" sz="1600" dirty="0" smtClean="0"/>
              <a:t>In SHM 1.0, it will check the prediction modes of the neighboring 4x4 PU</a:t>
            </a:r>
          </a:p>
          <a:p>
            <a:pPr lvl="1"/>
            <a:r>
              <a:rPr lang="en-US" altLang="ko-KR" sz="1600" dirty="0" smtClean="0"/>
              <a:t>In case of non-dyadic scalability, an enhancement layer PU may cover inter and intra PUs from base layer.</a:t>
            </a:r>
          </a:p>
          <a:p>
            <a:pPr lvl="1"/>
            <a:r>
              <a:rPr lang="en-US" altLang="ko-KR" sz="1600" dirty="0" smtClean="0"/>
              <a:t>To solve this problem, it is checked all  Adjacent position. </a:t>
            </a:r>
            <a:endParaRPr lang="ko-KR" altLang="ko-KR" sz="1600" dirty="0" smtClean="0"/>
          </a:p>
          <a:p>
            <a:pPr lvl="1"/>
            <a:endParaRPr lang="en-US" altLang="ko-KR" sz="1600" dirty="0" smtClean="0"/>
          </a:p>
        </p:txBody>
      </p:sp>
      <p:sp>
        <p:nvSpPr>
          <p:cNvPr id="3080" name="Rectangle 8"/>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latin typeface="Arial" pitchFamily="34" charset="0"/>
              <a:cs typeface="Arial" pitchFamily="34" charset="0"/>
            </a:endParaRPr>
          </a:p>
        </p:txBody>
      </p:sp>
      <p:sp>
        <p:nvSpPr>
          <p:cNvPr id="3081" name="Rectangle 9"/>
          <p:cNvSpPr>
            <a:spLocks noChangeArrowheads="1"/>
          </p:cNvSpPr>
          <p:nvPr/>
        </p:nvSpPr>
        <p:spPr bwMode="auto">
          <a:xfrm>
            <a:off x="0" y="54875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latin typeface="Arial" pitchFamily="34" charset="0"/>
              <a:cs typeface="Arial" pitchFamily="34" charset="0"/>
            </a:endParaRPr>
          </a:p>
        </p:txBody>
      </p:sp>
      <p:sp>
        <p:nvSpPr>
          <p:cNvPr id="3083" name="Rectangle 11"/>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latin typeface="Arial" pitchFamily="34" charset="0"/>
              <a:cs typeface="Arial" pitchFamily="34" charset="0"/>
            </a:endParaRPr>
          </a:p>
        </p:txBody>
      </p:sp>
      <p:sp>
        <p:nvSpPr>
          <p:cNvPr id="3084" name="Rectangle 12"/>
          <p:cNvSpPr>
            <a:spLocks noChangeArrowheads="1"/>
          </p:cNvSpPr>
          <p:nvPr/>
        </p:nvSpPr>
        <p:spPr bwMode="auto">
          <a:xfrm>
            <a:off x="0" y="248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latin typeface="Arial" pitchFamily="34" charset="0"/>
              <a:cs typeface="Arial" pitchFamily="34" charset="0"/>
            </a:endParaRPr>
          </a:p>
        </p:txBody>
      </p:sp>
      <p:sp>
        <p:nvSpPr>
          <p:cNvPr id="10" name="Rectangle 8"/>
          <p:cNvSpPr>
            <a:spLocks noChangeArrowheads="1"/>
          </p:cNvSpPr>
          <p:nvPr/>
        </p:nvSpPr>
        <p:spPr bwMode="auto">
          <a:xfrm>
            <a:off x="7567613" y="165100"/>
            <a:ext cx="1404937" cy="307777"/>
          </a:xfrm>
          <a:prstGeom prst="rect">
            <a:avLst/>
          </a:prstGeom>
          <a:noFill/>
          <a:ln w="9525">
            <a:noFill/>
            <a:miter lim="800000"/>
            <a:headEnd/>
            <a:tailEnd/>
          </a:ln>
        </p:spPr>
        <p:txBody>
          <a:bodyPr>
            <a:spAutoFit/>
          </a:bodyPr>
          <a:lstStyle/>
          <a:p>
            <a:pPr algn="r"/>
            <a:r>
              <a:rPr lang="en-US" altLang="zh-TW" sz="1400" b="1" dirty="0" smtClean="0">
                <a:solidFill>
                  <a:srgbClr val="FD3162"/>
                </a:solidFill>
                <a:latin typeface="Arial" pitchFamily="34" charset="0"/>
                <a:ea typeface="新細明體" pitchFamily="18" charset="-120"/>
                <a:cs typeface="Arial" pitchFamily="34" charset="0"/>
              </a:rPr>
              <a:t>JCTVC-M0123</a:t>
            </a:r>
            <a:endParaRPr lang="zh-TW" altLang="en-US" sz="1400" b="1" dirty="0">
              <a:solidFill>
                <a:srgbClr val="FD3162"/>
              </a:solidFill>
              <a:latin typeface="Arial" pitchFamily="34" charset="0"/>
              <a:ea typeface="新細明體" pitchFamily="18" charset="-120"/>
              <a:cs typeface="Arial" pitchFamily="34" charset="0"/>
            </a:endParaRPr>
          </a:p>
        </p:txBody>
      </p:sp>
      <p:pic>
        <p:nvPicPr>
          <p:cNvPr id="35" name="Picture 16" descr="images.jpg"/>
          <p:cNvPicPr>
            <a:picLocks noChangeAspect="1"/>
          </p:cNvPicPr>
          <p:nvPr/>
        </p:nvPicPr>
        <p:blipFill>
          <a:blip r:embed="rId3" cstate="print"/>
          <a:stretch>
            <a:fillRect/>
          </a:stretch>
        </p:blipFill>
        <p:spPr>
          <a:xfrm>
            <a:off x="6611242" y="6143644"/>
            <a:ext cx="2281238" cy="500063"/>
          </a:xfrm>
          <a:prstGeom prst="rect">
            <a:avLst/>
          </a:prstGeom>
        </p:spPr>
      </p:pic>
      <p:pic>
        <p:nvPicPr>
          <p:cNvPr id="16387" name="Picture 3"/>
          <p:cNvPicPr>
            <a:picLocks noChangeAspect="1" noChangeArrowheads="1"/>
          </p:cNvPicPr>
          <p:nvPr/>
        </p:nvPicPr>
        <p:blipFill>
          <a:blip r:embed="rId4" cstate="print"/>
          <a:srcRect/>
          <a:stretch>
            <a:fillRect/>
          </a:stretch>
        </p:blipFill>
        <p:spPr bwMode="auto">
          <a:xfrm>
            <a:off x="1547664" y="2797256"/>
            <a:ext cx="5616624" cy="34584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634082"/>
          </a:xfrm>
        </p:spPr>
        <p:txBody>
          <a:bodyPr>
            <a:normAutofit fontScale="90000"/>
          </a:bodyPr>
          <a:lstStyle/>
          <a:p>
            <a:pPr algn="l"/>
            <a:r>
              <a:rPr lang="en-US" altLang="ko-KR" sz="3600" b="1" dirty="0" smtClean="0">
                <a:solidFill>
                  <a:srgbClr val="FF0066"/>
                </a:solidFill>
                <a:latin typeface="Arial" pitchFamily="34" charset="0"/>
                <a:cs typeface="Arial" pitchFamily="34" charset="0"/>
              </a:rPr>
              <a:t>Experimental Results(Intra)</a:t>
            </a:r>
            <a:endParaRPr lang="ko-KR" altLang="en-US" sz="3600" b="1" dirty="0">
              <a:solidFill>
                <a:srgbClr val="FF0066"/>
              </a:solidFill>
              <a:latin typeface="Arial" pitchFamily="34" charset="0"/>
              <a:cs typeface="Arial" pitchFamily="34" charset="0"/>
            </a:endParaRPr>
          </a:p>
        </p:txBody>
      </p:sp>
      <p:sp>
        <p:nvSpPr>
          <p:cNvPr id="3" name="내용 개체 틀 2"/>
          <p:cNvSpPr>
            <a:spLocks noGrp="1"/>
          </p:cNvSpPr>
          <p:nvPr>
            <p:ph idx="1"/>
          </p:nvPr>
        </p:nvSpPr>
        <p:spPr>
          <a:xfrm>
            <a:off x="491400" y="980728"/>
            <a:ext cx="8219256" cy="5400600"/>
          </a:xfrm>
        </p:spPr>
        <p:txBody>
          <a:bodyPr>
            <a:normAutofit/>
          </a:bodyPr>
          <a:lstStyle/>
          <a:p>
            <a:r>
              <a:rPr lang="en-US" altLang="ko-KR" sz="2000" dirty="0" smtClean="0"/>
              <a:t>Anchor: SHM 1.0(CIP On) </a:t>
            </a:r>
          </a:p>
        </p:txBody>
      </p:sp>
      <p:sp>
        <p:nvSpPr>
          <p:cNvPr id="3080" name="Rectangle 8"/>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latin typeface="Arial" pitchFamily="34" charset="0"/>
              <a:cs typeface="Arial" pitchFamily="34" charset="0"/>
            </a:endParaRPr>
          </a:p>
        </p:txBody>
      </p:sp>
      <p:sp>
        <p:nvSpPr>
          <p:cNvPr id="3081" name="Rectangle 9"/>
          <p:cNvSpPr>
            <a:spLocks noChangeArrowheads="1"/>
          </p:cNvSpPr>
          <p:nvPr/>
        </p:nvSpPr>
        <p:spPr bwMode="auto">
          <a:xfrm>
            <a:off x="0" y="54875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latin typeface="Arial" pitchFamily="34" charset="0"/>
              <a:cs typeface="Arial" pitchFamily="34" charset="0"/>
            </a:endParaRPr>
          </a:p>
        </p:txBody>
      </p:sp>
      <p:sp>
        <p:nvSpPr>
          <p:cNvPr id="3083" name="Rectangle 11"/>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latin typeface="Arial" pitchFamily="34" charset="0"/>
              <a:cs typeface="Arial" pitchFamily="34" charset="0"/>
            </a:endParaRPr>
          </a:p>
        </p:txBody>
      </p:sp>
      <p:sp>
        <p:nvSpPr>
          <p:cNvPr id="3084" name="Rectangle 12"/>
          <p:cNvSpPr>
            <a:spLocks noChangeArrowheads="1"/>
          </p:cNvSpPr>
          <p:nvPr/>
        </p:nvSpPr>
        <p:spPr bwMode="auto">
          <a:xfrm>
            <a:off x="0" y="248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latin typeface="Arial" pitchFamily="34" charset="0"/>
              <a:cs typeface="Arial" pitchFamily="34" charset="0"/>
            </a:endParaRPr>
          </a:p>
        </p:txBody>
      </p:sp>
      <p:pic>
        <p:nvPicPr>
          <p:cNvPr id="9" name="Picture 16" descr="images.jpg"/>
          <p:cNvPicPr>
            <a:picLocks noChangeAspect="1"/>
          </p:cNvPicPr>
          <p:nvPr/>
        </p:nvPicPr>
        <p:blipFill>
          <a:blip r:embed="rId2" cstate="print"/>
          <a:stretch>
            <a:fillRect/>
          </a:stretch>
        </p:blipFill>
        <p:spPr>
          <a:xfrm>
            <a:off x="6611242" y="6143644"/>
            <a:ext cx="2281238" cy="500063"/>
          </a:xfrm>
          <a:prstGeom prst="rect">
            <a:avLst/>
          </a:prstGeom>
        </p:spPr>
      </p:pic>
      <p:sp>
        <p:nvSpPr>
          <p:cNvPr id="10" name="Rectangle 8"/>
          <p:cNvSpPr>
            <a:spLocks noChangeArrowheads="1"/>
          </p:cNvSpPr>
          <p:nvPr/>
        </p:nvSpPr>
        <p:spPr bwMode="auto">
          <a:xfrm>
            <a:off x="7567613" y="165100"/>
            <a:ext cx="1404937" cy="307777"/>
          </a:xfrm>
          <a:prstGeom prst="rect">
            <a:avLst/>
          </a:prstGeom>
          <a:noFill/>
          <a:ln w="9525">
            <a:noFill/>
            <a:miter lim="800000"/>
            <a:headEnd/>
            <a:tailEnd/>
          </a:ln>
        </p:spPr>
        <p:txBody>
          <a:bodyPr>
            <a:spAutoFit/>
          </a:bodyPr>
          <a:lstStyle/>
          <a:p>
            <a:pPr algn="r"/>
            <a:r>
              <a:rPr lang="en-US" altLang="zh-TW" sz="1400" b="1" dirty="0" smtClean="0">
                <a:solidFill>
                  <a:srgbClr val="FD3162"/>
                </a:solidFill>
                <a:latin typeface="Arial" pitchFamily="34" charset="0"/>
                <a:ea typeface="新細明體" pitchFamily="18" charset="-120"/>
                <a:cs typeface="Arial" pitchFamily="34" charset="0"/>
              </a:rPr>
              <a:t>JCTVC-M0123</a:t>
            </a:r>
            <a:endParaRPr lang="zh-TW" altLang="en-US" sz="1400" b="1" dirty="0">
              <a:solidFill>
                <a:srgbClr val="FD3162"/>
              </a:solidFill>
              <a:latin typeface="Arial" pitchFamily="34" charset="0"/>
              <a:ea typeface="新細明體" pitchFamily="18" charset="-120"/>
              <a:cs typeface="Arial" pitchFamily="34" charset="0"/>
            </a:endParaRPr>
          </a:p>
        </p:txBody>
      </p:sp>
      <p:pic>
        <p:nvPicPr>
          <p:cNvPr id="17412" name="Picture 4"/>
          <p:cNvPicPr>
            <a:picLocks noChangeAspect="1" noChangeArrowheads="1"/>
          </p:cNvPicPr>
          <p:nvPr/>
        </p:nvPicPr>
        <p:blipFill>
          <a:blip r:embed="rId3" cstate="print"/>
          <a:srcRect/>
          <a:stretch>
            <a:fillRect/>
          </a:stretch>
        </p:blipFill>
        <p:spPr bwMode="auto">
          <a:xfrm>
            <a:off x="611560" y="2591246"/>
            <a:ext cx="7911804" cy="249393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634082"/>
          </a:xfrm>
        </p:spPr>
        <p:txBody>
          <a:bodyPr>
            <a:normAutofit fontScale="90000"/>
          </a:bodyPr>
          <a:lstStyle/>
          <a:p>
            <a:pPr algn="l"/>
            <a:r>
              <a:rPr lang="en-US" altLang="ko-KR" sz="3600" b="1" dirty="0" smtClean="0">
                <a:solidFill>
                  <a:srgbClr val="FF0066"/>
                </a:solidFill>
                <a:latin typeface="Arial" pitchFamily="34" charset="0"/>
                <a:cs typeface="Arial" pitchFamily="34" charset="0"/>
              </a:rPr>
              <a:t>Conclusion</a:t>
            </a:r>
            <a:endParaRPr lang="ko-KR" altLang="en-US" sz="3600" b="1" dirty="0">
              <a:solidFill>
                <a:srgbClr val="FF0066"/>
              </a:solidFill>
              <a:latin typeface="Arial" pitchFamily="34" charset="0"/>
              <a:cs typeface="Arial" pitchFamily="34" charset="0"/>
            </a:endParaRPr>
          </a:p>
        </p:txBody>
      </p:sp>
      <p:sp>
        <p:nvSpPr>
          <p:cNvPr id="4" name="내용 개체 틀 3"/>
          <p:cNvSpPr>
            <a:spLocks noGrp="1"/>
          </p:cNvSpPr>
          <p:nvPr>
            <p:ph idx="1"/>
          </p:nvPr>
        </p:nvSpPr>
        <p:spPr>
          <a:xfrm>
            <a:off x="457200" y="1124744"/>
            <a:ext cx="8229600" cy="5001419"/>
          </a:xfrm>
        </p:spPr>
        <p:txBody>
          <a:bodyPr>
            <a:normAutofit/>
          </a:bodyPr>
          <a:lstStyle/>
          <a:p>
            <a:r>
              <a:rPr lang="en-CA" altLang="ko-KR" sz="2400" dirty="0" smtClean="0"/>
              <a:t>This proposal suggests that when CIP is enabled, </a:t>
            </a:r>
          </a:p>
          <a:p>
            <a:pPr lvl="1"/>
            <a:r>
              <a:rPr lang="en-US" altLang="ko-KR" sz="2000" dirty="0" smtClean="0"/>
              <a:t>If  CIP of base layer is enabled, an intra BL CU at the enhancement layer that refers to an intra coded CU at the base layer should be used in intra prediction</a:t>
            </a:r>
          </a:p>
          <a:p>
            <a:r>
              <a:rPr lang="en-US" altLang="zh-TW" sz="2400" smtClean="0">
                <a:latin typeface="Arial" pitchFamily="34" charset="0"/>
                <a:ea typeface="Arial Unicode MS" pitchFamily="50" charset="-127"/>
                <a:cs typeface="Arial" pitchFamily="34" charset="0"/>
              </a:rPr>
              <a:t>Simulation </a:t>
            </a:r>
            <a:r>
              <a:rPr lang="en-US" altLang="zh-TW" sz="2400" dirty="0" smtClean="0">
                <a:latin typeface="Arial" pitchFamily="34" charset="0"/>
                <a:ea typeface="Arial Unicode MS" pitchFamily="50" charset="-127"/>
                <a:cs typeface="Arial" pitchFamily="34" charset="0"/>
              </a:rPr>
              <a:t>results reportedly show 0.1-1.3% bit rate reduction compared with SHM 1.0 anchor(CIP on)</a:t>
            </a:r>
          </a:p>
          <a:p>
            <a:endParaRPr lang="en-US" altLang="ko-KR" sz="2400" dirty="0" smtClean="0">
              <a:latin typeface="Arial Unicode MS" pitchFamily="50" charset="-127"/>
              <a:ea typeface="Arial Unicode MS" pitchFamily="50" charset="-127"/>
              <a:cs typeface="Arial Unicode MS" pitchFamily="50" charset="-127"/>
            </a:endParaRPr>
          </a:p>
        </p:txBody>
      </p:sp>
      <p:sp>
        <p:nvSpPr>
          <p:cNvPr id="5" name="Rectangle 8"/>
          <p:cNvSpPr>
            <a:spLocks noChangeArrowheads="1"/>
          </p:cNvSpPr>
          <p:nvPr/>
        </p:nvSpPr>
        <p:spPr bwMode="auto">
          <a:xfrm>
            <a:off x="7567613" y="165100"/>
            <a:ext cx="1404937" cy="304800"/>
          </a:xfrm>
          <a:prstGeom prst="rect">
            <a:avLst/>
          </a:prstGeom>
          <a:noFill/>
          <a:ln w="9525">
            <a:noFill/>
            <a:miter lim="800000"/>
            <a:headEnd/>
            <a:tailEnd/>
          </a:ln>
        </p:spPr>
        <p:txBody>
          <a:bodyPr>
            <a:spAutoFit/>
          </a:bodyPr>
          <a:lstStyle/>
          <a:p>
            <a:pPr algn="r"/>
            <a:r>
              <a:rPr lang="en-US" altLang="zh-TW" sz="1400" b="1" dirty="0" smtClean="0">
                <a:solidFill>
                  <a:srgbClr val="FD3162"/>
                </a:solidFill>
                <a:ea typeface="新細明體" pitchFamily="18" charset="-120"/>
              </a:rPr>
              <a:t>JCTVC-M0123</a:t>
            </a:r>
            <a:endParaRPr lang="zh-TW" altLang="en-US" sz="1400" b="1" dirty="0">
              <a:solidFill>
                <a:srgbClr val="FD3162"/>
              </a:solidFill>
              <a:ea typeface="新細明體" pitchFamily="18" charset="-120"/>
            </a:endParaRPr>
          </a:p>
        </p:txBody>
      </p:sp>
      <p:pic>
        <p:nvPicPr>
          <p:cNvPr id="6" name="Picture 16" descr="images.jpg"/>
          <p:cNvPicPr>
            <a:picLocks noChangeAspect="1"/>
          </p:cNvPicPr>
          <p:nvPr/>
        </p:nvPicPr>
        <p:blipFill>
          <a:blip r:embed="rId2" cstate="print"/>
          <a:stretch>
            <a:fillRect/>
          </a:stretch>
        </p:blipFill>
        <p:spPr>
          <a:xfrm>
            <a:off x="6611242" y="6143644"/>
            <a:ext cx="2281238" cy="50006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634082"/>
          </a:xfrm>
        </p:spPr>
        <p:txBody>
          <a:bodyPr>
            <a:normAutofit fontScale="90000"/>
          </a:bodyPr>
          <a:lstStyle/>
          <a:p>
            <a:pPr algn="l"/>
            <a:r>
              <a:rPr lang="en-US" altLang="ko-KR" sz="3600" b="1" dirty="0" smtClean="0">
                <a:solidFill>
                  <a:srgbClr val="FF0066"/>
                </a:solidFill>
                <a:latin typeface="Arial" pitchFamily="34" charset="0"/>
                <a:cs typeface="Arial" pitchFamily="34" charset="0"/>
              </a:rPr>
              <a:t>Experimental Results(Inter)</a:t>
            </a:r>
            <a:endParaRPr lang="ko-KR" altLang="en-US" sz="3600" b="1" dirty="0">
              <a:solidFill>
                <a:srgbClr val="FF0066"/>
              </a:solidFill>
              <a:latin typeface="Arial" pitchFamily="34" charset="0"/>
              <a:cs typeface="Arial" pitchFamily="34" charset="0"/>
            </a:endParaRPr>
          </a:p>
        </p:txBody>
      </p:sp>
      <p:sp>
        <p:nvSpPr>
          <p:cNvPr id="3" name="내용 개체 틀 2"/>
          <p:cNvSpPr>
            <a:spLocks noGrp="1"/>
          </p:cNvSpPr>
          <p:nvPr>
            <p:ph idx="1"/>
          </p:nvPr>
        </p:nvSpPr>
        <p:spPr>
          <a:xfrm>
            <a:off x="491400" y="980728"/>
            <a:ext cx="8219256" cy="5400600"/>
          </a:xfrm>
        </p:spPr>
        <p:txBody>
          <a:bodyPr>
            <a:normAutofit/>
          </a:bodyPr>
          <a:lstStyle/>
          <a:p>
            <a:r>
              <a:rPr lang="en-US" altLang="ko-KR" sz="2000" dirty="0" smtClean="0"/>
              <a:t>Anchor: SHM 1.0(CIP On) </a:t>
            </a:r>
          </a:p>
        </p:txBody>
      </p:sp>
      <p:sp>
        <p:nvSpPr>
          <p:cNvPr id="3080" name="Rectangle 8"/>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latin typeface="Arial" pitchFamily="34" charset="0"/>
              <a:cs typeface="Arial" pitchFamily="34" charset="0"/>
            </a:endParaRPr>
          </a:p>
        </p:txBody>
      </p:sp>
      <p:sp>
        <p:nvSpPr>
          <p:cNvPr id="3081" name="Rectangle 9"/>
          <p:cNvSpPr>
            <a:spLocks noChangeArrowheads="1"/>
          </p:cNvSpPr>
          <p:nvPr/>
        </p:nvSpPr>
        <p:spPr bwMode="auto">
          <a:xfrm>
            <a:off x="0" y="54875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latin typeface="Arial" pitchFamily="34" charset="0"/>
              <a:cs typeface="Arial" pitchFamily="34" charset="0"/>
            </a:endParaRPr>
          </a:p>
        </p:txBody>
      </p:sp>
      <p:sp>
        <p:nvSpPr>
          <p:cNvPr id="3083" name="Rectangle 11"/>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latin typeface="Arial" pitchFamily="34" charset="0"/>
              <a:cs typeface="Arial" pitchFamily="34" charset="0"/>
            </a:endParaRPr>
          </a:p>
        </p:txBody>
      </p:sp>
      <p:sp>
        <p:nvSpPr>
          <p:cNvPr id="3084" name="Rectangle 12"/>
          <p:cNvSpPr>
            <a:spLocks noChangeArrowheads="1"/>
          </p:cNvSpPr>
          <p:nvPr/>
        </p:nvSpPr>
        <p:spPr bwMode="auto">
          <a:xfrm>
            <a:off x="0" y="248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latin typeface="Arial" pitchFamily="34" charset="0"/>
              <a:cs typeface="Arial" pitchFamily="34" charset="0"/>
            </a:endParaRPr>
          </a:p>
        </p:txBody>
      </p:sp>
      <p:pic>
        <p:nvPicPr>
          <p:cNvPr id="9" name="Picture 16" descr="images.jpg"/>
          <p:cNvPicPr>
            <a:picLocks noChangeAspect="1"/>
          </p:cNvPicPr>
          <p:nvPr/>
        </p:nvPicPr>
        <p:blipFill>
          <a:blip r:embed="rId2" cstate="print"/>
          <a:stretch>
            <a:fillRect/>
          </a:stretch>
        </p:blipFill>
        <p:spPr>
          <a:xfrm>
            <a:off x="6611242" y="6143644"/>
            <a:ext cx="2281238" cy="500063"/>
          </a:xfrm>
          <a:prstGeom prst="rect">
            <a:avLst/>
          </a:prstGeom>
        </p:spPr>
      </p:pic>
      <p:sp>
        <p:nvSpPr>
          <p:cNvPr id="10" name="Rectangle 8"/>
          <p:cNvSpPr>
            <a:spLocks noChangeArrowheads="1"/>
          </p:cNvSpPr>
          <p:nvPr/>
        </p:nvSpPr>
        <p:spPr bwMode="auto">
          <a:xfrm>
            <a:off x="7567613" y="165100"/>
            <a:ext cx="1404937" cy="307777"/>
          </a:xfrm>
          <a:prstGeom prst="rect">
            <a:avLst/>
          </a:prstGeom>
          <a:noFill/>
          <a:ln w="9525">
            <a:noFill/>
            <a:miter lim="800000"/>
            <a:headEnd/>
            <a:tailEnd/>
          </a:ln>
        </p:spPr>
        <p:txBody>
          <a:bodyPr>
            <a:spAutoFit/>
          </a:bodyPr>
          <a:lstStyle/>
          <a:p>
            <a:pPr algn="r"/>
            <a:r>
              <a:rPr lang="en-US" altLang="zh-TW" sz="1400" b="1" dirty="0" smtClean="0">
                <a:solidFill>
                  <a:srgbClr val="FD3162"/>
                </a:solidFill>
                <a:latin typeface="Arial" pitchFamily="34" charset="0"/>
                <a:ea typeface="新細明體" pitchFamily="18" charset="-120"/>
                <a:cs typeface="Arial" pitchFamily="34" charset="0"/>
              </a:rPr>
              <a:t>JCTVC-M0123</a:t>
            </a:r>
            <a:endParaRPr lang="zh-TW" altLang="en-US" sz="1400" b="1" dirty="0">
              <a:solidFill>
                <a:srgbClr val="FD3162"/>
              </a:solidFill>
              <a:latin typeface="Arial" pitchFamily="34" charset="0"/>
              <a:ea typeface="新細明體" pitchFamily="18" charset="-120"/>
              <a:cs typeface="Arial" pitchFamily="34" charset="0"/>
            </a:endParaRPr>
          </a:p>
        </p:txBody>
      </p:sp>
      <p:pic>
        <p:nvPicPr>
          <p:cNvPr id="22530" name="Picture 2"/>
          <p:cNvPicPr>
            <a:picLocks noChangeAspect="1" noChangeArrowheads="1"/>
          </p:cNvPicPr>
          <p:nvPr/>
        </p:nvPicPr>
        <p:blipFill>
          <a:blip r:embed="rId3" cstate="print"/>
          <a:srcRect/>
          <a:stretch>
            <a:fillRect/>
          </a:stretch>
        </p:blipFill>
        <p:spPr bwMode="auto">
          <a:xfrm>
            <a:off x="687338" y="1661493"/>
            <a:ext cx="7988937" cy="1917874"/>
          </a:xfrm>
          <a:prstGeom prst="rect">
            <a:avLst/>
          </a:prstGeom>
          <a:noFill/>
          <a:ln w="9525">
            <a:noFill/>
            <a:miter lim="800000"/>
            <a:headEnd/>
            <a:tailEnd/>
          </a:ln>
          <a:effectLst/>
        </p:spPr>
      </p:pic>
      <p:pic>
        <p:nvPicPr>
          <p:cNvPr id="22531" name="Picture 3"/>
          <p:cNvPicPr>
            <a:picLocks noChangeAspect="1" noChangeArrowheads="1"/>
          </p:cNvPicPr>
          <p:nvPr/>
        </p:nvPicPr>
        <p:blipFill>
          <a:blip r:embed="rId4" cstate="print"/>
          <a:srcRect/>
          <a:stretch>
            <a:fillRect/>
          </a:stretch>
        </p:blipFill>
        <p:spPr bwMode="auto">
          <a:xfrm>
            <a:off x="683568" y="3789040"/>
            <a:ext cx="7988937" cy="19178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972</TotalTime>
  <Words>300</Words>
  <Application>Microsoft Office PowerPoint</Application>
  <PresentationFormat>화면 슬라이드 쇼(4:3)</PresentationFormat>
  <Paragraphs>40</Paragraphs>
  <Slides>7</Slides>
  <Notes>0</Notes>
  <HiddenSlides>0</HiddenSlides>
  <MMClips>0</MMClips>
  <ScaleCrop>false</ScaleCrop>
  <HeadingPairs>
    <vt:vector size="4" baseType="variant">
      <vt:variant>
        <vt:lpstr>테마</vt:lpstr>
      </vt:variant>
      <vt:variant>
        <vt:i4>1</vt:i4>
      </vt:variant>
      <vt:variant>
        <vt:lpstr>슬라이드 제목</vt:lpstr>
      </vt:variant>
      <vt:variant>
        <vt:i4>7</vt:i4>
      </vt:variant>
    </vt:vector>
  </HeadingPairs>
  <TitlesOfParts>
    <vt:vector size="8" baseType="lpstr">
      <vt:lpstr>Office 테마</vt:lpstr>
      <vt:lpstr>Non-CE 1: Constrained intra prediction  at enhancement layer </vt:lpstr>
      <vt:lpstr>Overall Summary</vt:lpstr>
      <vt:lpstr>Proposed method</vt:lpstr>
      <vt:lpstr>Proposed method</vt:lpstr>
      <vt:lpstr>Experimental Results(Intra)</vt:lpstr>
      <vt:lpstr>Conclusion</vt:lpstr>
      <vt:lpstr>Experimental Results(Inter)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eblis</dc:creator>
  <cp:lastModifiedBy>김철근/선임연구원/Convergence(연)ATS팀(chulkeun.kim@lge.com)</cp:lastModifiedBy>
  <cp:revision>387</cp:revision>
  <dcterms:created xsi:type="dcterms:W3CDTF">2012-01-31T08:50:48Z</dcterms:created>
  <dcterms:modified xsi:type="dcterms:W3CDTF">2013-04-18T22:18:36Z</dcterms:modified>
</cp:coreProperties>
</file>