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346" r:id="rId3"/>
    <p:sldId id="349" r:id="rId4"/>
    <p:sldId id="352" r:id="rId5"/>
    <p:sldId id="350" r:id="rId6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2" autoAdjust="0"/>
    <p:restoredTop sz="71920" autoAdjust="0"/>
  </p:normalViewPr>
  <p:slideViewPr>
    <p:cSldViewPr>
      <p:cViewPr>
        <p:scale>
          <a:sx n="66" d="100"/>
          <a:sy n="66" d="100"/>
        </p:scale>
        <p:origin x="-894" y="-54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AA4-D25C-409E-A04E-6AA09E26F4A8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BF710-4821-4AE9-928D-FDD687A5531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Non-CE1</a:t>
            </a:r>
            <a:r>
              <a:rPr lang="en-US" altLang="ko-KR" sz="3200" b="1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: Weighted </a:t>
            </a:r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intra prediction 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C. Kim, B. Jeon (LG)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7784" y="3924345"/>
            <a:ext cx="3875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JCTVC-M0117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JCTVC-M0117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method(1/3)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In this contribution,</a:t>
            </a:r>
          </a:p>
          <a:p>
            <a:pPr lvl="1"/>
            <a:r>
              <a:rPr lang="en-US" altLang="ko-KR" sz="1600" dirty="0" smtClean="0"/>
              <a:t>Weighted intra prediction (WIP) that uses reconstructed base layer texture to improve enhancement layer sample predictor.</a:t>
            </a:r>
          </a:p>
          <a:p>
            <a:pPr lvl="1"/>
            <a:r>
              <a:rPr lang="en-US" altLang="ko-KR" sz="1600" dirty="0" smtClean="0"/>
              <a:t>In below figure, Dh and DV represent horizontal and vertical distances between P and R respectively. </a:t>
            </a:r>
          </a:p>
          <a:p>
            <a:pPr lvl="1"/>
            <a:r>
              <a:rPr lang="en-US" altLang="ko-KR" sz="1600" dirty="0" smtClean="0"/>
              <a:t>As Dh and </a:t>
            </a:r>
            <a:r>
              <a:rPr lang="en-US" altLang="ko-KR" sz="1600" dirty="0" err="1" smtClean="0"/>
              <a:t>Dv</a:t>
            </a:r>
            <a:r>
              <a:rPr lang="en-US" altLang="ko-KR" sz="1600" dirty="0" smtClean="0"/>
              <a:t> increase, spatial correlation decreases so that accuracy of P is reduced.  </a:t>
            </a:r>
            <a:endParaRPr lang="en-US" altLang="ko-K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JCTVC-M0117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2946548"/>
            <a:ext cx="3866827" cy="3866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method(2/3)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In this contribution,</a:t>
            </a:r>
          </a:p>
          <a:p>
            <a:pPr lvl="1"/>
            <a:r>
              <a:rPr lang="en-US" altLang="ko-KR" sz="1600" dirty="0" smtClean="0"/>
              <a:t>In order to increase accuracy of predictor, a method of using P, which is created by intra prediction of the current layer, and collocated sample B of the base layer at the same time is proposed according to Dh and </a:t>
            </a:r>
            <a:r>
              <a:rPr lang="en-US" altLang="ko-KR" sz="1600" dirty="0" err="1" smtClean="0"/>
              <a:t>Dv</a:t>
            </a:r>
            <a:r>
              <a:rPr lang="en-US" altLang="ko-KR" sz="1600" dirty="0" smtClean="0"/>
              <a:t>.</a:t>
            </a:r>
          </a:p>
          <a:p>
            <a:pPr lvl="1"/>
            <a:r>
              <a:rPr lang="en-US" altLang="ko-KR" sz="1600" dirty="0" smtClean="0"/>
              <a:t>Below equation shows the process of how to obtain the final prediction value </a:t>
            </a:r>
            <a:r>
              <a:rPr lang="en-US" altLang="ko-KR" sz="1600" i="1" dirty="0" smtClean="0"/>
              <a:t> </a:t>
            </a:r>
            <a:r>
              <a:rPr lang="en-CA" altLang="ko-KR" sz="1600" i="1" dirty="0" err="1" smtClean="0"/>
              <a:t>P’</a:t>
            </a:r>
            <a:r>
              <a:rPr lang="en-CA" altLang="ko-KR" sz="1600" i="1" baseline="-25000" dirty="0" err="1" smtClean="0"/>
              <a:t>x,y</a:t>
            </a:r>
            <a:r>
              <a:rPr lang="en-CA" altLang="ko-KR" sz="1600" i="1" baseline="-25000" dirty="0" smtClean="0"/>
              <a:t> </a:t>
            </a:r>
            <a:r>
              <a:rPr lang="en-US" altLang="ko-KR" sz="1600" dirty="0" smtClean="0"/>
              <a:t>. </a:t>
            </a:r>
          </a:p>
          <a:p>
            <a:pPr lvl="1"/>
            <a:endParaRPr lang="en-US" altLang="ko-K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JCTVC-M0117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483768" y="2564904"/>
            <a:ext cx="43924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</a:t>
            </a:r>
            <a:r>
              <a:rPr kumimoji="1" lang="en-CA" altLang="ko-KR" sz="1600" b="0" i="1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</a:t>
            </a:r>
            <a:r>
              <a:rPr kumimoji="1" lang="en-CA" altLang="ko-KR" sz="16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x,y</a:t>
            </a:r>
            <a:r>
              <a:rPr kumimoji="1" lang="en-CA" altLang="ko-KR" sz="16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= (N 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–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y)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·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</a:t>
            </a:r>
            <a:r>
              <a:rPr kumimoji="1" lang="en-CA" altLang="ko-KR" sz="16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x,y</a:t>
            </a:r>
            <a:r>
              <a:rPr kumimoji="1" lang="en-CA" altLang="ko-KR" sz="16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+  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y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·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B</a:t>
            </a:r>
            <a:r>
              <a:rPr kumimoji="1" lang="en-CA" altLang="ko-KR" sz="16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x,y</a:t>
            </a:r>
            <a:endParaRPr kumimoji="1" lang="en-CA" altLang="ko-K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</a:t>
            </a:r>
            <a:r>
              <a:rPr kumimoji="1" lang="en-CA" altLang="ko-KR" sz="1600" b="0" i="1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H</a:t>
            </a:r>
            <a:r>
              <a:rPr kumimoji="1" lang="en-CA" altLang="ko-KR" sz="16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x,y</a:t>
            </a:r>
            <a:r>
              <a:rPr kumimoji="1" lang="en-CA" altLang="ko-KR" sz="16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= (N 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–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x)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·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</a:t>
            </a:r>
            <a:r>
              <a:rPr kumimoji="1" lang="en-CA" altLang="ko-KR" sz="16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x,y</a:t>
            </a:r>
            <a:r>
              <a:rPr kumimoji="1" lang="en-CA" altLang="ko-KR" sz="16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+  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·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B</a:t>
            </a:r>
            <a:r>
              <a:rPr kumimoji="1" lang="en-CA" altLang="ko-KR" sz="16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x,y</a:t>
            </a:r>
            <a:endParaRPr kumimoji="1" lang="en-CA" altLang="ko-KR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’</a:t>
            </a:r>
            <a:r>
              <a:rPr kumimoji="1" lang="en-CA" altLang="ko-KR" sz="16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x,y</a:t>
            </a:r>
            <a:r>
              <a:rPr kumimoji="1" lang="en-CA" altLang="ko-KR" sz="16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= (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</a:t>
            </a:r>
            <a:r>
              <a:rPr kumimoji="1" lang="en-CA" altLang="ko-KR" sz="1600" b="0" i="1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</a:t>
            </a:r>
            <a:r>
              <a:rPr kumimoji="1" lang="en-CA" altLang="ko-KR" sz="16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x,y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+ </a:t>
            </a:r>
            <a:r>
              <a:rPr kumimoji="1" lang="en-CA" altLang="ko-K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</a:t>
            </a:r>
            <a:r>
              <a:rPr kumimoji="1" lang="en-CA" altLang="ko-KR" sz="1600" b="0" i="1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H</a:t>
            </a:r>
            <a:r>
              <a:rPr kumimoji="1" lang="en-CA" altLang="ko-KR" sz="16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x,y</a:t>
            </a:r>
            <a:r>
              <a:rPr kumimoji="1" lang="en-CA" altLang="ko-KR" sz="16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+ N)  &gt;&gt;  (log</a:t>
            </a:r>
            <a:r>
              <a:rPr kumimoji="1" lang="en-CA" altLang="ko-KR" sz="16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2</a:t>
            </a:r>
            <a:r>
              <a:rPr kumimoji="1" lang="en-CA" altLang="ko-K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(N) + 1)</a:t>
            </a:r>
            <a:r>
              <a:rPr kumimoji="1" lang="en-CA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	</a:t>
            </a:r>
            <a:r>
              <a:rPr kumimoji="1" lang="en-CA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en-CA" altLang="ko-K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616" y="3740224"/>
            <a:ext cx="3002504" cy="300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직사각형 12"/>
          <p:cNvSpPr/>
          <p:nvPr/>
        </p:nvSpPr>
        <p:spPr>
          <a:xfrm>
            <a:off x="3971016" y="4100264"/>
            <a:ext cx="2545200" cy="25452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951753" y="5105921"/>
            <a:ext cx="309600" cy="3107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892566" y="5171621"/>
            <a:ext cx="45557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B(X,Y)</a:t>
            </a:r>
            <a:endParaRPr lang="ko-KR" altLang="en-US" sz="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2054175" y="5252392"/>
            <a:ext cx="288032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50873" y="4790147"/>
            <a:ext cx="172034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000" dirty="0">
                <a:latin typeface="Times New Roman" pitchFamily="18" charset="0"/>
                <a:cs typeface="Times New Roman" pitchFamily="18" charset="0"/>
              </a:rPr>
              <a:t>Collocated </a:t>
            </a:r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base layer sample 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method(3/3)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‘</a:t>
            </a:r>
            <a:r>
              <a:rPr lang="en-US" altLang="ko-KR" sz="2000" dirty="0" err="1" smtClean="0"/>
              <a:t>WIP_flag</a:t>
            </a:r>
            <a:r>
              <a:rPr lang="en-US" altLang="ko-KR" sz="2000" dirty="0" smtClean="0"/>
              <a:t>’ is signaled CU level after the </a:t>
            </a:r>
            <a:r>
              <a:rPr lang="en-US" altLang="ko-KR" sz="2000" dirty="0" err="1" smtClean="0"/>
              <a:t>pred_mode</a:t>
            </a:r>
            <a:r>
              <a:rPr lang="en-US" altLang="ko-KR" sz="2000" dirty="0" smtClean="0"/>
              <a:t>.  </a:t>
            </a:r>
          </a:p>
          <a:p>
            <a:pPr lvl="1"/>
            <a:r>
              <a:rPr lang="en-US" altLang="ko-KR" sz="1600" dirty="0" smtClean="0"/>
              <a:t>If the </a:t>
            </a:r>
            <a:r>
              <a:rPr lang="en-US" altLang="ko-KR" sz="1600" dirty="0" err="1" smtClean="0"/>
              <a:t>intra_BL_flag</a:t>
            </a:r>
            <a:r>
              <a:rPr lang="en-US" altLang="ko-KR" sz="1600" dirty="0" smtClean="0"/>
              <a:t> is false and </a:t>
            </a:r>
            <a:r>
              <a:rPr lang="en-US" altLang="ko-KR" sz="1600" dirty="0" err="1" smtClean="0"/>
              <a:t>pred_mode</a:t>
            </a:r>
            <a:r>
              <a:rPr lang="en-US" altLang="ko-KR" sz="1600" dirty="0" smtClean="0"/>
              <a:t> is intra and Size is 2Nx2N , </a:t>
            </a:r>
            <a:r>
              <a:rPr lang="en-US" altLang="ko-KR" sz="1600" dirty="0" err="1" smtClean="0"/>
              <a:t>WIP_flag</a:t>
            </a:r>
            <a:r>
              <a:rPr lang="en-US" altLang="ko-KR" sz="1600" dirty="0" smtClean="0"/>
              <a:t> is signaled. </a:t>
            </a:r>
          </a:p>
          <a:p>
            <a:pPr lvl="1"/>
            <a:r>
              <a:rPr lang="en-US" altLang="ko-KR" sz="1600" dirty="0" smtClean="0"/>
              <a:t>a method of checking rd-cost once the proposed method is applied to the best mode of normal intra prediction</a:t>
            </a:r>
          </a:p>
          <a:p>
            <a:pPr lvl="1"/>
            <a:endParaRPr lang="en-US" altLang="ko-K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JCTVC-M0117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492896"/>
            <a:ext cx="2376264" cy="3845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Simulation results reportedly show 0.2% and 0.1% BD-rate savings on average for AI-2x and AI-1.5x, respectively, compared with SHM 1.0 anchors</a:t>
            </a:r>
          </a:p>
          <a:p>
            <a:endParaRPr lang="en-US" altLang="ko-K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JCTVC-M0117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55441"/>
            <a:ext cx="8412808" cy="264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2194</TotalTime>
  <Words>274</Words>
  <Application>Microsoft Office PowerPoint</Application>
  <PresentationFormat>화면 슬라이드 쇼(4:3)</PresentationFormat>
  <Paragraphs>33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Non-CE1: Weighted intra prediction </vt:lpstr>
      <vt:lpstr>Proposed method(1/3)</vt:lpstr>
      <vt:lpstr>Proposed method(2/3)</vt:lpstr>
      <vt:lpstr>Proposed method(3/3)</vt:lpstr>
      <vt:lpstr>Experimental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김철근/선임연구원/Convergence(연)ATS팀(chulkeun.kim@lge.com)</cp:lastModifiedBy>
  <cp:revision>412</cp:revision>
  <dcterms:created xsi:type="dcterms:W3CDTF">2012-01-31T08:50:48Z</dcterms:created>
  <dcterms:modified xsi:type="dcterms:W3CDTF">2013-04-18T22:09:48Z</dcterms:modified>
</cp:coreProperties>
</file>