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312" r:id="rId4"/>
    <p:sldId id="313" r:id="rId5"/>
    <p:sldId id="320" r:id="rId6"/>
    <p:sldId id="311" r:id="rId7"/>
    <p:sldId id="316" r:id="rId8"/>
    <p:sldId id="317" r:id="rId9"/>
    <p:sldId id="318" r:id="rId10"/>
    <p:sldId id="321" r:id="rId11"/>
    <p:sldId id="315" r:id="rId12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100" d="100"/>
          <a:sy n="100" d="100"/>
        </p:scale>
        <p:origin x="-714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4/19/2013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 smtClean="0"/>
              <a:t>JCTVC-M0114</a:t>
            </a:r>
            <a:br>
              <a:rPr lang="en-CA" sz="3600" dirty="0" smtClean="0"/>
            </a:br>
            <a:r>
              <a:rPr lang="en-CA" sz="3600" dirty="0" smtClean="0"/>
              <a:t>Non </a:t>
            </a:r>
            <a:r>
              <a:rPr lang="en-CA" sz="3600" dirty="0"/>
              <a:t>SCE4: On Interlayer SAO filtering in </a:t>
            </a:r>
            <a:r>
              <a:rPr lang="en-CA" sz="3600" dirty="0" smtClean="0"/>
              <a:t>SHVC </a:t>
            </a:r>
            <a:r>
              <a:rPr lang="en-CA" sz="3600" dirty="0" smtClean="0"/>
              <a:t/>
            </a:r>
            <a:br>
              <a:rPr lang="en-CA" sz="3600" dirty="0" smtClean="0"/>
            </a:b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J.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Taquet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 François, C.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JCTVC 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Incheon, April 2013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8914953" y="6309320"/>
            <a:ext cx="790575" cy="41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 algn="r"/>
            <a:fld id="{CCD02077-71DC-4222-8CF2-404BB246F888}" type="slidenum">
              <a:rPr lang="en-US" smtClean="0"/>
              <a:pPr algn="r"/>
              <a:t>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 - </a:t>
            </a:r>
            <a:r>
              <a:rPr lang="en-US" dirty="0" err="1" smtClean="0"/>
              <a:t>RefIdx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memory access  </a:t>
            </a:r>
          </a:p>
          <a:p>
            <a:pPr lvl="1"/>
            <a:r>
              <a:rPr lang="en-US" dirty="0" smtClean="0"/>
              <a:t>By using the complexity assessment module from AhG17.</a:t>
            </a:r>
          </a:p>
          <a:p>
            <a:pPr lvl="1"/>
            <a:r>
              <a:rPr lang="en-US" dirty="0" smtClean="0"/>
              <a:t>No impact for the worse case.</a:t>
            </a:r>
          </a:p>
          <a:p>
            <a:pPr lvl="1"/>
            <a:r>
              <a:rPr lang="en-US" dirty="0" smtClean="0"/>
              <a:t>Memory access in average </a:t>
            </a:r>
            <a:r>
              <a:rPr lang="en-US" dirty="0"/>
              <a:t> on the test set of the CTC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M0265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3440" y="6453336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10</a:t>
            </a:fld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129041"/>
              </p:ext>
            </p:extLst>
          </p:nvPr>
        </p:nvGraphicFramePr>
        <p:xfrm>
          <a:off x="1280592" y="2924944"/>
          <a:ext cx="3429000" cy="619125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43430"/>
              </p:ext>
            </p:extLst>
          </p:nvPr>
        </p:nvGraphicFramePr>
        <p:xfrm>
          <a:off x="1280592" y="4365104"/>
          <a:ext cx="3429000" cy="619125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243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This contribution presents a simplification of the SAO Interlayer technique presented in CE4.2.1</a:t>
            </a:r>
          </a:p>
          <a:p>
            <a:r>
              <a:rPr lang="en-US" sz="2400" dirty="0" smtClean="0"/>
              <a:t>The BDR performance is the same as CE4.2.1</a:t>
            </a:r>
          </a:p>
          <a:p>
            <a:pPr lvl="1"/>
            <a:r>
              <a:rPr lang="en-CA" sz="2000" dirty="0" smtClean="0"/>
              <a:t>-0.8</a:t>
            </a:r>
            <a:r>
              <a:rPr lang="en-CA" sz="2000" dirty="0"/>
              <a:t>%(Y), -0.6%(U), -0.6%(V) </a:t>
            </a:r>
            <a:endParaRPr lang="en-US" sz="2000" dirty="0" smtClean="0"/>
          </a:p>
          <a:p>
            <a:r>
              <a:rPr lang="en-US" sz="2400" dirty="0" smtClean="0"/>
              <a:t>Complexity</a:t>
            </a:r>
          </a:p>
          <a:p>
            <a:pPr lvl="1"/>
            <a:r>
              <a:rPr lang="en-US" sz="2000" dirty="0" smtClean="0"/>
              <a:t>Does not affect the worse case of SHM1.0</a:t>
            </a:r>
          </a:p>
          <a:p>
            <a:pPr lvl="1"/>
            <a:r>
              <a:rPr lang="en-US" sz="2000" dirty="0" smtClean="0"/>
              <a:t>Adds/</a:t>
            </a:r>
            <a:r>
              <a:rPr lang="en-US" sz="2000" dirty="0" err="1" smtClean="0"/>
              <a:t>Mults</a:t>
            </a:r>
            <a:r>
              <a:rPr lang="en-US" sz="2000" dirty="0" smtClean="0"/>
              <a:t> operations are reduced, as well as memory access on average compared to SCE4.2.1</a:t>
            </a:r>
            <a:endParaRPr lang="en-US" sz="2000" dirty="0"/>
          </a:p>
          <a:p>
            <a:r>
              <a:rPr lang="en-US" sz="2400" dirty="0" smtClean="0"/>
              <a:t>Recommendation</a:t>
            </a:r>
          </a:p>
          <a:p>
            <a:pPr lvl="1"/>
            <a:r>
              <a:rPr lang="en-US" sz="2000" dirty="0" smtClean="0"/>
              <a:t>Further study this approach in CE related to the Interlayer prediction improvement</a:t>
            </a:r>
          </a:p>
          <a:p>
            <a:r>
              <a:rPr lang="en-US" sz="2400" dirty="0" smtClean="0"/>
              <a:t>Thanks to </a:t>
            </a:r>
            <a:r>
              <a:rPr lang="en-US" sz="2400" dirty="0" err="1" smtClean="0"/>
              <a:t>MediaTek</a:t>
            </a:r>
            <a:r>
              <a:rPr lang="en-US" sz="2400" dirty="0" smtClean="0"/>
              <a:t> for the </a:t>
            </a:r>
            <a:r>
              <a:rPr lang="en-US" sz="2400" dirty="0" smtClean="0"/>
              <a:t>c</a:t>
            </a:r>
            <a:r>
              <a:rPr lang="en-US" sz="2400" dirty="0" smtClean="0"/>
              <a:t>ross-check</a:t>
            </a:r>
          </a:p>
          <a:p>
            <a:pPr lvl="1"/>
            <a:r>
              <a:rPr lang="en-US" sz="2000" dirty="0" smtClean="0"/>
              <a:t>JCTVC-M0390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484938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11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8094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of this contribution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A </a:t>
            </a:r>
            <a:r>
              <a:rPr lang="en-CA" sz="2400" dirty="0"/>
              <a:t>simplification of the Interlayer SAO contribution initially proposed in </a:t>
            </a:r>
            <a:r>
              <a:rPr lang="en-CA" sz="2400" dirty="0" smtClean="0"/>
              <a:t>JCTVC-L0234</a:t>
            </a:r>
            <a:r>
              <a:rPr lang="en-CA" sz="2400" dirty="0"/>
              <a:t> </a:t>
            </a:r>
            <a:r>
              <a:rPr lang="en-CA" sz="2400" dirty="0" smtClean="0"/>
              <a:t>and studied in CE4.2.1 experiment (JCTVC-M0265 from Qualcomm).</a:t>
            </a:r>
          </a:p>
          <a:p>
            <a:pPr lvl="1"/>
            <a:r>
              <a:rPr lang="en-CA" sz="2000" dirty="0" smtClean="0"/>
              <a:t>SAO Interlayer filtering is applied on the high-frequencies content of the Base Layer</a:t>
            </a:r>
          </a:p>
          <a:p>
            <a:endParaRPr lang="en-CA" sz="2400" dirty="0"/>
          </a:p>
          <a:p>
            <a:endParaRPr lang="en-US" sz="2400" dirty="0" smtClean="0"/>
          </a:p>
          <a:p>
            <a:pPr lvl="1"/>
            <a:endParaRPr lang="en-US" sz="2000" dirty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764037"/>
              </p:ext>
            </p:extLst>
          </p:nvPr>
        </p:nvGraphicFramePr>
        <p:xfrm>
          <a:off x="920552" y="2852936"/>
          <a:ext cx="8286711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Visio" r:id="rId3" imgW="5918200" imgH="2723791" progId="Visio.Drawing.11">
                  <p:embed/>
                </p:oleObj>
              </mc:Choice>
              <mc:Fallback>
                <p:oleObj name="Visio" r:id="rId3" imgW="5918200" imgH="272379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552" y="2852936"/>
                        <a:ext cx="8286711" cy="381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309320"/>
            <a:ext cx="790575" cy="412155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</a:t>
            </a:r>
            <a:r>
              <a:rPr lang="en-US" dirty="0" smtClean="0"/>
              <a:t>this SAO proposal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No pre-filtering process of the base layer  </a:t>
            </a:r>
          </a:p>
          <a:p>
            <a:pPr lvl="1"/>
            <a:r>
              <a:rPr lang="en-US" sz="2000" dirty="0" smtClean="0"/>
              <a:t>Change the way the SAO is performed for the </a:t>
            </a:r>
            <a:r>
              <a:rPr lang="en-US" sz="2000" dirty="0" smtClean="0"/>
              <a:t>Int</a:t>
            </a:r>
            <a:r>
              <a:rPr lang="en-US" sz="2000" dirty="0" smtClean="0"/>
              <a:t>erlayer filtering in SCE4.2.1</a:t>
            </a:r>
            <a:endParaRPr lang="en-US" sz="2000" dirty="0" smtClean="0"/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628124"/>
              </p:ext>
            </p:extLst>
          </p:nvPr>
        </p:nvGraphicFramePr>
        <p:xfrm>
          <a:off x="1280592" y="2132856"/>
          <a:ext cx="7033317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Visio" r:id="rId3" imgW="4088462" imgH="2136572" progId="Visio.Drawing.11">
                  <p:embed/>
                </p:oleObj>
              </mc:Choice>
              <mc:Fallback>
                <p:oleObj name="Visio" r:id="rId3" imgW="4088462" imgH="213657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592" y="2132856"/>
                        <a:ext cx="7033317" cy="36724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309320"/>
            <a:ext cx="790575" cy="412155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54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Slight change in SAO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7178" y="836712"/>
            <a:ext cx="9658350" cy="5256584"/>
          </a:xfrm>
        </p:spPr>
        <p:txBody>
          <a:bodyPr/>
          <a:lstStyle/>
          <a:p>
            <a:r>
              <a:rPr lang="en-US" dirty="0" smtClean="0"/>
              <a:t>Band Offset remains unchanged</a:t>
            </a:r>
          </a:p>
          <a:p>
            <a:r>
              <a:rPr lang="en-US" dirty="0" smtClean="0"/>
              <a:t>Edge Offset is slightly modified as follows</a:t>
            </a:r>
          </a:p>
          <a:p>
            <a:pPr lvl="1"/>
            <a:r>
              <a:rPr lang="en-US" dirty="0" smtClean="0"/>
              <a:t>The computation of the Edge Index is modified</a:t>
            </a:r>
          </a:p>
          <a:p>
            <a:pPr lvl="1"/>
            <a:r>
              <a:rPr lang="en-US" dirty="0" smtClean="0"/>
              <a:t>It now relies on two neighbors instead of one neighbor in HEVC version 1</a:t>
            </a:r>
          </a:p>
          <a:p>
            <a:pPr lvl="1"/>
            <a:r>
              <a:rPr lang="en-US" dirty="0" smtClean="0"/>
              <a:t>No change for SAO class and SAO offset determination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309320"/>
            <a:ext cx="790575" cy="412155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18567"/>
              </p:ext>
            </p:extLst>
          </p:nvPr>
        </p:nvGraphicFramePr>
        <p:xfrm>
          <a:off x="1712640" y="3655591"/>
          <a:ext cx="2652713" cy="2725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Visio" r:id="rId3" imgW="4658738" imgH="4786852" progId="Visio.Drawing.11">
                  <p:embed/>
                </p:oleObj>
              </mc:Choice>
              <mc:Fallback>
                <p:oleObj name="Visio" r:id="rId3" imgW="4658738" imgH="4786852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640" y="3655591"/>
                        <a:ext cx="2652713" cy="2725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200776"/>
              </p:ext>
            </p:extLst>
          </p:nvPr>
        </p:nvGraphicFramePr>
        <p:xfrm>
          <a:off x="6393160" y="3650828"/>
          <a:ext cx="2624137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" name="Visio" r:id="rId5" imgW="4609289" imgH="4794669" progId="Visio.Drawing.11">
                  <p:embed/>
                </p:oleObj>
              </mc:Choice>
              <mc:Fallback>
                <p:oleObj name="Visio" r:id="rId5" imgW="4609289" imgH="4794669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3160" y="3650828"/>
                        <a:ext cx="2624137" cy="273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79629" y="6228601"/>
            <a:ext cx="2515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SAO neighbor for HEVC</a:t>
            </a:r>
          </a:p>
          <a:p>
            <a:pPr algn="ctr"/>
            <a:r>
              <a:rPr lang="en-US" sz="1600" b="1" dirty="0"/>
              <a:t>v</a:t>
            </a:r>
            <a:r>
              <a:rPr lang="en-US" sz="1600" b="1" dirty="0" smtClean="0"/>
              <a:t>ersion 1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13843" y="6228601"/>
            <a:ext cx="25630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SAO neighbor for  this proposal</a:t>
            </a:r>
          </a:p>
        </p:txBody>
      </p:sp>
    </p:spTree>
    <p:extLst>
      <p:ext uri="{BB962C8B-B14F-4D97-AF65-F5344CB8AC3E}">
        <p14:creationId xmlns:p14="http://schemas.microsoft.com/office/powerpoint/2010/main" val="32318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750" y="115888"/>
            <a:ext cx="8712770" cy="609600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etails in the SAO </a:t>
            </a:r>
            <a:r>
              <a:rPr lang="en-US" dirty="0" err="1" smtClean="0"/>
              <a:t>EdgeIndex</a:t>
            </a:r>
            <a:r>
              <a:rPr lang="en-US" dirty="0" smtClean="0"/>
              <a:t> computation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7178" y="836712"/>
            <a:ext cx="9658350" cy="5256584"/>
          </a:xfrm>
        </p:spPr>
        <p:txBody>
          <a:bodyPr/>
          <a:lstStyle/>
          <a:p>
            <a:r>
              <a:rPr lang="en-US" dirty="0" err="1" smtClean="0"/>
              <a:t>EdgeIndex</a:t>
            </a:r>
            <a:r>
              <a:rPr lang="en-US" dirty="0" smtClean="0"/>
              <a:t> in HEVC version 1 is</a:t>
            </a:r>
            <a:endParaRPr lang="en-US" dirty="0"/>
          </a:p>
          <a:p>
            <a:pPr lvl="1"/>
            <a:r>
              <a:rPr lang="en-US" dirty="0" err="1" smtClean="0"/>
              <a:t>EdgeIndex</a:t>
            </a:r>
            <a:r>
              <a:rPr lang="en-US" dirty="0" smtClean="0"/>
              <a:t>(c) = sign (</a:t>
            </a:r>
            <a:r>
              <a:rPr lang="en-US" dirty="0" smtClean="0">
                <a:solidFill>
                  <a:srgbClr val="FF0000"/>
                </a:solidFill>
              </a:rPr>
              <a:t>c - cn2</a:t>
            </a:r>
            <a:r>
              <a:rPr lang="en-US" dirty="0" smtClean="0"/>
              <a:t>) - sign (</a:t>
            </a:r>
            <a:r>
              <a:rPr lang="en-US" dirty="0" smtClean="0">
                <a:solidFill>
                  <a:srgbClr val="00B050"/>
                </a:solidFill>
              </a:rPr>
              <a:t>cn1- c</a:t>
            </a:r>
            <a:r>
              <a:rPr lang="en-US" dirty="0" smtClean="0"/>
              <a:t>) +2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err="1"/>
              <a:t>EdgeIndex</a:t>
            </a:r>
            <a:r>
              <a:rPr lang="en-US" dirty="0"/>
              <a:t> </a:t>
            </a:r>
            <a:r>
              <a:rPr lang="en-US" dirty="0" smtClean="0"/>
              <a:t>modification</a:t>
            </a:r>
            <a:endParaRPr lang="en-US" dirty="0"/>
          </a:p>
          <a:p>
            <a:pPr lvl="1"/>
            <a:r>
              <a:rPr lang="en-US" dirty="0" smtClean="0"/>
              <a:t>Keep the principle of CE4.2.1 where SAO  is applied on the high-frequency band of the up-sampled base layer</a:t>
            </a:r>
          </a:p>
          <a:p>
            <a:pPr lvl="1"/>
            <a:r>
              <a:rPr lang="en-US" dirty="0" smtClean="0"/>
              <a:t>Introduction of a high pass filter [-1 2 -1] during the </a:t>
            </a:r>
            <a:r>
              <a:rPr lang="en-US" dirty="0" err="1"/>
              <a:t>E</a:t>
            </a:r>
            <a:r>
              <a:rPr lang="en-US" dirty="0" err="1" smtClean="0"/>
              <a:t>gde</a:t>
            </a:r>
            <a:r>
              <a:rPr lang="en-US" dirty="0" smtClean="0"/>
              <a:t> determination.</a:t>
            </a:r>
          </a:p>
          <a:p>
            <a:pPr lvl="1"/>
            <a:r>
              <a:rPr lang="en-US" dirty="0" err="1" smtClean="0"/>
              <a:t>EdgeIndex</a:t>
            </a:r>
            <a:r>
              <a:rPr lang="en-US" dirty="0" smtClean="0"/>
              <a:t>(c</a:t>
            </a:r>
            <a:r>
              <a:rPr lang="en-US" dirty="0"/>
              <a:t>) = </a:t>
            </a:r>
            <a:br>
              <a:rPr lang="en-US" dirty="0"/>
            </a:br>
            <a:r>
              <a:rPr lang="en-US" dirty="0"/>
              <a:t>	= </a:t>
            </a:r>
            <a:r>
              <a:rPr lang="en-US" dirty="0" smtClean="0"/>
              <a:t>sign</a:t>
            </a:r>
            <a:r>
              <a:rPr lang="en-US" dirty="0"/>
              <a:t>(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((</a:t>
            </a:r>
            <a:r>
              <a:rPr lang="en-US" dirty="0">
                <a:solidFill>
                  <a:srgbClr val="FF0000"/>
                </a:solidFill>
              </a:rPr>
              <a:t>2c-cn1-cn2+2)&gt;&gt;2)-((2cn2-c-cn4+2)&gt;&gt;2) 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</a:t>
            </a:r>
            <a:r>
              <a:rPr lang="en-US" dirty="0" smtClean="0"/>
              <a:t>- sign( </a:t>
            </a:r>
            <a:r>
              <a:rPr lang="en-US" dirty="0" smtClean="0">
                <a:solidFill>
                  <a:srgbClr val="00B050"/>
                </a:solidFill>
              </a:rPr>
              <a:t>((</a:t>
            </a:r>
            <a:r>
              <a:rPr lang="en-US" dirty="0">
                <a:solidFill>
                  <a:srgbClr val="00B050"/>
                </a:solidFill>
              </a:rPr>
              <a:t>2cn1-cn3-c+2)&gt;&gt;2)-((2c-cn1-cn2+2)&gt;&gt;2</a:t>
            </a:r>
            <a:r>
              <a:rPr lang="en-US" dirty="0" smtClean="0"/>
              <a:t>) )+</a:t>
            </a:r>
            <a:r>
              <a:rPr lang="en-US" dirty="0"/>
              <a:t>2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309320"/>
            <a:ext cx="790575" cy="412155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Experiments results - IntraBL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692696"/>
            <a:ext cx="9740900" cy="5067300"/>
          </a:xfrm>
        </p:spPr>
        <p:txBody>
          <a:bodyPr/>
          <a:lstStyle/>
          <a:p>
            <a:r>
              <a:rPr lang="en-CA" sz="2400" dirty="0" smtClean="0"/>
              <a:t>Reference: SHM1.0</a:t>
            </a:r>
          </a:p>
          <a:p>
            <a:r>
              <a:rPr lang="en-CA" sz="2400" dirty="0" smtClean="0"/>
              <a:t>Average BDR performance gain is </a:t>
            </a:r>
            <a:r>
              <a:rPr lang="en-CA" sz="2400" dirty="0" smtClean="0"/>
              <a:t>-0.8%(Y), -0.6%(U), -0.6%(V)</a:t>
            </a:r>
            <a:r>
              <a:rPr lang="en-CA" sz="2400" dirty="0" smtClean="0"/>
              <a:t> </a:t>
            </a:r>
          </a:p>
          <a:p>
            <a:pPr lvl="1"/>
            <a:endParaRPr lang="en-US" sz="2000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484938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6</a:t>
            </a:fld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82276"/>
              </p:ext>
            </p:extLst>
          </p:nvPr>
        </p:nvGraphicFramePr>
        <p:xfrm>
          <a:off x="371477" y="1628799"/>
          <a:ext cx="9080496" cy="4404360"/>
        </p:xfrm>
        <a:graphic>
          <a:graphicData uri="http://schemas.openxmlformats.org/drawingml/2006/table">
            <a:tbl>
              <a:tblPr/>
              <a:tblGrid>
                <a:gridCol w="1645821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</a:tblGrid>
              <a:tr h="125288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-3.1%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467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 results - </a:t>
            </a:r>
            <a:r>
              <a:rPr lang="en-US" dirty="0" err="1" smtClean="0"/>
              <a:t>RefIdx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692696"/>
            <a:ext cx="9740900" cy="5067300"/>
          </a:xfrm>
        </p:spPr>
        <p:txBody>
          <a:bodyPr/>
          <a:lstStyle/>
          <a:p>
            <a:r>
              <a:rPr lang="en-CA" sz="2400" dirty="0" smtClean="0"/>
              <a:t>Reference: SHM1.0</a:t>
            </a:r>
          </a:p>
          <a:p>
            <a:r>
              <a:rPr lang="en-CA" sz="2400" dirty="0" smtClean="0"/>
              <a:t>Average BDR performance gain is </a:t>
            </a:r>
            <a:r>
              <a:rPr lang="en-CA" sz="2400" dirty="0" smtClean="0"/>
              <a:t>-0.8%(Y), -0.7%(U), -0.6%(V)</a:t>
            </a:r>
            <a:r>
              <a:rPr lang="en-CA" sz="2400" dirty="0" smtClean="0"/>
              <a:t> </a:t>
            </a:r>
          </a:p>
          <a:p>
            <a:pPr lvl="1"/>
            <a:endParaRPr lang="en-US" sz="2000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4953" y="6484938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7</a:t>
            </a:fld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398452"/>
              </p:ext>
            </p:extLst>
          </p:nvPr>
        </p:nvGraphicFramePr>
        <p:xfrm>
          <a:off x="481016" y="1521296"/>
          <a:ext cx="9080496" cy="4572000"/>
        </p:xfrm>
        <a:graphic>
          <a:graphicData uri="http://schemas.openxmlformats.org/drawingml/2006/table">
            <a:tbl>
              <a:tblPr/>
              <a:tblGrid>
                <a:gridCol w="1645821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  <a:gridCol w="826075"/>
              </a:tblGrid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LD-P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-3.2%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105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CE4.2.1 for </a:t>
            </a:r>
            <a:r>
              <a:rPr lang="en-US" dirty="0" err="1" smtClean="0"/>
              <a:t>IntraBL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764704"/>
            <a:ext cx="4787900" cy="5067300"/>
          </a:xfrm>
        </p:spPr>
        <p:txBody>
          <a:bodyPr/>
          <a:lstStyle/>
          <a:p>
            <a:r>
              <a:rPr lang="en-CA" sz="2000" dirty="0" smtClean="0"/>
              <a:t>CE4.2.1 (M0265)</a:t>
            </a:r>
          </a:p>
          <a:p>
            <a:r>
              <a:rPr lang="en-CA" sz="2000" dirty="0" smtClean="0"/>
              <a:t>Reference: SHM1.0</a:t>
            </a:r>
          </a:p>
          <a:p>
            <a:r>
              <a:rPr lang="en-CA" sz="2000" dirty="0" smtClean="0"/>
              <a:t>Average BDR performance gain is </a:t>
            </a:r>
          </a:p>
          <a:p>
            <a:pPr lvl="1"/>
            <a:r>
              <a:rPr lang="en-CA" sz="1800" dirty="0" smtClean="0"/>
              <a:t>-0.8%(Y), -1.0%(U), -1.0%(V)</a:t>
            </a:r>
          </a:p>
          <a:p>
            <a:r>
              <a:rPr lang="en-CA" sz="2000" dirty="0" smtClean="0"/>
              <a:t>Run time</a:t>
            </a:r>
          </a:p>
          <a:p>
            <a:pPr lvl="1"/>
            <a:r>
              <a:rPr lang="en-CA" sz="1800" dirty="0" err="1" smtClean="0"/>
              <a:t>Enc</a:t>
            </a:r>
            <a:r>
              <a:rPr lang="en-CA" sz="1800" dirty="0" smtClean="0"/>
              <a:t>: 100%</a:t>
            </a:r>
          </a:p>
          <a:p>
            <a:pPr lvl="1"/>
            <a:r>
              <a:rPr lang="en-CA" sz="1800" dirty="0" smtClean="0"/>
              <a:t>Dec: 193%</a:t>
            </a:r>
          </a:p>
          <a:p>
            <a:pPr lvl="1"/>
            <a:endParaRPr lang="en-US" sz="1800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3440" y="6453336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8</a:t>
            </a:fld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294366"/>
              </p:ext>
            </p:extLst>
          </p:nvPr>
        </p:nvGraphicFramePr>
        <p:xfrm>
          <a:off x="272480" y="3356992"/>
          <a:ext cx="4680520" cy="2736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0172"/>
                <a:gridCol w="638253"/>
                <a:gridCol w="537878"/>
                <a:gridCol w="596794"/>
                <a:gridCol w="638253"/>
                <a:gridCol w="709170"/>
              </a:tblGrid>
              <a:tr h="38141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BDR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Run Time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50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V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ENC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DEC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16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151.4%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16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AI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155.5%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29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210.4%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129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202.2%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2129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221.8%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756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198.6%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29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-2.0%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193.1%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16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-2.2%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-1.7%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213.6%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05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-0.8%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-1.0%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-1.0%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100.9%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193.3%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124992"/>
              </p:ext>
            </p:extLst>
          </p:nvPr>
        </p:nvGraphicFramePr>
        <p:xfrm>
          <a:off x="5241032" y="3356995"/>
          <a:ext cx="4545727" cy="2748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919"/>
                <a:gridCol w="720080"/>
                <a:gridCol w="576064"/>
                <a:gridCol w="576064"/>
                <a:gridCol w="648072"/>
                <a:gridCol w="704528"/>
              </a:tblGrid>
              <a:tr h="3430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BDR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Run Time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873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ENC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DEC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921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104.0%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921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AI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105.1%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85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101.1%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106.4%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85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107.0%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85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effectLst/>
                        </a:rPr>
                        <a:t>-1.4%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110.7%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489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101.0%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108.8%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85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100.7%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109.8%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921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-2.2%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101.5%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effectLst/>
                        </a:rPr>
                        <a:t>113.9%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642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-0.8%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-0.6%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-0.6%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100.9%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</a:rPr>
                        <a:t>108.8%</a:t>
                      </a:r>
                      <a:endParaRPr lang="en-US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118100" y="692696"/>
            <a:ext cx="47879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CA" sz="2000" dirty="0" smtClean="0"/>
              <a:t>This contribution</a:t>
            </a:r>
          </a:p>
          <a:p>
            <a:r>
              <a:rPr lang="en-CA" sz="2000" dirty="0" smtClean="0"/>
              <a:t>Reference: SHM1.0</a:t>
            </a:r>
          </a:p>
          <a:p>
            <a:r>
              <a:rPr lang="en-CA" sz="2000" dirty="0" smtClean="0"/>
              <a:t>Average BDR performance gain is </a:t>
            </a:r>
          </a:p>
          <a:p>
            <a:pPr lvl="1"/>
            <a:r>
              <a:rPr lang="en-CA" sz="1800" dirty="0" smtClean="0"/>
              <a:t>-0.8%(Y), -0.6%(U), -0.6%(V) </a:t>
            </a:r>
          </a:p>
          <a:p>
            <a:r>
              <a:rPr lang="en-CA" sz="2000" dirty="0"/>
              <a:t>Run time</a:t>
            </a:r>
          </a:p>
          <a:p>
            <a:pPr lvl="1"/>
            <a:r>
              <a:rPr lang="en-CA" sz="1800" dirty="0" err="1"/>
              <a:t>Enc</a:t>
            </a:r>
            <a:r>
              <a:rPr lang="en-CA" sz="1800" dirty="0"/>
              <a:t>: 100%</a:t>
            </a:r>
          </a:p>
          <a:p>
            <a:pPr lvl="1"/>
            <a:r>
              <a:rPr lang="en-CA" sz="1800" dirty="0"/>
              <a:t>Dec: </a:t>
            </a:r>
            <a:r>
              <a:rPr lang="en-CA" sz="1800" dirty="0" smtClean="0"/>
              <a:t>109%</a:t>
            </a:r>
            <a:endParaRPr lang="en-CA" sz="1800" dirty="0"/>
          </a:p>
          <a:p>
            <a:pPr marL="0" indent="0">
              <a:buNone/>
            </a:pPr>
            <a:endParaRPr lang="en-CA" sz="2200" dirty="0" smtClean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829208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 - </a:t>
            </a:r>
            <a:r>
              <a:rPr lang="en-US" dirty="0" err="1" smtClean="0"/>
              <a:t>IntraBL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memory access  </a:t>
            </a:r>
          </a:p>
          <a:p>
            <a:pPr lvl="1"/>
            <a:r>
              <a:rPr lang="en-US" dirty="0" smtClean="0"/>
              <a:t>By using the complexity assessment module from AhG17.</a:t>
            </a:r>
          </a:p>
          <a:p>
            <a:pPr lvl="1"/>
            <a:r>
              <a:rPr lang="en-US" dirty="0" smtClean="0"/>
              <a:t>No impact for the worse case.</a:t>
            </a:r>
          </a:p>
          <a:p>
            <a:pPr lvl="1"/>
            <a:r>
              <a:rPr lang="en-US" dirty="0"/>
              <a:t>Memory access in </a:t>
            </a:r>
            <a:r>
              <a:rPr lang="en-US" dirty="0" smtClean="0"/>
              <a:t>average on the test set of the CTC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M0265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913440" y="6453336"/>
            <a:ext cx="790575" cy="236537"/>
          </a:xfrm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fld id="{CCD02077-71DC-4222-8CF2-404BB246F888}" type="slidenum">
              <a:rPr lang="en-US" smtClean="0"/>
              <a:pPr/>
              <a:t>9</a:t>
            </a:fld>
            <a:endParaRPr lang="en-US" dirty="0" smtClean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594920"/>
              </p:ext>
            </p:extLst>
          </p:nvPr>
        </p:nvGraphicFramePr>
        <p:xfrm>
          <a:off x="1136576" y="2881883"/>
          <a:ext cx="3429000" cy="619125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017951"/>
              </p:ext>
            </p:extLst>
          </p:nvPr>
        </p:nvGraphicFramePr>
        <p:xfrm>
          <a:off x="1136576" y="4682083"/>
          <a:ext cx="3429000" cy="619125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  <a:gridCol w="685800"/>
                <a:gridCol w="685800"/>
              </a:tblGrid>
              <a:tr h="20955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8b/8b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64b/256b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64b/512b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8610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61790</TotalTime>
  <Words>1828</Words>
  <Application>Microsoft Office PowerPoint</Application>
  <PresentationFormat>A4 Paper (210x297 mm)</PresentationFormat>
  <Paragraphs>649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標準デザイン</vt:lpstr>
      <vt:lpstr>Microsoft Visio Drawing</vt:lpstr>
      <vt:lpstr>JCTVC-M0114 Non SCE4: On Interlayer SAO filtering in SHVC  </vt:lpstr>
      <vt:lpstr>Context of this contribution</vt:lpstr>
      <vt:lpstr>Principle of this SAO proposal</vt:lpstr>
      <vt:lpstr>Slight change in SAO</vt:lpstr>
      <vt:lpstr>Details in the SAO EdgeIndex computation</vt:lpstr>
      <vt:lpstr>Experiments results - IntraBL</vt:lpstr>
      <vt:lpstr>Experiments results - RefIdx</vt:lpstr>
      <vt:lpstr>Comparison with CE4.2.1 for IntraBL</vt:lpstr>
      <vt:lpstr>Complexity analysis - IntraBL</vt:lpstr>
      <vt:lpstr>Complexity analysis - RefIdx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PO</cp:lastModifiedBy>
  <cp:revision>1518</cp:revision>
  <dcterms:created xsi:type="dcterms:W3CDTF">2005-11-15T02:06:28Z</dcterms:created>
  <dcterms:modified xsi:type="dcterms:W3CDTF">2013-04-19T02:27:29Z</dcterms:modified>
  <cp:category>R2/A1</cp:category>
</cp:coreProperties>
</file>