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7" r:id="rId1"/>
  </p:sldMasterIdLst>
  <p:notesMasterIdLst>
    <p:notesMasterId r:id="rId13"/>
  </p:notesMasterIdLst>
  <p:sldIdLst>
    <p:sldId id="617" r:id="rId2"/>
    <p:sldId id="773" r:id="rId3"/>
    <p:sldId id="775" r:id="rId4"/>
    <p:sldId id="776" r:id="rId5"/>
    <p:sldId id="769" r:id="rId6"/>
    <p:sldId id="777" r:id="rId7"/>
    <p:sldId id="779" r:id="rId8"/>
    <p:sldId id="778" r:id="rId9"/>
    <p:sldId id="782" r:id="rId10"/>
    <p:sldId id="774" r:id="rId11"/>
    <p:sldId id="768" r:id="rId12"/>
  </p:sldIdLst>
  <p:sldSz cx="9144000" cy="6858000" type="screen4x3"/>
  <p:notesSz cx="7099300" cy="10234613"/>
  <p:defaultTextStyle>
    <a:defPPr>
      <a:defRPr lang="ko-KR"/>
    </a:defPPr>
    <a:lvl1pPr algn="ctr" rtl="0" fontAlgn="base" latinLnBrk="1">
      <a:spcBef>
        <a:spcPct val="0"/>
      </a:spcBef>
      <a:spcAft>
        <a:spcPct val="0"/>
      </a:spcAft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1pPr>
    <a:lvl2pPr marL="457200" algn="ctr" rtl="0" fontAlgn="base" latinLnBrk="1">
      <a:spcBef>
        <a:spcPct val="0"/>
      </a:spcBef>
      <a:spcAft>
        <a:spcPct val="0"/>
      </a:spcAft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2pPr>
    <a:lvl3pPr marL="914400" algn="ctr" rtl="0" fontAlgn="base" latinLnBrk="1">
      <a:spcBef>
        <a:spcPct val="0"/>
      </a:spcBef>
      <a:spcAft>
        <a:spcPct val="0"/>
      </a:spcAft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3pPr>
    <a:lvl4pPr marL="1371600" algn="ctr" rtl="0" fontAlgn="base" latinLnBrk="1">
      <a:spcBef>
        <a:spcPct val="0"/>
      </a:spcBef>
      <a:spcAft>
        <a:spcPct val="0"/>
      </a:spcAft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4pPr>
    <a:lvl5pPr marL="1828800" algn="ctr" rtl="0" fontAlgn="base" latinLnBrk="1">
      <a:spcBef>
        <a:spcPct val="0"/>
      </a:spcBef>
      <a:spcAft>
        <a:spcPct val="0"/>
      </a:spcAft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5pPr>
    <a:lvl6pPr marL="2286000" algn="l" defTabSz="914400" rtl="0" eaLnBrk="1" latinLnBrk="1" hangingPunct="1"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6pPr>
    <a:lvl7pPr marL="2743200" algn="l" defTabSz="914400" rtl="0" eaLnBrk="1" latinLnBrk="1" hangingPunct="1"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7pPr>
    <a:lvl8pPr marL="3200400" algn="l" defTabSz="914400" rtl="0" eaLnBrk="1" latinLnBrk="1" hangingPunct="1"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8pPr>
    <a:lvl9pPr marL="3657600" algn="l" defTabSz="914400" rtl="0" eaLnBrk="1" latinLnBrk="1" hangingPunct="1"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1FB5"/>
    <a:srgbClr val="FFFF66"/>
    <a:srgbClr val="87B33F"/>
    <a:srgbClr val="D07DE7"/>
    <a:srgbClr val="DD69CF"/>
    <a:srgbClr val="0066FF"/>
    <a:srgbClr val="58B2B4"/>
    <a:srgbClr val="003399"/>
    <a:srgbClr val="C0C0C0"/>
    <a:srgbClr val="00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7889" autoAdjust="0"/>
    <p:restoredTop sz="99508" autoAdjust="0"/>
  </p:normalViewPr>
  <p:slideViewPr>
    <p:cSldViewPr snapToGrid="0">
      <p:cViewPr>
        <p:scale>
          <a:sx n="100" d="100"/>
          <a:sy n="100" d="100"/>
        </p:scale>
        <p:origin x="-1002" y="-174"/>
      </p:cViewPr>
      <p:guideLst>
        <p:guide orient="horz" pos="786"/>
        <p:guide orient="horz" pos="2825"/>
        <p:guide orient="horz" pos="4176"/>
        <p:guide pos="90"/>
        <p:guide pos="1114"/>
        <p:guide pos="55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137" cy="51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24" tIns="47361" rIns="94724" bIns="47361" numCol="1" anchor="t" anchorCtr="0" compatLnSpc="1">
            <a:prstTxWarp prst="textNoShape">
              <a:avLst/>
            </a:prstTxWarp>
          </a:bodyPr>
          <a:lstStyle>
            <a:lvl1pPr algn="l">
              <a:defRPr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0506" y="0"/>
            <a:ext cx="3077137" cy="51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24" tIns="47361" rIns="94724" bIns="47361" numCol="1" anchor="t" anchorCtr="0" compatLnSpc="1">
            <a:prstTxWarp prst="textNoShape">
              <a:avLst/>
            </a:prstTxWarp>
          </a:bodyPr>
          <a:lstStyle>
            <a:lvl1pPr algn="r">
              <a:defRPr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3338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599" y="4861156"/>
            <a:ext cx="5680103" cy="4605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24" tIns="47361" rIns="94724" bIns="473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19035"/>
            <a:ext cx="3077137" cy="51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24" tIns="47361" rIns="94724" bIns="47361" numCol="1" anchor="b" anchorCtr="0" compatLnSpc="1">
            <a:prstTxWarp prst="textNoShape">
              <a:avLst/>
            </a:prstTxWarp>
          </a:bodyPr>
          <a:lstStyle>
            <a:lvl1pPr algn="l">
              <a:defRPr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0506" y="9719035"/>
            <a:ext cx="3077137" cy="51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24" tIns="47361" rIns="94724" bIns="47361" numCol="1" anchor="b" anchorCtr="0" compatLnSpc="1">
            <a:prstTxWarp prst="textNoShape">
              <a:avLst/>
            </a:prstTxWarp>
          </a:bodyPr>
          <a:lstStyle>
            <a:lvl1pPr algn="r">
              <a:defRPr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5D85198B-729B-4F47-9660-5A7AD217C87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08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32738" y="90488"/>
            <a:ext cx="884237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325" y="248552"/>
            <a:ext cx="6743700" cy="439224"/>
          </a:xfrm>
        </p:spPr>
        <p:txBody>
          <a:bodyPr/>
          <a:lstStyle>
            <a:lvl1pPr>
              <a:defRPr>
                <a:latin typeface="HY각헤드라인M" pitchFamily="18" charset="-127"/>
                <a:ea typeface="HY각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 hasCustomPrompt="1"/>
          </p:nvPr>
        </p:nvSpPr>
        <p:spPr>
          <a:xfrm>
            <a:off x="293915" y="981075"/>
            <a:ext cx="8564336" cy="5543550"/>
          </a:xfrm>
          <a:ln>
            <a:solidFill>
              <a:schemeClr val="bg1"/>
            </a:solidFill>
          </a:ln>
        </p:spPr>
        <p:txBody>
          <a:bodyPr/>
          <a:lstStyle>
            <a:lvl1pPr>
              <a:defRPr>
                <a:latin typeface="Times New Roman" pitchFamily="18" charset="0"/>
                <a:ea typeface="Arial Unicode MS" pitchFamily="50" charset="-127"/>
                <a:cs typeface="Times New Roman" pitchFamily="18" charset="0"/>
              </a:defRPr>
            </a:lvl1pPr>
            <a:lvl2pPr>
              <a:defRPr>
                <a:latin typeface="Times New Roman" pitchFamily="18" charset="0"/>
                <a:ea typeface="Arial Unicode MS" pitchFamily="50" charset="-127"/>
                <a:cs typeface="Times New Roman" pitchFamily="18" charset="0"/>
              </a:defRPr>
            </a:lvl2pPr>
            <a:lvl3pPr>
              <a:defRPr>
                <a:latin typeface="Times New Roman" pitchFamily="18" charset="0"/>
                <a:ea typeface="Arial Unicode MS" pitchFamily="50" charset="-127"/>
                <a:cs typeface="Times New Roman" pitchFamily="18" charset="0"/>
              </a:defRPr>
            </a:lvl3pPr>
            <a:lvl4pPr>
              <a:defRPr>
                <a:latin typeface="Times New Roman" pitchFamily="18" charset="0"/>
                <a:ea typeface="Arial Unicode MS" pitchFamily="50" charset="-127"/>
                <a:cs typeface="Times New Roman" pitchFamily="18" charset="0"/>
              </a:defRPr>
            </a:lvl4pPr>
            <a:lvl5pPr>
              <a:defRPr>
                <a:latin typeface="Arial Unicode MS" pitchFamily="50" charset="-127"/>
                <a:ea typeface="Arial Unicode MS" pitchFamily="50" charset="-127"/>
                <a:cs typeface="Arial Unicode MS" pitchFamily="50" charset="-127"/>
              </a:defRPr>
            </a:lvl5pPr>
          </a:lstStyle>
          <a:p>
            <a:pPr lvl="0"/>
            <a:r>
              <a:rPr lang="en-US" altLang="ko-KR" dirty="0" smtClean="0"/>
              <a:t>A</a:t>
            </a:r>
            <a:endParaRPr lang="ko-KR" altLang="en-US" dirty="0" smtClean="0"/>
          </a:p>
          <a:p>
            <a:pPr lvl="1"/>
            <a:r>
              <a:rPr lang="en-US" altLang="ko-KR" dirty="0" smtClean="0"/>
              <a:t>B</a:t>
            </a:r>
            <a:endParaRPr lang="ko-KR" altLang="en-US" dirty="0" smtClean="0"/>
          </a:p>
          <a:p>
            <a:pPr lvl="2"/>
            <a:r>
              <a:rPr lang="en-US" altLang="ko-KR" dirty="0" smtClean="0"/>
              <a:t>C</a:t>
            </a:r>
            <a:endParaRPr lang="ko-KR" altLang="en-US" dirty="0" smtClean="0"/>
          </a:p>
          <a:p>
            <a:pPr lvl="3"/>
            <a:r>
              <a:rPr lang="en-US" altLang="ko-KR" dirty="0" smtClean="0"/>
              <a:t>d</a:t>
            </a:r>
            <a:endParaRPr lang="ko-KR" alt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325" y="248552"/>
            <a:ext cx="6743700" cy="439224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588" y="0"/>
            <a:ext cx="914558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1" descr="08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32738" y="90488"/>
            <a:ext cx="884237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48" name="Text Box 4"/>
          <p:cNvSpPr txBox="1">
            <a:spLocks noChangeArrowheads="1"/>
          </p:cNvSpPr>
          <p:nvPr/>
        </p:nvSpPr>
        <p:spPr bwMode="auto">
          <a:xfrm>
            <a:off x="8509000" y="6665913"/>
            <a:ext cx="654050" cy="19843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>
              <a:lnSpc>
                <a:spcPct val="70000"/>
              </a:lnSpc>
              <a:spcBef>
                <a:spcPct val="50000"/>
              </a:spcBef>
              <a:buClr>
                <a:schemeClr val="accent2"/>
              </a:buClr>
              <a:defRPr/>
            </a:pPr>
            <a:fld id="{71A79892-0690-400C-AAC7-7C89D6DACEC9}" type="slidenum">
              <a:rPr kumimoji="0" lang="ko-KR" altLang="en-US" sz="1000" b="1">
                <a:latin typeface="Tahoma" pitchFamily="34" charset="0"/>
                <a:ea typeface="HY견고딕" pitchFamily="18" charset="-127"/>
              </a:rPr>
              <a:pPr algn="r">
                <a:lnSpc>
                  <a:spcPct val="70000"/>
                </a:lnSpc>
                <a:spcBef>
                  <a:spcPct val="50000"/>
                </a:spcBef>
                <a:buClr>
                  <a:schemeClr val="accent2"/>
                </a:buClr>
                <a:defRPr/>
              </a:pPr>
              <a:t>‹#›</a:t>
            </a:fld>
            <a:r>
              <a:rPr kumimoji="0" lang="en-US" altLang="ko-KR" sz="1000" b="1" dirty="0" smtClean="0">
                <a:latin typeface="Tahoma" pitchFamily="34" charset="0"/>
                <a:ea typeface="HY견고딕" pitchFamily="18" charset="-127"/>
              </a:rPr>
              <a:t>/7</a:t>
            </a:r>
            <a:endParaRPr kumimoji="0" lang="en-US" altLang="ko-KR" sz="1000" b="1" dirty="0">
              <a:latin typeface="Tahoma" pitchFamily="34" charset="0"/>
              <a:ea typeface="HY견고딕" pitchFamily="18" charset="-127"/>
            </a:endParaRPr>
          </a:p>
        </p:txBody>
      </p:sp>
      <p:sp>
        <p:nvSpPr>
          <p:cNvPr id="8294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0325" y="248552"/>
            <a:ext cx="6743700" cy="43922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28398" dir="3806097" algn="ctr" rotWithShape="0">
              <a:srgbClr val="080808"/>
            </a:outerShdw>
          </a:effec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dirty="0" smtClean="0"/>
              <a:t>마스터 제목 스타일 편집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2079" y="981075"/>
            <a:ext cx="8539841" cy="5543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dirty="0" smtClean="0"/>
              <a:t>A</a:t>
            </a:r>
          </a:p>
          <a:p>
            <a:pPr lvl="1"/>
            <a:r>
              <a:rPr lang="en-US" altLang="ko-KR" dirty="0" smtClean="0"/>
              <a:t>B</a:t>
            </a:r>
          </a:p>
          <a:p>
            <a:pPr lvl="2"/>
            <a:r>
              <a:rPr lang="en-US" altLang="ko-KR" dirty="0" smtClean="0"/>
              <a:t>C</a:t>
            </a:r>
          </a:p>
          <a:p>
            <a:pPr lvl="3"/>
            <a:r>
              <a:rPr lang="en-US" altLang="ko-KR" dirty="0" smtClean="0"/>
              <a:t>d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-31750" y="6681788"/>
            <a:ext cx="2265363" cy="19843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>
              <a:lnSpc>
                <a:spcPct val="70000"/>
              </a:lnSpc>
              <a:spcBef>
                <a:spcPct val="50000"/>
              </a:spcBef>
              <a:buClr>
                <a:schemeClr val="accent2"/>
              </a:buClr>
              <a:defRPr/>
            </a:pPr>
            <a:r>
              <a:rPr kumimoji="0" lang="en-US" altLang="ko-KR" sz="1000">
                <a:latin typeface="맑은 고딕" pitchFamily="50" charset="-127"/>
                <a:ea typeface="맑은 고딕" pitchFamily="50" charset="-127"/>
              </a:rPr>
              <a:t>© Samsung Electronics Co., Ltd.</a:t>
            </a:r>
            <a:endParaRPr kumimoji="0" lang="ko-KR" altLang="en-US" sz="100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10" r:id="rId2"/>
    <p:sldLayoutId id="2147483814" r:id="rId3"/>
  </p:sldLayoutIdLst>
  <p:transition/>
  <p:txStyles>
    <p:titleStyle>
      <a:lvl1pPr algn="l" rtl="0" eaLnBrk="0" fontAlgn="base" latinLnBrk="1" hangingPunct="0">
        <a:lnSpc>
          <a:spcPct val="80000"/>
        </a:lnSpc>
        <a:spcBef>
          <a:spcPct val="0"/>
        </a:spcBef>
        <a:spcAft>
          <a:spcPct val="0"/>
        </a:spcAft>
        <a:defRPr kumimoji="1" sz="2800" b="0">
          <a:solidFill>
            <a:schemeClr val="bg1"/>
          </a:solidFill>
          <a:latin typeface="HY각헤드라인M" pitchFamily="18" charset="-127"/>
          <a:ea typeface="HY각헤드라인M" pitchFamily="18" charset="-127"/>
          <a:cs typeface="+mj-cs"/>
        </a:defRPr>
      </a:lvl1pPr>
      <a:lvl2pPr algn="l" rtl="0" eaLnBrk="0" fontAlgn="base" latinLnBrk="1" hangingPunct="0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6pPr>
      <a:lvl7pPr marL="914400" algn="l" rtl="0" fontAlgn="base" latinLnBrk="1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7pPr>
      <a:lvl8pPr marL="1371600" algn="l" rtl="0" fontAlgn="base" latinLnBrk="1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8pPr>
      <a:lvl9pPr marL="1828800" algn="l" rtl="0" fontAlgn="base" latinLnBrk="1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266700" indent="-266700" algn="l" rtl="0" eaLnBrk="0" fontAlgn="base" latinLnBrk="1" hangingPunct="0">
        <a:lnSpc>
          <a:spcPct val="125000"/>
        </a:lnSpc>
        <a:spcBef>
          <a:spcPct val="0"/>
        </a:spcBef>
        <a:spcAft>
          <a:spcPct val="0"/>
        </a:spcAft>
        <a:buClr>
          <a:srgbClr val="000066"/>
        </a:buClr>
        <a:buFont typeface="Arial" charset="0"/>
        <a:buBlip>
          <a:blip r:embed="rId7"/>
        </a:buBlip>
        <a:defRPr kumimoji="1" sz="2400" b="1">
          <a:solidFill>
            <a:schemeClr val="tx1"/>
          </a:solidFill>
          <a:latin typeface="Times New Roman" pitchFamily="18" charset="0"/>
          <a:ea typeface="Arial Unicode MS" pitchFamily="50" charset="-127"/>
          <a:cs typeface="Times New Roman" pitchFamily="18" charset="0"/>
        </a:defRPr>
      </a:lvl1pPr>
      <a:lvl2pPr marL="515938" indent="-220663" algn="l" rtl="0" eaLnBrk="0" fontAlgn="base" latinLnBrk="1" hangingPunct="0">
        <a:lnSpc>
          <a:spcPct val="120000"/>
        </a:lnSpc>
        <a:spcBef>
          <a:spcPct val="10000"/>
        </a:spcBef>
        <a:spcAft>
          <a:spcPct val="0"/>
        </a:spcAft>
        <a:buFont typeface="HY헤드라인M" pitchFamily="18" charset="-127"/>
        <a:buChar char="-"/>
        <a:defRPr kumimoji="1" sz="2000" b="0">
          <a:solidFill>
            <a:schemeClr val="tx1"/>
          </a:solidFill>
          <a:latin typeface="Times New Roman" pitchFamily="18" charset="0"/>
          <a:ea typeface="Arial Unicode MS" pitchFamily="50" charset="-127"/>
          <a:cs typeface="Times New Roman" pitchFamily="18" charset="0"/>
        </a:defRPr>
      </a:lvl2pPr>
      <a:lvl3pPr marL="895350" indent="-182563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600" b="0">
          <a:solidFill>
            <a:schemeClr val="tx1"/>
          </a:solidFill>
          <a:latin typeface="Times New Roman" pitchFamily="18" charset="0"/>
          <a:ea typeface="Arial Unicode MS" pitchFamily="50" charset="-127"/>
          <a:cs typeface="Times New Roman" pitchFamily="18" charset="0"/>
        </a:defRPr>
      </a:lvl3pPr>
      <a:lvl4pPr marL="1252538" indent="-173038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400" b="0">
          <a:solidFill>
            <a:schemeClr val="tx1"/>
          </a:solidFill>
          <a:latin typeface="Times New Roman" pitchFamily="18" charset="0"/>
          <a:ea typeface="Arial Unicode MS" pitchFamily="50" charset="-127"/>
          <a:cs typeface="Times New Roman" pitchFamily="18" charset="0"/>
        </a:defRPr>
      </a:lvl4pPr>
      <a:lvl5pPr marL="2124075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5pPr>
      <a:lvl6pPr marL="2581275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6pPr>
      <a:lvl7pPr marL="3038475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7pPr>
      <a:lvl8pPr marL="3495675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8pPr>
      <a:lvl9pPr marL="3952875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95300" y="2524125"/>
            <a:ext cx="81248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JCTVC-M0106</a:t>
            </a:r>
          </a:p>
          <a:p>
            <a:r>
              <a:rPr lang="en-US" altLang="ko-KR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AHG5: Reference sample filtering in intra prediction for extended color format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34167" y="4698040"/>
            <a:ext cx="4909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err="1" smtClean="0">
                <a:solidFill>
                  <a:schemeClr val="bg2">
                    <a:lumMod val="75000"/>
                  </a:schemeClr>
                </a:solidFill>
              </a:rPr>
              <a:t>Junghye</a:t>
            </a:r>
            <a:r>
              <a:rPr lang="en-US" altLang="ko-KR" sz="2000" dirty="0" smtClean="0">
                <a:solidFill>
                  <a:schemeClr val="bg2">
                    <a:lumMod val="75000"/>
                  </a:schemeClr>
                </a:solidFill>
              </a:rPr>
              <a:t> Min, Sunil Lee, </a:t>
            </a:r>
            <a:r>
              <a:rPr lang="en-US" altLang="ko-KR" sz="2000" dirty="0" err="1" smtClean="0">
                <a:solidFill>
                  <a:schemeClr val="bg2">
                    <a:lumMod val="75000"/>
                  </a:schemeClr>
                </a:solidFill>
              </a:rPr>
              <a:t>Chanyul</a:t>
            </a:r>
            <a:r>
              <a:rPr lang="en-US" altLang="ko-KR" sz="2000" dirty="0" smtClean="0">
                <a:solidFill>
                  <a:schemeClr val="bg2">
                    <a:lumMod val="75000"/>
                  </a:schemeClr>
                </a:solidFill>
              </a:rPr>
              <a:t> Kim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25" y="248552"/>
            <a:ext cx="8159750" cy="439224"/>
          </a:xfrm>
        </p:spPr>
        <p:txBody>
          <a:bodyPr/>
          <a:lstStyle/>
          <a:p>
            <a:r>
              <a:rPr lang="en-US" altLang="ko-KR" dirty="0" smtClean="0"/>
              <a:t>Conclusions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9140" y="876300"/>
            <a:ext cx="8564336" cy="5543550"/>
          </a:xfrm>
        </p:spPr>
        <p:txBody>
          <a:bodyPr/>
          <a:lstStyle/>
          <a:p>
            <a:r>
              <a:rPr lang="en-US" sz="2000" dirty="0" smtClean="0"/>
              <a:t>Proposed methods provide </a:t>
            </a:r>
            <a:r>
              <a:rPr lang="en-US" sz="2000" dirty="0" smtClean="0">
                <a:solidFill>
                  <a:srgbClr val="FF0000"/>
                </a:solidFill>
              </a:rPr>
              <a:t>additional gains in all color components           without increase in encoding and decoding tim</a:t>
            </a:r>
            <a:r>
              <a:rPr lang="en-US" sz="2000" dirty="0" smtClean="0"/>
              <a:t>e</a:t>
            </a:r>
          </a:p>
          <a:p>
            <a:r>
              <a:rPr lang="en-US" sz="2000" dirty="0" smtClean="0"/>
              <a:t>With increased </a:t>
            </a:r>
            <a:r>
              <a:rPr lang="en-US" sz="2000" dirty="0" err="1" smtClean="0"/>
              <a:t>chroma</a:t>
            </a:r>
            <a:r>
              <a:rPr lang="en-US" sz="2000" dirty="0" smtClean="0"/>
              <a:t> intra prediction modes</a:t>
            </a:r>
            <a:r>
              <a:rPr lang="en-US" sz="2000" dirty="0" smtClean="0">
                <a:solidFill>
                  <a:srgbClr val="FF0000"/>
                </a:solidFill>
              </a:rPr>
              <a:t>, better performance gains </a:t>
            </a:r>
            <a:r>
              <a:rPr lang="en-US" sz="2000" dirty="0" smtClean="0"/>
              <a:t>are obtained.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Code changes</a:t>
            </a:r>
            <a:r>
              <a:rPr lang="en-US" sz="2000" dirty="0" smtClean="0"/>
              <a:t> from HM10.0_RExt2.0  </a:t>
            </a:r>
            <a:r>
              <a:rPr lang="en-US" sz="2000" dirty="0" smtClean="0">
                <a:solidFill>
                  <a:srgbClr val="FF0000"/>
                </a:solidFill>
              </a:rPr>
              <a:t>are minimal</a:t>
            </a:r>
            <a:r>
              <a:rPr lang="en-US" sz="2000" dirty="0" smtClean="0"/>
              <a:t>.   </a:t>
            </a:r>
          </a:p>
          <a:p>
            <a:r>
              <a:rPr lang="en-US" sz="2000" dirty="0" smtClean="0"/>
              <a:t>We recommend adopting the proposed sampling filtering method for          the common  s/w with range extension</a:t>
            </a:r>
            <a:endParaRPr lang="ko-KR" altLang="en-US" sz="2000" dirty="0"/>
          </a:p>
        </p:txBody>
      </p:sp>
      <p:sp>
        <p:nvSpPr>
          <p:cNvPr id="4" name="직사각형 3"/>
          <p:cNvSpPr/>
          <p:nvPr/>
        </p:nvSpPr>
        <p:spPr>
          <a:xfrm>
            <a:off x="333375" y="5217468"/>
            <a:ext cx="7162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ko-KR" sz="2000" b="1" dirty="0" smtClean="0">
                <a:solidFill>
                  <a:srgbClr val="0B1FB5"/>
                </a:solidFill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We would like to thank LG for the crosscheck of this proposal. </a:t>
            </a:r>
            <a:endParaRPr lang="ko-KR" altLang="en-US" sz="2000" b="1" dirty="0" smtClean="0">
              <a:solidFill>
                <a:srgbClr val="0B1FB5"/>
              </a:solidFill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2352675" y="2809875"/>
            <a:ext cx="472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0" b="1" i="1" dirty="0" smtClean="0">
                <a:latin typeface="Times New Roman" pitchFamily="18" charset="0"/>
                <a:cs typeface="Times New Roman" pitchFamily="18" charset="0"/>
              </a:rPr>
              <a:t>Thank you !</a:t>
            </a:r>
            <a:endParaRPr lang="ko-KR" altLang="en-US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25" y="248552"/>
            <a:ext cx="6743700" cy="439224"/>
          </a:xfrm>
        </p:spPr>
        <p:txBody>
          <a:bodyPr/>
          <a:lstStyle/>
          <a:p>
            <a:r>
              <a:rPr lang="en-US" altLang="ko-KR" sz="2800" dirty="0" smtClean="0"/>
              <a:t>Summary</a:t>
            </a:r>
            <a:endParaRPr lang="ko-KR" alt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715" y="819149"/>
            <a:ext cx="8688160" cy="5572125"/>
          </a:xfrm>
        </p:spPr>
        <p:txBody>
          <a:bodyPr/>
          <a:lstStyle/>
          <a:p>
            <a:r>
              <a:rPr lang="en-US" altLang="ko-KR" dirty="0" smtClean="0"/>
              <a:t>Propose reference sample filtering methods in intra prediction for </a:t>
            </a:r>
            <a:r>
              <a:rPr lang="en-US" altLang="ko-KR" dirty="0" err="1" smtClean="0"/>
              <a:t>chroma</a:t>
            </a:r>
            <a:r>
              <a:rPr lang="en-US" altLang="ko-KR" dirty="0" smtClean="0"/>
              <a:t> extended formats</a:t>
            </a:r>
          </a:p>
          <a:p>
            <a:pPr lvl="1"/>
            <a:r>
              <a:rPr lang="en-US" altLang="ko-KR" dirty="0" smtClean="0"/>
              <a:t>Apply proposed sample filtering methods for </a:t>
            </a:r>
            <a:r>
              <a:rPr lang="en-US" altLang="ko-KR" dirty="0" err="1" smtClean="0"/>
              <a:t>chroma</a:t>
            </a:r>
            <a:r>
              <a:rPr lang="en-US" altLang="ko-KR" dirty="0" smtClean="0"/>
              <a:t> intra prediction</a:t>
            </a:r>
          </a:p>
          <a:p>
            <a:pPr lvl="2"/>
            <a:r>
              <a:rPr lang="en-US" altLang="ko-KR" dirty="0" smtClean="0"/>
              <a:t>Methods 1 : additional sample filtering for 4x4 and 8x8 transform units</a:t>
            </a:r>
          </a:p>
          <a:p>
            <a:pPr lvl="2"/>
            <a:r>
              <a:rPr lang="en-US" altLang="ko-KR" dirty="0" smtClean="0"/>
              <a:t>Methods 2:  Methods1 + strong filtering for large transform units</a:t>
            </a:r>
          </a:p>
          <a:p>
            <a:pPr lvl="1"/>
            <a:r>
              <a:rPr lang="en-US" altLang="ko-KR" dirty="0" smtClean="0"/>
              <a:t>performance</a:t>
            </a:r>
            <a:endParaRPr lang="en-US" altLang="ko-KR" dirty="0" smtClean="0"/>
          </a:p>
          <a:p>
            <a:pPr lvl="2"/>
            <a:r>
              <a:rPr lang="en-US" altLang="ko-KR" sz="2000" dirty="0" smtClean="0"/>
              <a:t>Method 1 : (-0.1%,-0,1%,-0.2%)  in AI without additional enc/</a:t>
            </a:r>
            <a:r>
              <a:rPr lang="en-US" altLang="ko-KR" sz="2000" dirty="0" err="1" smtClean="0"/>
              <a:t>dec</a:t>
            </a:r>
            <a:r>
              <a:rPr lang="en-US" altLang="ko-KR" sz="2000" dirty="0" smtClean="0"/>
              <a:t> time</a:t>
            </a:r>
          </a:p>
          <a:p>
            <a:pPr lvl="2"/>
            <a:r>
              <a:rPr lang="en-US" altLang="ko-KR" sz="2000" dirty="0" smtClean="0"/>
              <a:t>Method 2: (-0.1%,-0.2%, -0.2%)  in AI without additional enc/</a:t>
            </a:r>
            <a:r>
              <a:rPr lang="en-US" altLang="ko-KR" sz="2000" dirty="0" err="1" smtClean="0"/>
              <a:t>dec</a:t>
            </a:r>
            <a:r>
              <a:rPr lang="en-US" altLang="ko-KR" sz="2000" dirty="0" smtClean="0"/>
              <a:t> </a:t>
            </a:r>
            <a:r>
              <a:rPr lang="en-US" altLang="ko-KR" sz="2000" dirty="0" smtClean="0"/>
              <a:t>time</a:t>
            </a:r>
          </a:p>
          <a:p>
            <a:r>
              <a:rPr lang="en-US" altLang="ko-KR" sz="2000" dirty="0" smtClean="0"/>
              <a:t>Additional test was performed with increased number of </a:t>
            </a:r>
            <a:r>
              <a:rPr lang="en-US" altLang="ko-KR" sz="2000" dirty="0" err="1" smtClean="0"/>
              <a:t>chroma</a:t>
            </a:r>
            <a:r>
              <a:rPr lang="en-US" altLang="ko-KR" sz="2000" dirty="0" smtClean="0"/>
              <a:t> intra modes</a:t>
            </a:r>
            <a:r>
              <a:rPr lang="en-US" altLang="ko-KR" sz="2000" dirty="0" smtClean="0"/>
              <a:t>.</a:t>
            </a:r>
          </a:p>
          <a:p>
            <a:pPr lvl="1"/>
            <a:r>
              <a:rPr lang="en-US" altLang="ko-KR" dirty="0" smtClean="0"/>
              <a:t>Performance</a:t>
            </a:r>
            <a:endParaRPr lang="en-US" altLang="ko-KR" dirty="0" smtClean="0"/>
          </a:p>
          <a:p>
            <a:pPr lvl="2"/>
            <a:r>
              <a:rPr lang="en-US" altLang="ko-KR" sz="2000" dirty="0" smtClean="0"/>
              <a:t>(-</a:t>
            </a:r>
            <a:r>
              <a:rPr lang="en-US" altLang="ko-KR" sz="2000" dirty="0" smtClean="0"/>
              <a:t>0.1%,-</a:t>
            </a:r>
            <a:r>
              <a:rPr lang="en-US" altLang="ko-KR" sz="2000" dirty="0" smtClean="0"/>
              <a:t>0,3%,-0.4%)  </a:t>
            </a:r>
            <a:r>
              <a:rPr lang="en-US" altLang="ko-KR" sz="2000" dirty="0" smtClean="0"/>
              <a:t>in AI without additional enc/</a:t>
            </a:r>
            <a:r>
              <a:rPr lang="en-US" altLang="ko-KR" sz="2000" dirty="0" err="1" smtClean="0"/>
              <a:t>dec</a:t>
            </a:r>
            <a:r>
              <a:rPr lang="en-US" altLang="ko-KR" sz="2000" dirty="0" smtClean="0"/>
              <a:t> time</a:t>
            </a:r>
          </a:p>
          <a:p>
            <a:endParaRPr lang="en-US" altLang="ko-KR" sz="2000" dirty="0" smtClean="0"/>
          </a:p>
          <a:p>
            <a:pPr lvl="2"/>
            <a:endParaRPr lang="en-US" altLang="ko-KR" sz="2000" dirty="0" smtClean="0"/>
          </a:p>
          <a:p>
            <a:pPr lvl="1"/>
            <a:endParaRPr lang="en-US" altLang="ko-KR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 -1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825" y="733425"/>
            <a:ext cx="8564336" cy="5543550"/>
          </a:xfrm>
        </p:spPr>
        <p:txBody>
          <a:bodyPr/>
          <a:lstStyle/>
          <a:p>
            <a:r>
              <a:rPr lang="en-US" altLang="ko-KR" sz="2000" dirty="0" smtClean="0"/>
              <a:t>Reference sample filtering for intra prediction  </a:t>
            </a:r>
          </a:p>
          <a:p>
            <a:pPr lvl="1"/>
            <a:r>
              <a:rPr lang="en-US" sz="1800" dirty="0" smtClean="0"/>
              <a:t>Depending on the transform unit size and intra prediction mode,                                 whether filtered samples are used is determined</a:t>
            </a:r>
          </a:p>
          <a:p>
            <a:pPr lvl="1"/>
            <a:endParaRPr lang="en-US" altLang="ko-KR" sz="1800" dirty="0" smtClean="0"/>
          </a:p>
          <a:p>
            <a:pPr lvl="1"/>
            <a:endParaRPr lang="en-US" altLang="ko-KR" sz="1800" dirty="0" smtClean="0"/>
          </a:p>
          <a:p>
            <a:pPr lvl="1"/>
            <a:endParaRPr lang="en-US" altLang="ko-KR" sz="1800" dirty="0" smtClean="0"/>
          </a:p>
          <a:p>
            <a:pPr lvl="1"/>
            <a:endParaRPr lang="en-US" altLang="ko-KR" sz="1800" dirty="0" smtClean="0"/>
          </a:p>
          <a:p>
            <a:pPr lvl="1"/>
            <a:endParaRPr lang="en-US" altLang="ko-KR" sz="1800" dirty="0" smtClean="0"/>
          </a:p>
          <a:p>
            <a:r>
              <a:rPr lang="en-US" sz="2000" dirty="0" smtClean="0"/>
              <a:t>HM10.0_RExt2.0 </a:t>
            </a:r>
            <a:r>
              <a:rPr lang="en-US" altLang="ko-KR" sz="2000" dirty="0" smtClean="0"/>
              <a:t> </a:t>
            </a:r>
          </a:p>
          <a:p>
            <a:pPr lvl="1"/>
            <a:r>
              <a:rPr lang="en-US" altLang="ko-KR" sz="1600" dirty="0" smtClean="0"/>
              <a:t>Sample filtering is applied to </a:t>
            </a:r>
            <a:r>
              <a:rPr lang="en-US" altLang="ko-KR" sz="1600" dirty="0" err="1" smtClean="0"/>
              <a:t>chroma</a:t>
            </a:r>
            <a:r>
              <a:rPr lang="en-US" altLang="ko-KR" sz="1600" dirty="0" smtClean="0"/>
              <a:t> intra prediction for 4:4:4 format</a:t>
            </a:r>
          </a:p>
          <a:p>
            <a:pPr lvl="1"/>
            <a:r>
              <a:rPr lang="en-US" altLang="ko-KR" sz="1600" dirty="0" smtClean="0"/>
              <a:t>For 4:2:2 format, sample filtering is not used in </a:t>
            </a:r>
            <a:r>
              <a:rPr lang="en-US" altLang="ko-KR" sz="1600" dirty="0" err="1" smtClean="0"/>
              <a:t>chroma</a:t>
            </a:r>
            <a:r>
              <a:rPr lang="en-US" altLang="ko-KR" sz="1600" dirty="0" smtClean="0"/>
              <a:t> intra prediction</a:t>
            </a:r>
          </a:p>
          <a:p>
            <a:pPr lvl="1"/>
            <a:r>
              <a:rPr lang="en-US" altLang="ko-KR" sz="1600" dirty="0" smtClean="0"/>
              <a:t>Same sample filtering process from </a:t>
            </a:r>
            <a:r>
              <a:rPr lang="en-US" altLang="ko-KR" sz="1600" dirty="0" err="1" smtClean="0"/>
              <a:t>luma</a:t>
            </a:r>
            <a:r>
              <a:rPr lang="en-US" altLang="ko-KR" sz="1600" dirty="0" smtClean="0"/>
              <a:t>  is applied to </a:t>
            </a:r>
            <a:r>
              <a:rPr lang="en-US" altLang="ko-KR" sz="1600" dirty="0" err="1" smtClean="0"/>
              <a:t>chroma</a:t>
            </a:r>
            <a:r>
              <a:rPr lang="en-US" altLang="ko-KR" sz="1600" dirty="0" smtClean="0"/>
              <a:t> component</a:t>
            </a:r>
          </a:p>
          <a:p>
            <a:pPr>
              <a:buNone/>
            </a:pPr>
            <a:endParaRPr lang="ko-KR" altLang="en-US" sz="2000" dirty="0"/>
          </a:p>
        </p:txBody>
      </p:sp>
      <p:pic>
        <p:nvPicPr>
          <p:cNvPr id="1026" name="개체 4"/>
          <p:cNvPicPr>
            <a:picLocks noChangeArrowheads="1"/>
          </p:cNvPicPr>
          <p:nvPr/>
        </p:nvPicPr>
        <p:blipFill>
          <a:blip r:embed="rId2"/>
          <a:srcRect l="-2017" t="-9764" r="-1707" b="-4283"/>
          <a:stretch>
            <a:fillRect/>
          </a:stretch>
        </p:blipFill>
        <p:spPr bwMode="auto">
          <a:xfrm>
            <a:off x="895350" y="1933575"/>
            <a:ext cx="5148263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 - 2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52476"/>
            <a:ext cx="8564336" cy="1419224"/>
          </a:xfrm>
        </p:spPr>
        <p:txBody>
          <a:bodyPr/>
          <a:lstStyle/>
          <a:p>
            <a:r>
              <a:rPr lang="en-US" altLang="ko-KR" dirty="0" smtClean="0"/>
              <a:t>Motivations</a:t>
            </a:r>
          </a:p>
          <a:p>
            <a:pPr lvl="1"/>
            <a:r>
              <a:rPr lang="en-US" altLang="ko-KR" dirty="0" err="1" smtClean="0"/>
              <a:t>Chroma</a:t>
            </a:r>
            <a:r>
              <a:rPr lang="en-US" altLang="ko-KR" dirty="0" smtClean="0"/>
              <a:t> component is known to have noises with unnatural patterns</a:t>
            </a:r>
          </a:p>
          <a:p>
            <a:pPr lvl="2"/>
            <a:r>
              <a:rPr lang="en-US" altLang="ko-KR" sz="2000" dirty="0" err="1" smtClean="0"/>
              <a:t>Chroma</a:t>
            </a:r>
            <a:r>
              <a:rPr lang="en-US" altLang="ko-KR" sz="2000" dirty="0" smtClean="0"/>
              <a:t> component needs strong filtering for reference samples</a:t>
            </a:r>
          </a:p>
          <a:p>
            <a:pPr lvl="1"/>
            <a:r>
              <a:rPr lang="en-US" altLang="ko-KR" dirty="0" smtClean="0"/>
              <a:t>To provide optimized designs for </a:t>
            </a:r>
            <a:r>
              <a:rPr lang="en-US" altLang="ko-KR" dirty="0" err="1" smtClean="0"/>
              <a:t>chroma</a:t>
            </a:r>
            <a:r>
              <a:rPr lang="en-US" altLang="ko-KR" dirty="0" smtClean="0"/>
              <a:t> intra prediction to improve coding efficiency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9624" y="2819567"/>
            <a:ext cx="5615528" cy="3752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610350" y="5353050"/>
            <a:ext cx="17091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solidFill>
                  <a:schemeClr val="tx1"/>
                </a:solidFill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Kimono 4:4:4 format</a:t>
            </a:r>
            <a:endParaRPr lang="ko-KR" altLang="en-US" sz="1400" dirty="0" smtClean="0">
              <a:solidFill>
                <a:schemeClr val="tx1"/>
              </a:solidFill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Reference sample filtering process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916" y="981075"/>
            <a:ext cx="8594904" cy="581025"/>
          </a:xfrm>
        </p:spPr>
        <p:txBody>
          <a:bodyPr/>
          <a:lstStyle/>
          <a:p>
            <a:r>
              <a:rPr lang="en-US" altLang="ko-KR" sz="2000" dirty="0" smtClean="0"/>
              <a:t>Common S/W (same as HM9.0)</a:t>
            </a:r>
            <a:endParaRPr lang="en-US" sz="2000" dirty="0" smtClean="0"/>
          </a:p>
          <a:p>
            <a:endParaRPr lang="en-US" altLang="ko-KR" sz="2000" dirty="0" smtClean="0"/>
          </a:p>
          <a:p>
            <a:endParaRPr lang="en-US" altLang="ko-KR" sz="2000" dirty="0" smtClean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381002" y="1704975"/>
            <a:ext cx="4581524" cy="2181225"/>
          </a:xfrm>
          <a:prstGeom prst="rect">
            <a:avLst/>
          </a:prstGeom>
          <a:noFill/>
          <a:ln w="9525" algn="ctr">
            <a:solidFill>
              <a:schemeClr val="bg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fontAlgn="auto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diff = min (abs(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predMode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- HOR_IDX), abs(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predMode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- VER_IDX));</a:t>
            </a: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sizeIndex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getSizeIndex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TuWidth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filterFlag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diff &gt;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m_aucIntraFilter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sizeIndex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]? 1:0;</a:t>
            </a:r>
          </a:p>
          <a:p>
            <a:pPr algn="l" fontAlgn="auto" hangingPunct="1"/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m_aucIntraFilter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[] =</a:t>
            </a: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{   10, //4x4</a:t>
            </a: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7, //8x8</a:t>
            </a: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1, //16x16</a:t>
            </a: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0, //32x32</a:t>
            </a: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},</a:t>
            </a: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895350" marR="0" lvl="2" indent="-182563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en-US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  <a:p>
            <a:pPr marL="266700" marR="0" lvl="0" indent="-266700" algn="l" defTabSz="914400" rtl="0" eaLnBrk="0" fontAlgn="base" latinLnBrk="1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Blip>
                <a:blip r:embed="rId2"/>
              </a:buBlip>
              <a:tabLst/>
              <a:defRPr/>
            </a:pPr>
            <a:endParaRPr kumimoji="1" lang="en-US" altLang="ko-KR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  <a:p>
            <a:pPr marL="266700" marR="0" lvl="0" indent="-266700" algn="l" defTabSz="914400" rtl="0" eaLnBrk="0" fontAlgn="base" latinLnBrk="1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Blip>
                <a:blip r:embed="rId2"/>
              </a:buBlip>
              <a:tabLst/>
              <a:defRPr/>
            </a:pPr>
            <a:endParaRPr kumimoji="1" lang="en-US" altLang="ko-KR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  <p:sp>
        <p:nvSpPr>
          <p:cNvPr id="21" name="오른쪽 화살표 20"/>
          <p:cNvSpPr/>
          <p:nvPr/>
        </p:nvSpPr>
        <p:spPr bwMode="auto">
          <a:xfrm>
            <a:off x="3429000" y="2619375"/>
            <a:ext cx="990600" cy="552450"/>
          </a:xfrm>
          <a:prstGeom prst="rightArrow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22" name="표 21"/>
          <p:cNvGraphicFramePr>
            <a:graphicFrameLocks noGrp="1"/>
          </p:cNvGraphicFramePr>
          <p:nvPr/>
        </p:nvGraphicFramePr>
        <p:xfrm>
          <a:off x="5495924" y="815977"/>
          <a:ext cx="2579923" cy="5675651"/>
        </p:xfrm>
        <a:graphic>
          <a:graphicData uri="http://schemas.openxmlformats.org/drawingml/2006/table">
            <a:tbl>
              <a:tblPr/>
              <a:tblGrid>
                <a:gridCol w="396065"/>
                <a:gridCol w="484079"/>
                <a:gridCol w="511584"/>
                <a:gridCol w="396065"/>
                <a:gridCol w="396065"/>
                <a:gridCol w="396065"/>
              </a:tblGrid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TU size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4x4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8x8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16x16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32x32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 (planar)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4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5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6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7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7023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 (horizontal)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intra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11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pred 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12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mode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13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14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15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16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17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18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19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21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22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23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24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25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26 (vertical)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27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28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29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31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32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33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0816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34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703" marR="4703" marT="47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703" marR="4703" marT="470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7" name="직사각형 6"/>
          <p:cNvSpPr/>
          <p:nvPr/>
        </p:nvSpPr>
        <p:spPr bwMode="auto">
          <a:xfrm>
            <a:off x="438150" y="5114925"/>
            <a:ext cx="495300" cy="238125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57275" y="5124450"/>
            <a:ext cx="17171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Use Filtered samples</a:t>
            </a:r>
            <a:endParaRPr lang="ko-KR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Proposed method 1</a:t>
            </a:r>
            <a:endParaRPr lang="ko-KR" altLang="en-US" dirty="0"/>
          </a:p>
        </p:txBody>
      </p: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0" y="647700"/>
            <a:ext cx="8594904" cy="581025"/>
          </a:xfrm>
        </p:spPr>
        <p:txBody>
          <a:bodyPr/>
          <a:lstStyle/>
          <a:p>
            <a:r>
              <a:rPr lang="en-US" altLang="ko-KR" sz="2000" dirty="0" smtClean="0"/>
              <a:t>Apply filtering for more cases in 4x4 and 8x8 transform  units</a:t>
            </a:r>
            <a:endParaRPr lang="en-US" sz="2000" dirty="0" smtClean="0"/>
          </a:p>
          <a:p>
            <a:endParaRPr lang="en-US" altLang="ko-KR" sz="2000" dirty="0" smtClean="0"/>
          </a:p>
          <a:p>
            <a:endParaRPr lang="en-US" altLang="ko-KR" sz="2000" dirty="0" smtClean="0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 bwMode="auto">
          <a:xfrm>
            <a:off x="285752" y="1438275"/>
            <a:ext cx="3019423" cy="2181225"/>
          </a:xfrm>
          <a:prstGeom prst="rect">
            <a:avLst/>
          </a:prstGeom>
          <a:noFill/>
          <a:ln w="9525" algn="ctr">
            <a:solidFill>
              <a:schemeClr val="bg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fontAlgn="auto" hangingPunct="1"/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m_aucIntraFilter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[] =</a:t>
            </a: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{ 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//4x4</a:t>
            </a: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//8x8</a:t>
            </a: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//16x16</a:t>
            </a: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//32x32</a:t>
            </a: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},</a:t>
            </a: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895350" marR="0" lvl="2" indent="-182563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en-US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  <a:p>
            <a:pPr marL="266700" marR="0" lvl="0" indent="-266700" algn="l" defTabSz="914400" rtl="0" eaLnBrk="0" fontAlgn="base" latinLnBrk="1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Blip>
                <a:blip r:embed="rId2"/>
              </a:buBlip>
              <a:tabLst/>
              <a:defRPr/>
            </a:pPr>
            <a:endParaRPr kumimoji="1" lang="en-US" altLang="ko-KR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  <a:p>
            <a:pPr marL="266700" marR="0" lvl="0" indent="-266700" algn="l" defTabSz="914400" rtl="0" eaLnBrk="0" fontAlgn="base" latinLnBrk="1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Blip>
                <a:blip r:embed="rId2"/>
              </a:buBlip>
              <a:tabLst/>
              <a:defRPr/>
            </a:pPr>
            <a:endParaRPr kumimoji="1" lang="en-US" altLang="ko-KR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  <p:sp>
        <p:nvSpPr>
          <p:cNvPr id="22" name="오른쪽 화살표 21"/>
          <p:cNvSpPr/>
          <p:nvPr/>
        </p:nvSpPr>
        <p:spPr bwMode="auto">
          <a:xfrm>
            <a:off x="3752850" y="2209800"/>
            <a:ext cx="990600" cy="552450"/>
          </a:xfrm>
          <a:prstGeom prst="rightArrow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26" name="표 25"/>
          <p:cNvGraphicFramePr>
            <a:graphicFrameLocks noGrp="1"/>
          </p:cNvGraphicFramePr>
          <p:nvPr/>
        </p:nvGraphicFramePr>
        <p:xfrm>
          <a:off x="5626634" y="1010974"/>
          <a:ext cx="3088740" cy="5656526"/>
        </p:xfrm>
        <a:graphic>
          <a:graphicData uri="http://schemas.openxmlformats.org/drawingml/2006/table">
            <a:tbl>
              <a:tblPr/>
              <a:tblGrid>
                <a:gridCol w="514790"/>
                <a:gridCol w="514790"/>
                <a:gridCol w="514790"/>
                <a:gridCol w="514790"/>
                <a:gridCol w="514790"/>
                <a:gridCol w="514790"/>
              </a:tblGrid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block size 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4x4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8x8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16x16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32x32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54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 (planar)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4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5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6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7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6154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 (horizontal)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intra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11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pred 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12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mode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13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14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15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16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17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18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19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21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22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23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24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25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61540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26 (vertical)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27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28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29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31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32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33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32926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598" marR="4598" marT="459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34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598" marR="4598" marT="459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7" name="직사각형 26"/>
          <p:cNvSpPr/>
          <p:nvPr/>
        </p:nvSpPr>
        <p:spPr bwMode="auto">
          <a:xfrm>
            <a:off x="438150" y="5114925"/>
            <a:ext cx="495300" cy="238125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57275" y="5124450"/>
            <a:ext cx="17171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Use Filtered samples</a:t>
            </a:r>
            <a:endParaRPr lang="ko-KR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Proposed method 2</a:t>
            </a:r>
            <a:endParaRPr lang="ko-KR" altLang="en-US" dirty="0"/>
          </a:p>
        </p:txBody>
      </p: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0" y="628650"/>
            <a:ext cx="8594904" cy="581025"/>
          </a:xfrm>
        </p:spPr>
        <p:txBody>
          <a:bodyPr/>
          <a:lstStyle/>
          <a:p>
            <a:r>
              <a:rPr lang="en-US" altLang="ko-KR" sz="2000" dirty="0" smtClean="0"/>
              <a:t>Apply strong filter for large transform unit sizes</a:t>
            </a:r>
          </a:p>
          <a:p>
            <a:endParaRPr lang="en-US" altLang="ko-KR" sz="2000" dirty="0" smtClean="0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 bwMode="auto">
          <a:xfrm>
            <a:off x="209552" y="1152526"/>
            <a:ext cx="3743323" cy="1924050"/>
          </a:xfrm>
          <a:prstGeom prst="rect">
            <a:avLst/>
          </a:prstGeom>
          <a:noFill/>
          <a:ln w="9525" algn="ctr">
            <a:solidFill>
              <a:schemeClr val="bg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fontAlgn="auto" hangingPunct="1"/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 hangingPunct="1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m_aucIntraFilter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[] =</a:t>
            </a: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{ 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//4x4</a:t>
            </a: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//8x8</a:t>
            </a: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//16x16</a:t>
            </a: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//32x32</a:t>
            </a: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},</a:t>
            </a: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895350" marR="0" lvl="2" indent="-182563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en-US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  <a:p>
            <a:pPr marL="266700" marR="0" lvl="0" indent="-266700" algn="l" defTabSz="914400" rtl="0" eaLnBrk="0" fontAlgn="base" latinLnBrk="1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Blip>
                <a:blip r:embed="rId2"/>
              </a:buBlip>
              <a:tabLst/>
              <a:defRPr/>
            </a:pPr>
            <a:endParaRPr kumimoji="1" lang="en-US" altLang="ko-KR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  <a:p>
            <a:pPr marL="266700" marR="0" lvl="0" indent="-266700" algn="l" defTabSz="914400" rtl="0" eaLnBrk="0" fontAlgn="base" latinLnBrk="1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Blip>
                <a:blip r:embed="rId2"/>
              </a:buBlip>
              <a:tabLst/>
              <a:defRPr/>
            </a:pPr>
            <a:endParaRPr kumimoji="1" lang="en-US" altLang="ko-KR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  <p:sp>
        <p:nvSpPr>
          <p:cNvPr id="22" name="오른쪽 화살표 21"/>
          <p:cNvSpPr/>
          <p:nvPr/>
        </p:nvSpPr>
        <p:spPr bwMode="auto">
          <a:xfrm>
            <a:off x="4095750" y="1343025"/>
            <a:ext cx="990600" cy="552450"/>
          </a:xfrm>
          <a:prstGeom prst="rightArrow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/>
        </p:nvGraphicFramePr>
        <p:xfrm>
          <a:off x="5572125" y="787399"/>
          <a:ext cx="3448051" cy="5535864"/>
        </p:xfrm>
        <a:graphic>
          <a:graphicData uri="http://schemas.openxmlformats.org/drawingml/2006/table">
            <a:tbl>
              <a:tblPr/>
              <a:tblGrid>
                <a:gridCol w="565531"/>
                <a:gridCol w="576504"/>
                <a:gridCol w="576504"/>
                <a:gridCol w="576504"/>
                <a:gridCol w="576504"/>
                <a:gridCol w="576504"/>
              </a:tblGrid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block size 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4x4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8x8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16x16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32x32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 (planar)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4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5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6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7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86013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 (horizontal)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intra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11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pred 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12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mode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13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14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15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16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17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18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19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21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22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23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24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25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86013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26 (vertical)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27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28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29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31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32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33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18185">
                <a:tc>
                  <a:txBody>
                    <a:bodyPr/>
                    <a:lstStyle/>
                    <a:p>
                      <a:pPr algn="l" fontAlgn="ctr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4632" marR="4632" marT="4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34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4632" marR="4632" marT="4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11" name="직사각형 10"/>
          <p:cNvSpPr/>
          <p:nvPr/>
        </p:nvSpPr>
        <p:spPr bwMode="auto">
          <a:xfrm>
            <a:off x="6238875" y="6362700"/>
            <a:ext cx="495300" cy="238125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10375" y="6343650"/>
            <a:ext cx="17171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Use Filtered samples</a:t>
            </a:r>
            <a:endParaRPr lang="ko-KR" altLang="en-US" dirty="0"/>
          </a:p>
        </p:txBody>
      </p:sp>
      <p:sp>
        <p:nvSpPr>
          <p:cNvPr id="13" name="직사각형 12"/>
          <p:cNvSpPr/>
          <p:nvPr/>
        </p:nvSpPr>
        <p:spPr bwMode="auto">
          <a:xfrm>
            <a:off x="3095625" y="6353175"/>
            <a:ext cx="495300" cy="238125"/>
          </a:xfrm>
          <a:prstGeom prst="rect">
            <a:avLst/>
          </a:prstGeom>
          <a:solidFill>
            <a:srgbClr val="87B33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14750" y="6362700"/>
            <a:ext cx="2454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Use samples from strong filter</a:t>
            </a:r>
            <a:endParaRPr lang="ko-KR" altLang="en-US" dirty="0"/>
          </a:p>
        </p:txBody>
      </p:sp>
      <p:sp>
        <p:nvSpPr>
          <p:cNvPr id="15" name="타원 14"/>
          <p:cNvSpPr/>
          <p:nvPr/>
        </p:nvSpPr>
        <p:spPr>
          <a:xfrm>
            <a:off x="497567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16" name="타원 15"/>
          <p:cNvSpPr/>
          <p:nvPr/>
        </p:nvSpPr>
        <p:spPr>
          <a:xfrm>
            <a:off x="640443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16"/>
          <p:cNvSpPr/>
          <p:nvPr/>
        </p:nvSpPr>
        <p:spPr>
          <a:xfrm>
            <a:off x="783319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타원 17"/>
          <p:cNvSpPr/>
          <p:nvPr/>
        </p:nvSpPr>
        <p:spPr>
          <a:xfrm>
            <a:off x="926195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/>
        </p:nvSpPr>
        <p:spPr>
          <a:xfrm>
            <a:off x="1069071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/>
        </p:nvSpPr>
        <p:spPr>
          <a:xfrm>
            <a:off x="1211947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타원 26"/>
          <p:cNvSpPr/>
          <p:nvPr/>
        </p:nvSpPr>
        <p:spPr>
          <a:xfrm>
            <a:off x="1354823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/>
        </p:nvSpPr>
        <p:spPr>
          <a:xfrm>
            <a:off x="1497699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/>
        </p:nvSpPr>
        <p:spPr>
          <a:xfrm>
            <a:off x="354691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30" name="타원 29"/>
          <p:cNvSpPr/>
          <p:nvPr/>
        </p:nvSpPr>
        <p:spPr>
          <a:xfrm>
            <a:off x="1640575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31" name="타원 30"/>
          <p:cNvSpPr/>
          <p:nvPr/>
        </p:nvSpPr>
        <p:spPr>
          <a:xfrm>
            <a:off x="1783451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타원 31"/>
          <p:cNvSpPr/>
          <p:nvPr/>
        </p:nvSpPr>
        <p:spPr>
          <a:xfrm>
            <a:off x="1926327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타원 32"/>
          <p:cNvSpPr/>
          <p:nvPr/>
        </p:nvSpPr>
        <p:spPr>
          <a:xfrm>
            <a:off x="2069203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타원 33"/>
          <p:cNvSpPr/>
          <p:nvPr/>
        </p:nvSpPr>
        <p:spPr>
          <a:xfrm>
            <a:off x="2212079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타원 34"/>
          <p:cNvSpPr/>
          <p:nvPr/>
        </p:nvSpPr>
        <p:spPr>
          <a:xfrm>
            <a:off x="2354955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타원 35"/>
          <p:cNvSpPr/>
          <p:nvPr/>
        </p:nvSpPr>
        <p:spPr>
          <a:xfrm>
            <a:off x="2497831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타원 36"/>
          <p:cNvSpPr/>
          <p:nvPr/>
        </p:nvSpPr>
        <p:spPr>
          <a:xfrm>
            <a:off x="2640707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타원 37"/>
          <p:cNvSpPr/>
          <p:nvPr/>
        </p:nvSpPr>
        <p:spPr>
          <a:xfrm>
            <a:off x="2926459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39" name="타원 38"/>
          <p:cNvSpPr/>
          <p:nvPr/>
        </p:nvSpPr>
        <p:spPr>
          <a:xfrm>
            <a:off x="3069335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타원 39"/>
          <p:cNvSpPr/>
          <p:nvPr/>
        </p:nvSpPr>
        <p:spPr>
          <a:xfrm>
            <a:off x="3212211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타원 40"/>
          <p:cNvSpPr/>
          <p:nvPr/>
        </p:nvSpPr>
        <p:spPr>
          <a:xfrm>
            <a:off x="3355087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타원 41"/>
          <p:cNvSpPr/>
          <p:nvPr/>
        </p:nvSpPr>
        <p:spPr>
          <a:xfrm>
            <a:off x="3497963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/>
        </p:nvSpPr>
        <p:spPr>
          <a:xfrm>
            <a:off x="3640839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타원 43"/>
          <p:cNvSpPr/>
          <p:nvPr/>
        </p:nvSpPr>
        <p:spPr>
          <a:xfrm>
            <a:off x="3783715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타원 44"/>
          <p:cNvSpPr/>
          <p:nvPr/>
        </p:nvSpPr>
        <p:spPr>
          <a:xfrm>
            <a:off x="3926591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타원 45"/>
          <p:cNvSpPr/>
          <p:nvPr/>
        </p:nvSpPr>
        <p:spPr>
          <a:xfrm>
            <a:off x="2783583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47" name="타원 46"/>
          <p:cNvSpPr/>
          <p:nvPr/>
        </p:nvSpPr>
        <p:spPr>
          <a:xfrm>
            <a:off x="4069467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48" name="타원 47"/>
          <p:cNvSpPr/>
          <p:nvPr/>
        </p:nvSpPr>
        <p:spPr>
          <a:xfrm>
            <a:off x="4212343" y="3899319"/>
            <a:ext cx="71438" cy="714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49" name="타원 48"/>
          <p:cNvSpPr/>
          <p:nvPr/>
        </p:nvSpPr>
        <p:spPr>
          <a:xfrm>
            <a:off x="497567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50" name="타원 49"/>
          <p:cNvSpPr/>
          <p:nvPr/>
        </p:nvSpPr>
        <p:spPr>
          <a:xfrm>
            <a:off x="640443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타원 50"/>
          <p:cNvSpPr/>
          <p:nvPr/>
        </p:nvSpPr>
        <p:spPr>
          <a:xfrm>
            <a:off x="783319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타원 51"/>
          <p:cNvSpPr/>
          <p:nvPr/>
        </p:nvSpPr>
        <p:spPr>
          <a:xfrm>
            <a:off x="926195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타원 52"/>
          <p:cNvSpPr/>
          <p:nvPr/>
        </p:nvSpPr>
        <p:spPr>
          <a:xfrm>
            <a:off x="1069071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타원 53"/>
          <p:cNvSpPr/>
          <p:nvPr/>
        </p:nvSpPr>
        <p:spPr>
          <a:xfrm>
            <a:off x="1211947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타원 54"/>
          <p:cNvSpPr/>
          <p:nvPr/>
        </p:nvSpPr>
        <p:spPr>
          <a:xfrm>
            <a:off x="1354823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타원 55"/>
          <p:cNvSpPr/>
          <p:nvPr/>
        </p:nvSpPr>
        <p:spPr>
          <a:xfrm>
            <a:off x="1497699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타원 56"/>
          <p:cNvSpPr/>
          <p:nvPr/>
        </p:nvSpPr>
        <p:spPr>
          <a:xfrm>
            <a:off x="354691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58" name="타원 57"/>
          <p:cNvSpPr/>
          <p:nvPr/>
        </p:nvSpPr>
        <p:spPr>
          <a:xfrm>
            <a:off x="1640575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59" name="타원 58"/>
          <p:cNvSpPr/>
          <p:nvPr/>
        </p:nvSpPr>
        <p:spPr>
          <a:xfrm>
            <a:off x="1783451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" name="타원 59"/>
          <p:cNvSpPr/>
          <p:nvPr/>
        </p:nvSpPr>
        <p:spPr>
          <a:xfrm>
            <a:off x="1926327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" name="타원 60"/>
          <p:cNvSpPr/>
          <p:nvPr/>
        </p:nvSpPr>
        <p:spPr>
          <a:xfrm>
            <a:off x="2069203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타원 61"/>
          <p:cNvSpPr/>
          <p:nvPr/>
        </p:nvSpPr>
        <p:spPr>
          <a:xfrm>
            <a:off x="2212079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" name="타원 62"/>
          <p:cNvSpPr/>
          <p:nvPr/>
        </p:nvSpPr>
        <p:spPr>
          <a:xfrm>
            <a:off x="2354955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타원 63"/>
          <p:cNvSpPr/>
          <p:nvPr/>
        </p:nvSpPr>
        <p:spPr>
          <a:xfrm>
            <a:off x="2497831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" name="타원 64"/>
          <p:cNvSpPr/>
          <p:nvPr/>
        </p:nvSpPr>
        <p:spPr>
          <a:xfrm>
            <a:off x="2640707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" name="타원 65"/>
          <p:cNvSpPr/>
          <p:nvPr/>
        </p:nvSpPr>
        <p:spPr>
          <a:xfrm>
            <a:off x="2926459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67" name="타원 66"/>
          <p:cNvSpPr/>
          <p:nvPr/>
        </p:nvSpPr>
        <p:spPr>
          <a:xfrm>
            <a:off x="3069335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타원 67"/>
          <p:cNvSpPr/>
          <p:nvPr/>
        </p:nvSpPr>
        <p:spPr>
          <a:xfrm>
            <a:off x="3212211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타원 68"/>
          <p:cNvSpPr/>
          <p:nvPr/>
        </p:nvSpPr>
        <p:spPr>
          <a:xfrm>
            <a:off x="3355087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0" name="타원 69"/>
          <p:cNvSpPr/>
          <p:nvPr/>
        </p:nvSpPr>
        <p:spPr>
          <a:xfrm>
            <a:off x="3497963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1" name="타원 70"/>
          <p:cNvSpPr/>
          <p:nvPr/>
        </p:nvSpPr>
        <p:spPr>
          <a:xfrm>
            <a:off x="3640839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2" name="타원 71"/>
          <p:cNvSpPr/>
          <p:nvPr/>
        </p:nvSpPr>
        <p:spPr>
          <a:xfrm>
            <a:off x="3783715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3" name="타원 72"/>
          <p:cNvSpPr/>
          <p:nvPr/>
        </p:nvSpPr>
        <p:spPr>
          <a:xfrm>
            <a:off x="3926591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타원 73"/>
          <p:cNvSpPr/>
          <p:nvPr/>
        </p:nvSpPr>
        <p:spPr>
          <a:xfrm>
            <a:off x="2783583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75" name="타원 74"/>
          <p:cNvSpPr/>
          <p:nvPr/>
        </p:nvSpPr>
        <p:spPr>
          <a:xfrm>
            <a:off x="4069467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76" name="타원 75"/>
          <p:cNvSpPr/>
          <p:nvPr/>
        </p:nvSpPr>
        <p:spPr>
          <a:xfrm>
            <a:off x="4212343" y="4399385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77" name="아래쪽 화살표 76"/>
          <p:cNvSpPr/>
          <p:nvPr/>
        </p:nvSpPr>
        <p:spPr>
          <a:xfrm>
            <a:off x="1712013" y="4042195"/>
            <a:ext cx="1357322" cy="357190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>
                <a:solidFill>
                  <a:schemeClr val="tx1"/>
                </a:solidFill>
              </a:rPr>
              <a:t>3 tap filter 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4283781" y="3685005"/>
            <a:ext cx="73930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b="1" dirty="0" smtClean="0"/>
              <a:t>Original </a:t>
            </a:r>
          </a:p>
          <a:p>
            <a:r>
              <a:rPr lang="en-US" altLang="ko-KR" sz="1050" b="1" dirty="0" smtClean="0"/>
              <a:t>samples</a:t>
            </a:r>
            <a:endParaRPr lang="ko-KR" altLang="en-US" sz="1050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4286264" y="4185071"/>
            <a:ext cx="69923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b="1" dirty="0" smtClean="0"/>
              <a:t>Filtered</a:t>
            </a:r>
          </a:p>
          <a:p>
            <a:r>
              <a:rPr lang="en-US" altLang="ko-KR" sz="1050" b="1" dirty="0" smtClean="0"/>
              <a:t>samples</a:t>
            </a:r>
            <a:endParaRPr lang="ko-KR" altLang="en-US" sz="1050" b="1" dirty="0"/>
          </a:p>
        </p:txBody>
      </p:sp>
      <p:sp>
        <p:nvSpPr>
          <p:cNvPr id="80" name="타원 79"/>
          <p:cNvSpPr/>
          <p:nvPr/>
        </p:nvSpPr>
        <p:spPr>
          <a:xfrm>
            <a:off x="500050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81" name="타원 80"/>
          <p:cNvSpPr/>
          <p:nvPr/>
        </p:nvSpPr>
        <p:spPr>
          <a:xfrm>
            <a:off x="642926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" name="타원 81"/>
          <p:cNvSpPr/>
          <p:nvPr/>
        </p:nvSpPr>
        <p:spPr>
          <a:xfrm>
            <a:off x="785802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3" name="타원 82"/>
          <p:cNvSpPr/>
          <p:nvPr/>
        </p:nvSpPr>
        <p:spPr>
          <a:xfrm>
            <a:off x="928678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4" name="타원 83"/>
          <p:cNvSpPr/>
          <p:nvPr/>
        </p:nvSpPr>
        <p:spPr>
          <a:xfrm>
            <a:off x="1071554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5" name="타원 84"/>
          <p:cNvSpPr/>
          <p:nvPr/>
        </p:nvSpPr>
        <p:spPr>
          <a:xfrm>
            <a:off x="1214430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6" name="타원 85"/>
          <p:cNvSpPr/>
          <p:nvPr/>
        </p:nvSpPr>
        <p:spPr>
          <a:xfrm>
            <a:off x="1357306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" name="타원 86"/>
          <p:cNvSpPr/>
          <p:nvPr/>
        </p:nvSpPr>
        <p:spPr>
          <a:xfrm>
            <a:off x="1500182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8" name="타원 87"/>
          <p:cNvSpPr/>
          <p:nvPr/>
        </p:nvSpPr>
        <p:spPr>
          <a:xfrm>
            <a:off x="357174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89" name="타원 88"/>
          <p:cNvSpPr/>
          <p:nvPr/>
        </p:nvSpPr>
        <p:spPr>
          <a:xfrm>
            <a:off x="1643058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90" name="타원 89"/>
          <p:cNvSpPr/>
          <p:nvPr/>
        </p:nvSpPr>
        <p:spPr>
          <a:xfrm>
            <a:off x="1785934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1" name="타원 90"/>
          <p:cNvSpPr/>
          <p:nvPr/>
        </p:nvSpPr>
        <p:spPr>
          <a:xfrm>
            <a:off x="1928810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2" name="타원 91"/>
          <p:cNvSpPr/>
          <p:nvPr/>
        </p:nvSpPr>
        <p:spPr>
          <a:xfrm>
            <a:off x="2071686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3" name="타원 92"/>
          <p:cNvSpPr/>
          <p:nvPr/>
        </p:nvSpPr>
        <p:spPr>
          <a:xfrm>
            <a:off x="2214562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4" name="타원 93"/>
          <p:cNvSpPr/>
          <p:nvPr/>
        </p:nvSpPr>
        <p:spPr>
          <a:xfrm>
            <a:off x="2357438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5" name="타원 94"/>
          <p:cNvSpPr/>
          <p:nvPr/>
        </p:nvSpPr>
        <p:spPr>
          <a:xfrm>
            <a:off x="2500314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6" name="타원 95"/>
          <p:cNvSpPr/>
          <p:nvPr/>
        </p:nvSpPr>
        <p:spPr>
          <a:xfrm>
            <a:off x="2643190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7" name="타원 96"/>
          <p:cNvSpPr/>
          <p:nvPr/>
        </p:nvSpPr>
        <p:spPr>
          <a:xfrm>
            <a:off x="2928942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98" name="타원 97"/>
          <p:cNvSpPr/>
          <p:nvPr/>
        </p:nvSpPr>
        <p:spPr>
          <a:xfrm>
            <a:off x="3071818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9" name="타원 98"/>
          <p:cNvSpPr/>
          <p:nvPr/>
        </p:nvSpPr>
        <p:spPr>
          <a:xfrm>
            <a:off x="3214694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0" name="타원 99"/>
          <p:cNvSpPr/>
          <p:nvPr/>
        </p:nvSpPr>
        <p:spPr>
          <a:xfrm>
            <a:off x="3357570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1" name="타원 100"/>
          <p:cNvSpPr/>
          <p:nvPr/>
        </p:nvSpPr>
        <p:spPr>
          <a:xfrm>
            <a:off x="3500446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2" name="타원 101"/>
          <p:cNvSpPr/>
          <p:nvPr/>
        </p:nvSpPr>
        <p:spPr>
          <a:xfrm>
            <a:off x="3643322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3" name="타원 102"/>
          <p:cNvSpPr/>
          <p:nvPr/>
        </p:nvSpPr>
        <p:spPr>
          <a:xfrm>
            <a:off x="3786198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타원 103"/>
          <p:cNvSpPr/>
          <p:nvPr/>
        </p:nvSpPr>
        <p:spPr>
          <a:xfrm>
            <a:off x="3929074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5" name="타원 104"/>
          <p:cNvSpPr/>
          <p:nvPr/>
        </p:nvSpPr>
        <p:spPr>
          <a:xfrm>
            <a:off x="2786066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106" name="타원 105"/>
          <p:cNvSpPr/>
          <p:nvPr/>
        </p:nvSpPr>
        <p:spPr>
          <a:xfrm>
            <a:off x="4071950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107" name="타원 106"/>
          <p:cNvSpPr/>
          <p:nvPr/>
        </p:nvSpPr>
        <p:spPr>
          <a:xfrm>
            <a:off x="4214826" y="5100635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108" name="아래쪽 화살표 107"/>
          <p:cNvSpPr/>
          <p:nvPr/>
        </p:nvSpPr>
        <p:spPr>
          <a:xfrm>
            <a:off x="1714496" y="4743445"/>
            <a:ext cx="1357322" cy="357190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>
                <a:solidFill>
                  <a:schemeClr val="tx1"/>
                </a:solidFill>
              </a:rPr>
              <a:t>3 tap filter </a:t>
            </a:r>
            <a:endParaRPr lang="ko-KR" altLang="en-US" sz="1200" b="1" dirty="0">
              <a:solidFill>
                <a:schemeClr val="tx1"/>
              </a:solidFill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4222072" y="4867271"/>
            <a:ext cx="95571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b="1" dirty="0" smtClean="0"/>
              <a:t>Filtered</a:t>
            </a:r>
          </a:p>
          <a:p>
            <a:r>
              <a:rPr lang="en-US" altLang="ko-KR" sz="1050" b="1" dirty="0" smtClean="0"/>
              <a:t>Samples </a:t>
            </a:r>
          </a:p>
          <a:p>
            <a:r>
              <a:rPr lang="en-US" altLang="ko-KR" sz="1050" b="1" dirty="0" smtClean="0"/>
              <a:t>With strong</a:t>
            </a:r>
          </a:p>
          <a:p>
            <a:r>
              <a:rPr lang="en-US" altLang="ko-KR" sz="1050" b="1" dirty="0" smtClean="0"/>
              <a:t>Filter </a:t>
            </a:r>
            <a:endParaRPr lang="ko-KR" altLang="en-US" sz="105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Test results - 1</a:t>
            </a:r>
            <a:endParaRPr lang="ko-KR" altLang="en-US" dirty="0"/>
          </a:p>
        </p:txBody>
      </p:sp>
      <p:graphicFrame>
        <p:nvGraphicFramePr>
          <p:cNvPr id="20" name="표 19"/>
          <p:cNvGraphicFramePr>
            <a:graphicFrameLocks noGrp="1"/>
          </p:cNvGraphicFramePr>
          <p:nvPr/>
        </p:nvGraphicFramePr>
        <p:xfrm>
          <a:off x="180975" y="1033780"/>
          <a:ext cx="8486774" cy="676883"/>
        </p:xfrm>
        <a:graphic>
          <a:graphicData uri="http://schemas.openxmlformats.org/drawingml/2006/table">
            <a:tbl>
              <a:tblPr/>
              <a:tblGrid>
                <a:gridCol w="1730492"/>
                <a:gridCol w="1564806"/>
                <a:gridCol w="1822539"/>
                <a:gridCol w="1485086"/>
                <a:gridCol w="1883851"/>
              </a:tblGrid>
              <a:tr h="204470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 err="1" smtClean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Chroma</a:t>
                      </a:r>
                      <a:r>
                        <a:rPr lang="en-US" sz="1400" b="1" kern="100" dirty="0" smtClean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  formats</a:t>
                      </a:r>
                      <a:endParaRPr lang="ko-KR" sz="14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 smtClean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Common s/w</a:t>
                      </a:r>
                      <a:endParaRPr lang="ko-KR" sz="14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Test1</a:t>
                      </a:r>
                      <a:endParaRPr lang="ko-KR" sz="14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Test2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Test3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710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4:4:4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Same as </a:t>
                      </a:r>
                      <a:r>
                        <a:rPr lang="en-US" sz="1400" b="1" kern="100" dirty="0" err="1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luma</a:t>
                      </a:r>
                      <a:endParaRPr lang="ko-KR" sz="14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Same as luma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Use method 1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Use method 2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13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4:2:2</a:t>
                      </a:r>
                      <a:endParaRPr lang="ko-KR" sz="14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Not applied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Same as luma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Use method 1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Use method 2</a:t>
                      </a:r>
                      <a:endParaRPr lang="ko-KR" sz="1400" b="1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800350" y="714375"/>
            <a:ext cx="33297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Sample filtering process for </a:t>
            </a:r>
            <a:r>
              <a:rPr lang="en-US" altLang="ko-KR" sz="1400" b="1" dirty="0" err="1" smtClean="0"/>
              <a:t>chroma</a:t>
            </a:r>
            <a:r>
              <a:rPr lang="en-US" altLang="ko-KR" sz="1400" b="1" dirty="0" smtClean="0"/>
              <a:t> </a:t>
            </a:r>
            <a:endParaRPr lang="ko-KR" altLang="en-US" sz="1400" b="1" dirty="0"/>
          </a:p>
        </p:txBody>
      </p:sp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895351" y="1882010"/>
          <a:ext cx="6715123" cy="1324314"/>
        </p:xfrm>
        <a:graphic>
          <a:graphicData uri="http://schemas.openxmlformats.org/drawingml/2006/table">
            <a:tbl>
              <a:tblPr/>
              <a:tblGrid>
                <a:gridCol w="809314"/>
                <a:gridCol w="656201"/>
                <a:gridCol w="656201"/>
                <a:gridCol w="656201"/>
                <a:gridCol w="656201"/>
                <a:gridCol w="656201"/>
                <a:gridCol w="656201"/>
                <a:gridCol w="656201"/>
                <a:gridCol w="656201"/>
                <a:gridCol w="656201"/>
              </a:tblGrid>
              <a:tr h="1667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test 1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Main-tier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High-tier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Super-High-tier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3959">
                <a:tc>
                  <a:txBody>
                    <a:bodyPr/>
                    <a:lstStyle/>
                    <a:p>
                      <a:pPr algn="l" fontAlgn="b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95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395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95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4:2:2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95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3959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95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395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표 9"/>
          <p:cNvGraphicFramePr>
            <a:graphicFrameLocks noGrp="1"/>
          </p:cNvGraphicFramePr>
          <p:nvPr/>
        </p:nvGraphicFramePr>
        <p:xfrm>
          <a:off x="895353" y="3282440"/>
          <a:ext cx="6743696" cy="1365763"/>
        </p:xfrm>
        <a:graphic>
          <a:graphicData uri="http://schemas.openxmlformats.org/drawingml/2006/table">
            <a:tbl>
              <a:tblPr/>
              <a:tblGrid>
                <a:gridCol w="812759"/>
                <a:gridCol w="658993"/>
                <a:gridCol w="658993"/>
                <a:gridCol w="658993"/>
                <a:gridCol w="658993"/>
                <a:gridCol w="658993"/>
                <a:gridCol w="658993"/>
                <a:gridCol w="658993"/>
                <a:gridCol w="658993"/>
                <a:gridCol w="658993"/>
              </a:tblGrid>
              <a:tr h="1658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test 2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Main-tier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High-tier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Super-High-tier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9995">
                <a:tc>
                  <a:txBody>
                    <a:bodyPr/>
                    <a:lstStyle/>
                    <a:p>
                      <a:pPr algn="l" fontAlgn="b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99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999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99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4:2:2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99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9995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99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999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표 10"/>
          <p:cNvGraphicFramePr>
            <a:graphicFrameLocks noGrp="1"/>
          </p:cNvGraphicFramePr>
          <p:nvPr/>
        </p:nvGraphicFramePr>
        <p:xfrm>
          <a:off x="923926" y="4863592"/>
          <a:ext cx="6924672" cy="1451482"/>
        </p:xfrm>
        <a:graphic>
          <a:graphicData uri="http://schemas.openxmlformats.org/drawingml/2006/table">
            <a:tbl>
              <a:tblPr/>
              <a:tblGrid>
                <a:gridCol w="834570"/>
                <a:gridCol w="676678"/>
                <a:gridCol w="676678"/>
                <a:gridCol w="676678"/>
                <a:gridCol w="676678"/>
                <a:gridCol w="676678"/>
                <a:gridCol w="676678"/>
                <a:gridCol w="676678"/>
                <a:gridCol w="676678"/>
                <a:gridCol w="676678"/>
              </a:tblGrid>
              <a:tr h="17621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test 3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Main-tier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High-tier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Super-High-tier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59409">
                <a:tc>
                  <a:txBody>
                    <a:bodyPr/>
                    <a:lstStyle/>
                    <a:p>
                      <a:pPr algn="l" fontAlgn="b"/>
                      <a:endParaRPr lang="ko-KR" altLang="en-US" sz="9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40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940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40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4:2:2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40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9409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40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5940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Test results - 2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90575" y="847725"/>
            <a:ext cx="56412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Sample filtering process for </a:t>
            </a:r>
            <a:r>
              <a:rPr lang="en-US" altLang="ko-KR" sz="1400" b="1" dirty="0" err="1" smtClean="0"/>
              <a:t>chroma</a:t>
            </a:r>
            <a:r>
              <a:rPr lang="en-US" altLang="ko-KR" sz="1400" b="1" dirty="0" smtClean="0"/>
              <a:t> with additional intra modes</a:t>
            </a:r>
            <a:endParaRPr lang="ko-KR" altLang="en-US" sz="1400" b="1" dirty="0"/>
          </a:p>
        </p:txBody>
      </p:sp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1329689" y="1211580"/>
          <a:ext cx="5166361" cy="993775"/>
        </p:xfrm>
        <a:graphic>
          <a:graphicData uri="http://schemas.openxmlformats.org/drawingml/2006/table">
            <a:tbl>
              <a:tblPr/>
              <a:tblGrid>
                <a:gridCol w="2738420"/>
                <a:gridCol w="2427941"/>
              </a:tblGrid>
              <a:tr h="264795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400" kern="1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Anchor</a:t>
                      </a:r>
                      <a:endParaRPr lang="ko-KR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Test4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1625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smtClean="0"/>
                        <a:t>HM10.0_RExt2.0 with 7 </a:t>
                      </a:r>
                      <a:r>
                        <a:rPr lang="en-US" sz="1200" dirty="0" err="1" smtClean="0"/>
                        <a:t>chroma</a:t>
                      </a:r>
                      <a:r>
                        <a:rPr lang="en-US" sz="1200" dirty="0" smtClean="0"/>
                        <a:t> intra modes </a:t>
                      </a:r>
                      <a:endParaRPr lang="en-US" sz="1200" kern="100" dirty="0" smtClean="0">
                        <a:solidFill>
                          <a:srgbClr val="000000"/>
                        </a:solidFill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Number of chroma 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intra mode= 7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952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Method1</a:t>
                      </a:r>
                      <a:endParaRPr lang="ko-KR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표 12"/>
          <p:cNvGraphicFramePr>
            <a:graphicFrameLocks noGrp="1"/>
          </p:cNvGraphicFramePr>
          <p:nvPr/>
        </p:nvGraphicFramePr>
        <p:xfrm>
          <a:off x="666751" y="3097053"/>
          <a:ext cx="7315196" cy="1438614"/>
        </p:xfrm>
        <a:graphic>
          <a:graphicData uri="http://schemas.openxmlformats.org/drawingml/2006/table">
            <a:tbl>
              <a:tblPr/>
              <a:tblGrid>
                <a:gridCol w="881636"/>
                <a:gridCol w="714840"/>
                <a:gridCol w="714840"/>
                <a:gridCol w="714840"/>
                <a:gridCol w="714840"/>
                <a:gridCol w="714840"/>
                <a:gridCol w="714840"/>
                <a:gridCol w="714840"/>
                <a:gridCol w="714840"/>
                <a:gridCol w="714840"/>
              </a:tblGrid>
              <a:tr h="155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test 4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Main-tier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All Intra HE High-tier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Super-High-tier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55416">
                <a:tc>
                  <a:txBody>
                    <a:bodyPr/>
                    <a:lstStyle/>
                    <a:p>
                      <a:pPr algn="l" fontAlgn="b"/>
                      <a:endParaRPr lang="ko-KR" altLang="en-US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5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4:2:2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5416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 dirty="0">
                          <a:solidFill>
                            <a:srgbClr val="80808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55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933449" y="2400300"/>
            <a:ext cx="57912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/>
              <a:t>Compared with  </a:t>
            </a:r>
            <a:r>
              <a:rPr lang="en-US" sz="1400" dirty="0" smtClean="0"/>
              <a:t>HM10.0_RExt2.0 with 7 </a:t>
            </a:r>
            <a:r>
              <a:rPr lang="en-US" sz="1400" dirty="0" err="1" smtClean="0"/>
              <a:t>chroma</a:t>
            </a:r>
            <a:r>
              <a:rPr lang="en-US" sz="1400" dirty="0" smtClean="0"/>
              <a:t> intra modes </a:t>
            </a:r>
            <a:r>
              <a:rPr lang="en-US" altLang="ko-KR" sz="1400" b="1" dirty="0" smtClean="0"/>
              <a:t> </a:t>
            </a:r>
            <a:endParaRPr lang="ko-KR" altLang="en-US" sz="1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6_SAIT">
  <a:themeElements>
    <a:clrScheme name="6_SAI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6_SAIT">
      <a:majorFont>
        <a:latin typeface="맑은 고딕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FF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200" b="0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HY헤드라인M" pitchFamily="18" charset="-127"/>
            <a:ea typeface="HY헤드라인M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prstShdw prst="shdw17" dist="17961" dir="2700000">
            <a:schemeClr val="accent1">
              <a:gamma/>
              <a:shade val="60000"/>
              <a:invGamma/>
            </a:schemeClr>
          </a:prstShdw>
        </a:effec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sz="1200" b="0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HY헤드라인M" pitchFamily="18" charset="-127"/>
            <a:ea typeface="HY헤드라인M" pitchFamily="18" charset="-127"/>
          </a:defRPr>
        </a:defPPr>
      </a:lstStyle>
    </a:lnDef>
  </a:objectDefaults>
  <a:extraClrSchemeLst>
    <a:extraClrScheme>
      <a:clrScheme name="6_SAI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AI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SAI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AI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AI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AI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AI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100673</TotalTime>
  <Words>1821</Words>
  <Application>Microsoft Office PowerPoint</Application>
  <PresentationFormat>화면 슬라이드 쇼(4:3)</PresentationFormat>
  <Paragraphs>967</Paragraphs>
  <Slides>11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2" baseType="lpstr">
      <vt:lpstr>6_SAIT</vt:lpstr>
      <vt:lpstr>슬라이드 1</vt:lpstr>
      <vt:lpstr>Summary</vt:lpstr>
      <vt:lpstr>Introduction -1</vt:lpstr>
      <vt:lpstr>Introduction - 2</vt:lpstr>
      <vt:lpstr>Reference sample filtering process</vt:lpstr>
      <vt:lpstr>Proposed method 1</vt:lpstr>
      <vt:lpstr>Proposed method 2</vt:lpstr>
      <vt:lpstr>Test results - 1</vt:lpstr>
      <vt:lpstr>Test results - 2</vt:lpstr>
      <vt:lpstr>Conclusions</vt:lpstr>
      <vt:lpstr>슬라이드 11</vt:lpstr>
    </vt:vector>
  </TitlesOfParts>
  <Company>삼성전자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ThunderBird</dc:creator>
  <cp:lastModifiedBy>jh643.min</cp:lastModifiedBy>
  <cp:revision>1966</cp:revision>
  <dcterms:created xsi:type="dcterms:W3CDTF">2006-11-22T03:19:05Z</dcterms:created>
  <dcterms:modified xsi:type="dcterms:W3CDTF">2013-04-17T09:14:55Z</dcterms:modified>
</cp:coreProperties>
</file>