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7" r:id="rId2"/>
    <p:sldId id="338" r:id="rId3"/>
    <p:sldId id="339" r:id="rId4"/>
    <p:sldId id="342" r:id="rId5"/>
    <p:sldId id="343" r:id="rId6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3162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2" autoAdjust="0"/>
    <p:restoredTop sz="94660"/>
  </p:normalViewPr>
  <p:slideViewPr>
    <p:cSldViewPr>
      <p:cViewPr>
        <p:scale>
          <a:sx n="70" d="100"/>
          <a:sy n="70" d="100"/>
        </p:scale>
        <p:origin x="-13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D22D0-8FA6-4B2E-920D-EE1BCA260633}" type="datetimeFigureOut">
              <a:rPr lang="ko-KR" altLang="en-US" smtClean="0"/>
              <a:pPr/>
              <a:t>2013-04-18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2F6C2-ABBB-4E4A-AD15-FB90F789C74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2013-04-18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SCE1 : 3.6 Inter-layer Intra Mode assignment for EL in SHVC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J. Kim</a:t>
            </a:r>
          </a:p>
        </p:txBody>
      </p:sp>
      <p:pic>
        <p:nvPicPr>
          <p:cNvPr id="7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786454"/>
            <a:ext cx="1928826" cy="9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00364" y="3943316"/>
            <a:ext cx="30003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000" b="1" dirty="0" smtClean="0">
                <a:latin typeface="Tahoma" pitchFamily="34" charset="0"/>
                <a:cs typeface="Tahoma" pitchFamily="34" charset="0"/>
              </a:rPr>
              <a:t>JCTVC-M0100</a:t>
            </a:r>
            <a:endParaRPr lang="ko-KR" altLang="en-US" sz="3000" b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Most Probable Mode derivation</a:t>
            </a:r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When a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neighbour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block is predicted as inter layer texture predicted, the intra prediction mode is considered as DC</a:t>
            </a: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altLang="ko-KR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" name="그룹 10"/>
          <p:cNvGrpSpPr>
            <a:grpSpLocks noChangeAspect="1"/>
          </p:cNvGrpSpPr>
          <p:nvPr/>
        </p:nvGrpSpPr>
        <p:grpSpPr>
          <a:xfrm>
            <a:off x="3563888" y="2997272"/>
            <a:ext cx="2880000" cy="2880000"/>
            <a:chOff x="3214678" y="4786322"/>
            <a:chExt cx="1440000" cy="1440000"/>
          </a:xfrm>
        </p:grpSpPr>
        <p:sp>
          <p:nvSpPr>
            <p:cNvPr id="12" name="직사각형 11"/>
            <p:cNvSpPr/>
            <p:nvPr/>
          </p:nvSpPr>
          <p:spPr>
            <a:xfrm>
              <a:off x="3934678" y="4786322"/>
              <a:ext cx="720000" cy="72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ILTP block</a:t>
              </a:r>
              <a:endParaRPr lang="ko-KR" altLang="en-US" sz="1400" dirty="0" smtClean="0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3214678" y="5506322"/>
              <a:ext cx="720000" cy="72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Intra block</a:t>
              </a:r>
              <a:endParaRPr lang="ko-KR" altLang="en-US" sz="1400" dirty="0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3934678" y="5506322"/>
              <a:ext cx="720000" cy="72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cs typeface="Arial" pitchFamily="34" charset="0"/>
                </a:rPr>
                <a:t>Current block</a:t>
              </a:r>
              <a:endParaRPr lang="ko-KR" altLang="en-US" sz="1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308304" y="4797152"/>
            <a:ext cx="1415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Top mode : DC</a:t>
            </a:r>
          </a:p>
        </p:txBody>
      </p:sp>
      <p:cxnSp>
        <p:nvCxnSpPr>
          <p:cNvPr id="17" name="Shape 16"/>
          <p:cNvCxnSpPr>
            <a:stCxn id="12" idx="3"/>
            <a:endCxn id="15" idx="1"/>
          </p:cNvCxnSpPr>
          <p:nvPr/>
        </p:nvCxnSpPr>
        <p:spPr>
          <a:xfrm>
            <a:off x="6443888" y="3717272"/>
            <a:ext cx="864416" cy="1233769"/>
          </a:xfrm>
          <a:prstGeom prst="curvedConnector3">
            <a:avLst>
              <a:gd name="adj1" fmla="val 50000"/>
            </a:avLst>
          </a:prstGeom>
          <a:ln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We propose to treat ILTP block as Intra block by assigning intra prediction direction.</a:t>
            </a:r>
          </a:p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Assigned prediction direction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Intra prediction direction of  the corresponding block in base layer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DC, If the corresponding block is not intra predicted.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Corresponding block in base layer</a:t>
            </a:r>
          </a:p>
          <a:p>
            <a:pPr lvl="2"/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Block corresponds to center 4x4 unit in the current block in enhance layer</a:t>
            </a:r>
          </a:p>
          <a:p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" name="그룹 28"/>
          <p:cNvGrpSpPr/>
          <p:nvPr/>
        </p:nvGrpSpPr>
        <p:grpSpPr>
          <a:xfrm>
            <a:off x="1691680" y="4604131"/>
            <a:ext cx="1440000" cy="1440000"/>
            <a:chOff x="0" y="0"/>
            <a:chExt cx="2880000" cy="2880000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3" name="직사각형 12"/>
            <p:cNvSpPr/>
            <p:nvPr/>
          </p:nvSpPr>
          <p:spPr>
            <a:xfrm>
              <a:off x="0" y="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720000" y="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440000" y="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160000" y="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0" y="72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720000" y="72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440000" y="72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160000" y="72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0" y="144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720000" y="144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1440000" y="1440000"/>
              <a:ext cx="720000" cy="720000"/>
            </a:xfrm>
            <a:prstGeom prst="rect">
              <a:avLst/>
            </a:prstGeom>
            <a:solidFill>
              <a:srgbClr val="FD3162"/>
            </a:solidFill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160000" y="144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0" y="216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720000" y="216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1440000" y="216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160000" y="216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1691680" y="4604131"/>
            <a:ext cx="1440000" cy="1440000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TextBox 106"/>
          <p:cNvSpPr txBox="1"/>
          <p:nvPr/>
        </p:nvSpPr>
        <p:spPr>
          <a:xfrm>
            <a:off x="1834556" y="6104329"/>
            <a:ext cx="12638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Center 4x4 unit</a:t>
            </a:r>
            <a:endParaRPr lang="ko-KR" altLang="en-US" sz="1200" dirty="0"/>
          </a:p>
        </p:txBody>
      </p:sp>
      <p:grpSp>
        <p:nvGrpSpPr>
          <p:cNvPr id="29" name="그룹 29"/>
          <p:cNvGrpSpPr>
            <a:grpSpLocks noChangeAspect="1"/>
          </p:cNvGrpSpPr>
          <p:nvPr/>
        </p:nvGrpSpPr>
        <p:grpSpPr>
          <a:xfrm>
            <a:off x="5724368" y="4005064"/>
            <a:ext cx="2160000" cy="2160000"/>
            <a:chOff x="3214678" y="4786322"/>
            <a:chExt cx="1440000" cy="1440000"/>
          </a:xfrm>
        </p:grpSpPr>
        <p:sp>
          <p:nvSpPr>
            <p:cNvPr id="30" name="직사각형 29"/>
            <p:cNvSpPr/>
            <p:nvPr/>
          </p:nvSpPr>
          <p:spPr>
            <a:xfrm>
              <a:off x="3934678" y="4786322"/>
              <a:ext cx="720000" cy="72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ILTP block</a:t>
              </a:r>
              <a:endParaRPr lang="ko-KR" altLang="en-US" sz="1400" dirty="0" smtClean="0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14678" y="5506322"/>
              <a:ext cx="720000" cy="72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Intra block</a:t>
              </a:r>
              <a:endParaRPr lang="ko-KR" altLang="en-US" sz="1400" dirty="0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934678" y="5506322"/>
              <a:ext cx="720000" cy="72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cs typeface="Arial" pitchFamily="34" charset="0"/>
                </a:rPr>
                <a:t>Current block</a:t>
              </a:r>
              <a:endParaRPr lang="ko-KR" altLang="en-US" sz="1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588224" y="6146140"/>
            <a:ext cx="2555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Top mode :</a:t>
            </a:r>
          </a:p>
          <a:p>
            <a:r>
              <a:rPr lang="en-US" altLang="ko-KR" sz="1400" dirty="0" smtClean="0"/>
              <a:t>assigned prediction direction</a:t>
            </a:r>
          </a:p>
        </p:txBody>
      </p:sp>
      <p:cxnSp>
        <p:nvCxnSpPr>
          <p:cNvPr id="34" name="Shape 16"/>
          <p:cNvCxnSpPr>
            <a:stCxn id="30" idx="1"/>
            <a:endCxn id="33" idx="1"/>
          </p:cNvCxnSpPr>
          <p:nvPr/>
        </p:nvCxnSpPr>
        <p:spPr>
          <a:xfrm rot="10800000" flipV="1">
            <a:off x="6588224" y="4545064"/>
            <a:ext cx="216144" cy="1862686"/>
          </a:xfrm>
          <a:prstGeom prst="curvedConnector3">
            <a:avLst>
              <a:gd name="adj1" fmla="val 205763"/>
            </a:avLst>
          </a:prstGeom>
          <a:ln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Experimental Results (II)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MDCS on</a:t>
            </a:r>
          </a:p>
          <a:p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MDCS off</a:t>
            </a:r>
            <a:endParaRPr lang="ko-KR" altLang="en-US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1403648" y="1700808"/>
          <a:ext cx="6264697" cy="2264150"/>
        </p:xfrm>
        <a:graphic>
          <a:graphicData uri="http://schemas.openxmlformats.org/drawingml/2006/table">
            <a:tbl>
              <a:tblPr/>
              <a:tblGrid>
                <a:gridCol w="2036478"/>
                <a:gridCol w="641996"/>
                <a:gridCol w="641996"/>
                <a:gridCol w="641996"/>
                <a:gridCol w="641996"/>
                <a:gridCol w="613110"/>
                <a:gridCol w="1047125"/>
              </a:tblGrid>
              <a:tr h="189839">
                <a:tc>
                  <a:txBody>
                    <a:bodyPr/>
                    <a:lstStyle/>
                    <a:p>
                      <a:endParaRPr lang="ko-KR" sz="12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AI HEVC 2x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AI HEVC 1.5x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9839">
                <a:tc>
                  <a:txBody>
                    <a:bodyPr/>
                    <a:lstStyle/>
                    <a:p>
                      <a:endParaRPr lang="ko-KR" sz="12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Y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U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V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Y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U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V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Class A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98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Class B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Overall (Test vs Ref)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98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latin typeface="Arial"/>
                          <a:ea typeface="맑은 고딕"/>
                          <a:cs typeface="Times New Roman"/>
                        </a:rPr>
                        <a:t>Overall (Test vs single layer)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latin typeface="Arial"/>
                          <a:ea typeface="맑은 고딕"/>
                          <a:cs typeface="Times New Roman"/>
                        </a:rPr>
                        <a:t>12.3%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latin typeface="Arial"/>
                          <a:ea typeface="맑은 고딕"/>
                          <a:cs typeface="Times New Roman"/>
                        </a:rPr>
                        <a:t>13.6%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latin typeface="Arial"/>
                          <a:ea typeface="맑은 고딕"/>
                          <a:cs typeface="Times New Roman"/>
                        </a:rPr>
                        <a:t>13.1%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latin typeface="Arial"/>
                          <a:ea typeface="맑은 고딕"/>
                          <a:cs typeface="Times New Roman"/>
                        </a:rPr>
                        <a:t>10.2%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latin typeface="Arial"/>
                          <a:ea typeface="맑은 고딕"/>
                          <a:cs typeface="Times New Roman"/>
                        </a:rPr>
                        <a:t>9.9%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latin typeface="Arial"/>
                          <a:ea typeface="맑은 고딕"/>
                          <a:cs typeface="Times New Roman"/>
                        </a:rPr>
                        <a:t>9.0%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8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solidFill>
                            <a:srgbClr val="7F7F7F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EL only (Test vs Ref)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7F7F7F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-0.3%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7F7F7F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7F7F7F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7F7F7F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7F7F7F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7F7F7F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-0.3%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Enc Time[%]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101.4%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97.4%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98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Dec Time[%]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100.7%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96.9%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98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Enc Mem[%]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#DIV/0!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#DIV/0!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98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BL Match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Matched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Matched</a:t>
                      </a:r>
                      <a:endParaRPr lang="ko-KR" sz="12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1475656" y="4519968"/>
          <a:ext cx="6192691" cy="2194560"/>
        </p:xfrm>
        <a:graphic>
          <a:graphicData uri="http://schemas.openxmlformats.org/drawingml/2006/table">
            <a:tbl>
              <a:tblPr/>
              <a:tblGrid>
                <a:gridCol w="2168287"/>
                <a:gridCol w="683549"/>
                <a:gridCol w="683549"/>
                <a:gridCol w="683549"/>
                <a:gridCol w="683549"/>
                <a:gridCol w="683549"/>
                <a:gridCol w="606659"/>
              </a:tblGrid>
              <a:tr h="163703">
                <a:tc>
                  <a:txBody>
                    <a:bodyPr/>
                    <a:lstStyle/>
                    <a:p>
                      <a:endParaRPr lang="ko-KR" sz="12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AI HEVC 2x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AI HEVC 1.5x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703">
                <a:tc>
                  <a:txBody>
                    <a:bodyPr/>
                    <a:lstStyle/>
                    <a:p>
                      <a:endParaRPr lang="ko-KR" sz="1200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Y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U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V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Y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U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V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0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Class A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70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Class B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0.2%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0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Overall (Test vs Ref)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740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latin typeface="Arial"/>
                          <a:ea typeface="맑은 고딕"/>
                          <a:cs typeface="Times New Roman"/>
                        </a:rPr>
                        <a:t>Overall (Test vs single layer)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latin typeface="Arial"/>
                          <a:ea typeface="맑은 고딕"/>
                          <a:cs typeface="Times New Roman"/>
                        </a:rPr>
                        <a:t>12.5%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latin typeface="Arial"/>
                          <a:ea typeface="맑은 고딕"/>
                          <a:cs typeface="Times New Roman"/>
                        </a:rPr>
                        <a:t>13.9%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latin typeface="Arial"/>
                          <a:ea typeface="맑은 고딕"/>
                          <a:cs typeface="Times New Roman"/>
                        </a:rPr>
                        <a:t>13.5%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latin typeface="Arial"/>
                          <a:ea typeface="맑은 고딕"/>
                          <a:cs typeface="Times New Roman"/>
                        </a:rPr>
                        <a:t>10.2%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latin typeface="Arial"/>
                          <a:ea typeface="맑은 고딕"/>
                          <a:cs typeface="Times New Roman"/>
                        </a:rPr>
                        <a:t>10.2%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latin typeface="Arial"/>
                          <a:ea typeface="맑은 고딕"/>
                          <a:cs typeface="Times New Roman"/>
                        </a:rPr>
                        <a:t>9.3%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70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b="1" kern="100">
                          <a:solidFill>
                            <a:srgbClr val="7F7F7F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EL only (Test vs Ref)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7F7F7F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7F7F7F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7F7F7F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7F7F7F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7F7F7F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7F7F7F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0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Enc Time[%]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100.3%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100.0%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70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Dec Time[%]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99.0%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99.1%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70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Enc Mem[%]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#DIV/0!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#DIV/0!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70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BL Match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Matched</a:t>
                      </a:r>
                      <a:endParaRPr lang="ko-KR" sz="12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Matched</a:t>
                      </a:r>
                      <a:endParaRPr lang="ko-KR" sz="12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Conclusion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We </a:t>
            </a:r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proposed assigning prediction direction to inter layer texture predicted block as that of corresponding block in base </a:t>
            </a:r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layer fo</a:t>
            </a:r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r Most Probable Mode derivation</a:t>
            </a:r>
          </a:p>
          <a:p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Proposed method is included most of MPM derivation methods in SCE1</a:t>
            </a:r>
            <a:endParaRPr lang="en-US" altLang="ko-KR" sz="2800" dirty="0" smtClean="0"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</TotalTime>
  <Words>426</Words>
  <Application>Microsoft Office PowerPoint</Application>
  <PresentationFormat>화면 슬라이드 쇼(4:3)</PresentationFormat>
  <Paragraphs>145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SCE1 : 3.6 Inter-layer Intra Mode assignment for EL in SHVC</vt:lpstr>
      <vt:lpstr>Introduction</vt:lpstr>
      <vt:lpstr>Proposed Method</vt:lpstr>
      <vt:lpstr>슬라이드 4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eblis</cp:lastModifiedBy>
  <cp:revision>363</cp:revision>
  <dcterms:created xsi:type="dcterms:W3CDTF">2012-01-31T08:50:48Z</dcterms:created>
  <dcterms:modified xsi:type="dcterms:W3CDTF">2013-04-18T06:12:53Z</dcterms:modified>
</cp:coreProperties>
</file>