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5" r:id="rId4"/>
    <p:sldId id="263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87B94A3-759E-4BAE-929F-9DFC549D355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JCTVC-M0091: </a:t>
            </a:r>
            <a:r>
              <a:rPr lang="en-CA" b="1" dirty="0"/>
              <a:t>Non SCE1-Combined Intra Prediction with low-pass filter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851920" y="4797152"/>
            <a:ext cx="4953000" cy="1752600"/>
          </a:xfrm>
        </p:spPr>
        <p:txBody>
          <a:bodyPr>
            <a:normAutofit/>
          </a:bodyPr>
          <a:lstStyle/>
          <a:p>
            <a:pPr hangingPunct="0"/>
            <a:r>
              <a:rPr lang="en-CA" dirty="0"/>
              <a:t>Alexander </a:t>
            </a:r>
            <a:r>
              <a:rPr lang="en-CA" dirty="0" err="1"/>
              <a:t>Alshin</a:t>
            </a:r>
            <a:endParaRPr lang="en-US" dirty="0"/>
          </a:p>
          <a:p>
            <a:pPr hangingPunct="0"/>
            <a:r>
              <a:rPr lang="en-CA" dirty="0" smtClean="0"/>
              <a:t>Elena </a:t>
            </a:r>
            <a:r>
              <a:rPr lang="en-CA" dirty="0" err="1"/>
              <a:t>Alshina</a:t>
            </a:r>
            <a:r>
              <a:rPr lang="en-CA" dirty="0"/>
              <a:t> </a:t>
            </a:r>
            <a:endParaRPr lang="en-US" dirty="0"/>
          </a:p>
          <a:p>
            <a:r>
              <a:rPr lang="en-CA" dirty="0" smtClean="0"/>
              <a:t>Samsung </a:t>
            </a:r>
            <a:r>
              <a:rPr lang="en-CA" dirty="0"/>
              <a:t>Electronics, Ltd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Inter-layer texture prediction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6106" y="6100062"/>
            <a:ext cx="7097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Inter </a:t>
            </a:r>
            <a:r>
              <a:rPr lang="en-CA" dirty="0"/>
              <a:t>layer </a:t>
            </a:r>
            <a:r>
              <a:rPr lang="en-CA" dirty="0" smtClean="0"/>
              <a:t>texture </a:t>
            </a:r>
            <a:r>
              <a:rPr lang="en-CA" dirty="0"/>
              <a:t>prediction </a:t>
            </a:r>
            <a:r>
              <a:rPr lang="en-CA" dirty="0" smtClean="0"/>
              <a:t>                          Original </a:t>
            </a:r>
            <a:r>
              <a:rPr lang="en-CA" dirty="0"/>
              <a:t>signal 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1988840"/>
            <a:ext cx="824865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885090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200" dirty="0" smtClean="0"/>
              <a:t>SCE1, </a:t>
            </a:r>
            <a:r>
              <a:rPr lang="en-US" sz="2200" dirty="0" smtClean="0"/>
              <a:t>tests </a:t>
            </a:r>
            <a:r>
              <a:rPr lang="en-US" sz="2200" dirty="0" smtClean="0"/>
              <a:t>1.1</a:t>
            </a:r>
            <a:endParaRPr lang="en-US" sz="2200" dirty="0" smtClean="0"/>
          </a:p>
          <a:p>
            <a:pPr marL="411480" lvl="1" indent="0">
              <a:buNone/>
            </a:pPr>
            <a:r>
              <a:rPr lang="en-CA" sz="2200" dirty="0" err="1" smtClean="0"/>
              <a:t>ComibedPred</a:t>
            </a:r>
            <a:r>
              <a:rPr lang="en-CA" sz="2200" baseline="-25000" dirty="0" err="1" smtClean="0"/>
              <a:t>EL</a:t>
            </a:r>
            <a:r>
              <a:rPr lang="en-CA" sz="2200" dirty="0" smtClean="0"/>
              <a:t>=</a:t>
            </a:r>
            <a:r>
              <a:rPr lang="en-CA" sz="2200" dirty="0" err="1" smtClean="0"/>
              <a:t>Pred</a:t>
            </a:r>
            <a:r>
              <a:rPr lang="en-CA" sz="2200" baseline="-25000" dirty="0" err="1" smtClean="0"/>
              <a:t>EL</a:t>
            </a:r>
            <a:r>
              <a:rPr lang="en-CA" sz="2200" dirty="0" smtClean="0"/>
              <a:t> +</a:t>
            </a:r>
            <a:r>
              <a:rPr lang="en-CA" sz="2200" dirty="0" err="1" smtClean="0"/>
              <a:t>deltaDC</a:t>
            </a:r>
            <a:r>
              <a:rPr lang="en-CA" sz="2200" dirty="0" smtClean="0"/>
              <a:t> </a:t>
            </a:r>
            <a:endParaRPr lang="en-CA" sz="2200" dirty="0" smtClean="0"/>
          </a:p>
          <a:p>
            <a:r>
              <a:rPr lang="en-CA" sz="2200" dirty="0" smtClean="0"/>
              <a:t>Proposed </a:t>
            </a:r>
          </a:p>
          <a:p>
            <a:pPr marL="411480" lvl="1" indent="0">
              <a:buNone/>
            </a:pPr>
            <a:r>
              <a:rPr lang="en-CA" sz="2200" dirty="0" err="1"/>
              <a:t>ComibedPred</a:t>
            </a:r>
            <a:r>
              <a:rPr lang="en-CA" sz="2200" baseline="-25000" dirty="0" err="1"/>
              <a:t>EL</a:t>
            </a:r>
            <a:r>
              <a:rPr lang="en-CA" sz="2200" dirty="0"/>
              <a:t> =clip</a:t>
            </a:r>
            <a:r>
              <a:rPr lang="en-CA" sz="2200" dirty="0" smtClean="0"/>
              <a:t>((</a:t>
            </a:r>
            <a:r>
              <a:rPr lang="en-CA" sz="2200" dirty="0" err="1" smtClean="0"/>
              <a:t>Pred</a:t>
            </a:r>
            <a:r>
              <a:rPr lang="en-CA" sz="2200" baseline="-25000" dirty="0" err="1" smtClean="0"/>
              <a:t>EL</a:t>
            </a:r>
            <a:r>
              <a:rPr lang="en-CA" sz="2200" dirty="0" smtClean="0"/>
              <a:t> +</a:t>
            </a:r>
            <a:r>
              <a:rPr lang="en-CA" sz="2200" dirty="0"/>
              <a:t>Â</a:t>
            </a:r>
            <a:r>
              <a:rPr lang="en-US" altLang="ko-KR" sz="2200" dirty="0"/>
              <a:t>·</a:t>
            </a:r>
            <a:r>
              <a:rPr lang="en-CA" sz="2200" dirty="0"/>
              <a:t>[</a:t>
            </a:r>
            <a:r>
              <a:rPr lang="en-CA" sz="2200" dirty="0" err="1"/>
              <a:t>Pred</a:t>
            </a:r>
            <a:r>
              <a:rPr lang="en-CA" sz="2200" baseline="-25000" dirty="0" err="1"/>
              <a:t>BL</a:t>
            </a:r>
            <a:r>
              <a:rPr lang="en-CA" sz="2200" dirty="0"/>
              <a:t> - </a:t>
            </a:r>
            <a:r>
              <a:rPr lang="en-CA" sz="2200" dirty="0" err="1"/>
              <a:t>Pred</a:t>
            </a:r>
            <a:r>
              <a:rPr lang="en-CA" sz="2200" baseline="-25000" dirty="0" err="1"/>
              <a:t>EL</a:t>
            </a:r>
            <a:r>
              <a:rPr lang="en-CA" sz="2200" dirty="0"/>
              <a:t>] </a:t>
            </a:r>
            <a:r>
              <a:rPr lang="en-CA" sz="2200" dirty="0" smtClean="0"/>
              <a:t>) </a:t>
            </a:r>
            <a:r>
              <a:rPr lang="en-CA" sz="2200" dirty="0"/>
              <a:t>) </a:t>
            </a:r>
            <a:endParaRPr lang="en-CA" sz="2200" dirty="0" smtClean="0"/>
          </a:p>
          <a:p>
            <a:pPr lvl="1"/>
            <a:endParaRPr lang="en-CA" sz="2200" dirty="0" smtClean="0"/>
          </a:p>
          <a:p>
            <a:pPr lvl="1"/>
            <a:endParaRPr lang="en-CA" sz="2200" dirty="0" smtClean="0"/>
          </a:p>
          <a:p>
            <a:pPr lvl="1"/>
            <a:endParaRPr lang="en-CA" sz="2200" dirty="0"/>
          </a:p>
          <a:p>
            <a:pPr marL="411480" lvl="1" indent="0">
              <a:buNone/>
            </a:pPr>
            <a:r>
              <a:rPr lang="en-CA" sz="2200" dirty="0" err="1"/>
              <a:t>ComibedPred</a:t>
            </a:r>
            <a:r>
              <a:rPr lang="en-CA" sz="2200" baseline="-25000" dirty="0" err="1"/>
              <a:t>EL</a:t>
            </a:r>
            <a:r>
              <a:rPr lang="en-CA" sz="2200" dirty="0"/>
              <a:t> </a:t>
            </a:r>
            <a:r>
              <a:rPr lang="en-CA" sz="2200" dirty="0" smtClean="0"/>
              <a:t>=  Â</a:t>
            </a:r>
            <a:r>
              <a:rPr lang="en-US" altLang="ko-KR" sz="2200" dirty="0" smtClean="0"/>
              <a:t>·</a:t>
            </a:r>
            <a:r>
              <a:rPr lang="en-CA" sz="2200" dirty="0"/>
              <a:t>[</a:t>
            </a:r>
            <a:r>
              <a:rPr lang="en-CA" sz="2200" dirty="0" err="1"/>
              <a:t>Pred</a:t>
            </a:r>
            <a:r>
              <a:rPr lang="en-CA" sz="2200" baseline="-25000" dirty="0" err="1"/>
              <a:t>BL</a:t>
            </a:r>
            <a:r>
              <a:rPr lang="en-CA" sz="2200" dirty="0"/>
              <a:t>] + (</a:t>
            </a:r>
            <a:r>
              <a:rPr lang="en-CA" sz="2200" i="1" dirty="0"/>
              <a:t>I</a:t>
            </a:r>
            <a:r>
              <a:rPr lang="en-CA" sz="2200" dirty="0"/>
              <a:t>- Â)</a:t>
            </a:r>
            <a:r>
              <a:rPr lang="en-US" altLang="ko-KR" sz="2200" dirty="0"/>
              <a:t>·</a:t>
            </a:r>
            <a:r>
              <a:rPr lang="en-CA" sz="2200" dirty="0"/>
              <a:t>[</a:t>
            </a:r>
            <a:r>
              <a:rPr lang="en-CA" sz="2200" dirty="0" err="1"/>
              <a:t>Pred</a:t>
            </a:r>
            <a:r>
              <a:rPr lang="en-CA" sz="2200" baseline="-25000" dirty="0" err="1"/>
              <a:t>EL</a:t>
            </a:r>
            <a:r>
              <a:rPr lang="en-CA" sz="2200" dirty="0"/>
              <a:t>] </a:t>
            </a:r>
            <a:endParaRPr lang="en-CA" sz="2200" dirty="0" smtClean="0"/>
          </a:p>
          <a:p>
            <a:pPr marL="411480" lvl="1" indent="0">
              <a:buNone/>
            </a:pPr>
            <a:endParaRPr lang="en-CA" sz="2200" dirty="0" smtClean="0"/>
          </a:p>
          <a:p>
            <a:pPr marL="411480" lvl="1" indent="0">
              <a:buNone/>
            </a:pPr>
            <a:endParaRPr lang="en-CA" sz="2200" dirty="0" smtClean="0"/>
          </a:p>
          <a:p>
            <a:pPr marL="411480" lvl="1" indent="0">
              <a:buNone/>
            </a:pPr>
            <a:r>
              <a:rPr lang="en-CA" sz="2200" dirty="0" smtClean="0"/>
              <a:t>Â</a:t>
            </a:r>
            <a:r>
              <a:rPr lang="en-US" altLang="ko-KR" sz="2200" dirty="0"/>
              <a:t>·</a:t>
            </a:r>
            <a:r>
              <a:rPr lang="en-CA" sz="2200" dirty="0"/>
              <a:t>[ ] </a:t>
            </a:r>
            <a:r>
              <a:rPr lang="en-CA" sz="2200" dirty="0" smtClean="0"/>
              <a:t> - 2D separable low-pass 5-taps filter:</a:t>
            </a:r>
          </a:p>
          <a:p>
            <a:pPr marL="411480" lvl="1" indent="0" algn="ctr">
              <a:buNone/>
            </a:pPr>
            <a:r>
              <a:rPr lang="en-CA" sz="2400" dirty="0"/>
              <a:t>{ 11, 13, 16, 13, 11}/64</a:t>
            </a:r>
            <a:endParaRPr lang="en-US" sz="2200" dirty="0"/>
          </a:p>
        </p:txBody>
      </p:sp>
      <p:sp>
        <p:nvSpPr>
          <p:cNvPr id="4" name="Up-Down Arrow 3"/>
          <p:cNvSpPr/>
          <p:nvPr/>
        </p:nvSpPr>
        <p:spPr>
          <a:xfrm>
            <a:off x="3563888" y="3687510"/>
            <a:ext cx="576064" cy="8936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req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836712"/>
            <a:ext cx="2921016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9696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summary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365104"/>
            <a:ext cx="335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JCTVC-M0031 (DC correction)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220419"/>
              </p:ext>
            </p:extLst>
          </p:nvPr>
        </p:nvGraphicFramePr>
        <p:xfrm>
          <a:off x="1043608" y="2276872"/>
          <a:ext cx="7056786" cy="11521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9122"/>
                <a:gridCol w="882944"/>
                <a:gridCol w="882944"/>
                <a:gridCol w="882944"/>
                <a:gridCol w="882944"/>
                <a:gridCol w="882944"/>
                <a:gridCol w="882944"/>
              </a:tblGrid>
              <a:tr h="230426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 Narrow" pitchFamily="34" charset="0"/>
                        </a:rPr>
                        <a:t>AI HEVC 2x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AI HEVC 1.5x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 Narrow" pitchFamily="34" charset="0"/>
                        </a:rPr>
                        <a:t>V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</a:tr>
              <a:tr h="2304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-0,5%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-1,3%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-1,2%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 Narrow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 Narrow" pitchFamily="34" charset="0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</a:tr>
              <a:tr h="2304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 Narrow" pitchFamily="34" charset="0"/>
                        </a:rPr>
                        <a:t>-0,6%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-2,0%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-2,1%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 Narrow" pitchFamily="34" charset="0"/>
                        </a:rPr>
                        <a:t>-0,2%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 Narrow" pitchFamily="34" charset="0"/>
                        </a:rPr>
                        <a:t>-0,8%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 Narrow" pitchFamily="34" charset="0"/>
                        </a:rPr>
                        <a:t>-0,8%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</a:tr>
              <a:tr h="2304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 Narrow" pitchFamily="34" charset="0"/>
                        </a:rPr>
                        <a:t>Overall (Test </a:t>
                      </a:r>
                      <a:r>
                        <a:rPr lang="en-US" sz="1200" b="1" u="none" strike="noStrike" dirty="0" err="1">
                          <a:effectLst/>
                          <a:latin typeface="Arial Narrow" pitchFamily="34" charset="0"/>
                        </a:rPr>
                        <a:t>vs</a:t>
                      </a:r>
                      <a:r>
                        <a:rPr lang="en-US" sz="1200" b="1" u="none" strike="noStrike" dirty="0">
                          <a:effectLst/>
                          <a:latin typeface="Arial Narrow" pitchFamily="34" charset="0"/>
                        </a:rPr>
                        <a:t> Ref)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 Narrow" pitchFamily="34" charset="0"/>
                        </a:rPr>
                        <a:t>-0,6%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 Narrow" pitchFamily="34" charset="0"/>
                        </a:rPr>
                        <a:t>-1,8%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 Narrow" pitchFamily="34" charset="0"/>
                        </a:rPr>
                        <a:t>-1,8%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 Narrow" pitchFamily="34" charset="0"/>
                        </a:rPr>
                        <a:t>-0,2%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 Narrow" pitchFamily="34" charset="0"/>
                        </a:rPr>
                        <a:t>-0,8%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 Narrow" pitchFamily="34" charset="0"/>
                        </a:rPr>
                        <a:t>-0,8%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106927"/>
              </p:ext>
            </p:extLst>
          </p:nvPr>
        </p:nvGraphicFramePr>
        <p:xfrm>
          <a:off x="971600" y="4869160"/>
          <a:ext cx="6603997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6251"/>
                <a:gridCol w="826291"/>
                <a:gridCol w="826291"/>
                <a:gridCol w="826291"/>
                <a:gridCol w="826291"/>
                <a:gridCol w="826291"/>
                <a:gridCol w="826291"/>
              </a:tblGrid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AI HEVC 2x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AI HEVC 1.5x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-0,1%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-0,2%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-0,2%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-0,1%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Overall (Test vs Ref)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-0,2%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-0,1%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-0,1%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-0,1%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0,0%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871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hangingPunct="0">
              <a:buNone/>
            </a:pPr>
            <a:r>
              <a:rPr lang="en-CA" dirty="0"/>
              <a:t>Based on presented test results </a:t>
            </a:r>
            <a:endParaRPr lang="en-US" dirty="0"/>
          </a:p>
          <a:p>
            <a:pPr lvl="0" hangingPunct="0"/>
            <a:r>
              <a:rPr lang="en-CA" dirty="0" smtClean="0"/>
              <a:t>0</a:t>
            </a:r>
            <a:r>
              <a:rPr lang="en-CA" dirty="0" smtClean="0"/>
              <a:t>,4% average Intra </a:t>
            </a:r>
            <a:r>
              <a:rPr lang="en-CA" dirty="0" err="1"/>
              <a:t>Luma</a:t>
            </a:r>
            <a:r>
              <a:rPr lang="en-CA" dirty="0"/>
              <a:t> BD-rate gain in </a:t>
            </a:r>
            <a:r>
              <a:rPr lang="en-CA" dirty="0" smtClean="0"/>
              <a:t>SHM1.0</a:t>
            </a:r>
          </a:p>
          <a:p>
            <a:pPr lvl="0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9762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122</TotalTime>
  <Words>243</Words>
  <Application>Microsoft Office PowerPoint</Application>
  <PresentationFormat>On-screen Show (4:3)</PresentationFormat>
  <Paragraphs>82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도시</vt:lpstr>
      <vt:lpstr>JCTVC-M0091: Non SCE1-Combined Intra Prediction with low-pass filter</vt:lpstr>
      <vt:lpstr>Inter-layer texture prediction</vt:lpstr>
      <vt:lpstr>Combined prediction</vt:lpstr>
      <vt:lpstr>Performance summary</vt:lpstr>
      <vt:lpstr>Conclusion </vt:lpstr>
    </vt:vector>
  </TitlesOfParts>
  <Company>Samsung 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SCE4: simplified design of cross-color inter-layer (test 4.2.4)</dc:title>
  <dc:creator>sec</dc:creator>
  <cp:lastModifiedBy>Lena</cp:lastModifiedBy>
  <cp:revision>20</cp:revision>
  <dcterms:created xsi:type="dcterms:W3CDTF">2013-04-17T09:06:19Z</dcterms:created>
  <dcterms:modified xsi:type="dcterms:W3CDTF">2013-04-19T00:13:45Z</dcterms:modified>
</cp:coreProperties>
</file>