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5" r:id="rId4"/>
    <p:sldId id="264" r:id="rId5"/>
    <p:sldId id="263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직사각형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직사각형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직사각형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직사각형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00034" y="2143116"/>
            <a:ext cx="8458200" cy="1470025"/>
          </a:xfrm>
        </p:spPr>
        <p:txBody>
          <a:bodyPr>
            <a:normAutofit/>
          </a:bodyPr>
          <a:lstStyle/>
          <a:p>
            <a:r>
              <a:rPr lang="en-CA" b="1" dirty="0" smtClean="0"/>
              <a:t>JCTVC-M0090: Low-pass </a:t>
            </a:r>
            <a:r>
              <a:rPr lang="en-CA" b="1" dirty="0"/>
              <a:t>filter for Combined Inter Prediction</a:t>
            </a:r>
            <a:endParaRPr 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851920" y="4797152"/>
            <a:ext cx="4953000" cy="1752600"/>
          </a:xfrm>
        </p:spPr>
        <p:txBody>
          <a:bodyPr>
            <a:normAutofit/>
          </a:bodyPr>
          <a:lstStyle/>
          <a:p>
            <a:pPr hangingPunct="0"/>
            <a:r>
              <a:rPr lang="en-CA" dirty="0"/>
              <a:t>Alexander </a:t>
            </a:r>
            <a:r>
              <a:rPr lang="en-CA" dirty="0" err="1"/>
              <a:t>Alshin</a:t>
            </a:r>
            <a:endParaRPr lang="en-US" dirty="0"/>
          </a:p>
          <a:p>
            <a:pPr hangingPunct="0"/>
            <a:r>
              <a:rPr lang="en-CA" dirty="0" smtClean="0"/>
              <a:t>Elena </a:t>
            </a:r>
            <a:r>
              <a:rPr lang="en-CA" dirty="0" err="1"/>
              <a:t>Alshina</a:t>
            </a:r>
            <a:r>
              <a:rPr lang="en-CA" dirty="0"/>
              <a:t> </a:t>
            </a:r>
            <a:endParaRPr lang="en-US" dirty="0"/>
          </a:p>
          <a:p>
            <a:r>
              <a:rPr lang="en-CA" dirty="0" smtClean="0"/>
              <a:t>Samsung </a:t>
            </a:r>
            <a:r>
              <a:rPr lang="en-CA" dirty="0"/>
              <a:t>Electronics, Ltd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Inter-layer texture prediction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48880"/>
            <a:ext cx="2581275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306385"/>
            <a:ext cx="266700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70530" y="4725144"/>
            <a:ext cx="70978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/>
              <a:t>Original signal </a:t>
            </a:r>
            <a:r>
              <a:rPr lang="en-CA" dirty="0" smtClean="0"/>
              <a:t>                                          Inter </a:t>
            </a:r>
            <a:r>
              <a:rPr lang="en-CA" dirty="0"/>
              <a:t>layer </a:t>
            </a:r>
            <a:r>
              <a:rPr lang="en-CA" dirty="0" smtClean="0"/>
              <a:t>texture prediction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85090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prediction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SCE3, tests 3.1 or 3.2</a:t>
            </a:r>
          </a:p>
          <a:p>
            <a:pPr marL="411480" lvl="1" indent="0">
              <a:buNone/>
            </a:pPr>
            <a:r>
              <a:rPr lang="en-CA" sz="2200" dirty="0" err="1"/>
              <a:t>ComibedPred</a:t>
            </a:r>
            <a:r>
              <a:rPr lang="en-CA" sz="2200" baseline="-25000" dirty="0" err="1"/>
              <a:t>EL</a:t>
            </a:r>
            <a:r>
              <a:rPr lang="en-CA" sz="2200" dirty="0"/>
              <a:t>=(</a:t>
            </a:r>
            <a:r>
              <a:rPr lang="en-CA" sz="2200" dirty="0" err="1"/>
              <a:t>Pred</a:t>
            </a:r>
            <a:r>
              <a:rPr lang="en-CA" sz="2200" baseline="-25000" dirty="0" err="1"/>
              <a:t>BL</a:t>
            </a:r>
            <a:r>
              <a:rPr lang="en-CA" sz="2200" dirty="0"/>
              <a:t>+ </a:t>
            </a:r>
            <a:r>
              <a:rPr lang="en-CA" sz="2200" dirty="0" err="1"/>
              <a:t>Pred</a:t>
            </a:r>
            <a:r>
              <a:rPr lang="en-CA" sz="2200" baseline="-25000" dirty="0" err="1"/>
              <a:t>EL</a:t>
            </a:r>
            <a:r>
              <a:rPr lang="en-CA" sz="2200" dirty="0"/>
              <a:t> +1)&gt;&gt;1 </a:t>
            </a:r>
            <a:endParaRPr lang="en-CA" sz="2200" dirty="0" smtClean="0"/>
          </a:p>
          <a:p>
            <a:r>
              <a:rPr lang="en-CA" sz="2200" dirty="0" smtClean="0"/>
              <a:t>Proposed </a:t>
            </a:r>
          </a:p>
          <a:p>
            <a:pPr marL="411480" lvl="1" indent="0">
              <a:buNone/>
            </a:pPr>
            <a:r>
              <a:rPr lang="en-CA" sz="2200" dirty="0" err="1"/>
              <a:t>ComibedPred</a:t>
            </a:r>
            <a:r>
              <a:rPr lang="en-CA" sz="2200" baseline="-25000" dirty="0" err="1"/>
              <a:t>EL</a:t>
            </a:r>
            <a:r>
              <a:rPr lang="en-CA" sz="2200" dirty="0"/>
              <a:t> =clip(( </a:t>
            </a:r>
            <a:r>
              <a:rPr lang="en-CA" sz="2200" dirty="0" err="1"/>
              <a:t>Pred</a:t>
            </a:r>
            <a:r>
              <a:rPr lang="en-CA" sz="2200" baseline="-25000" dirty="0" err="1"/>
              <a:t>BL</a:t>
            </a:r>
            <a:r>
              <a:rPr lang="en-CA" sz="2200" dirty="0"/>
              <a:t>+ </a:t>
            </a:r>
            <a:r>
              <a:rPr lang="en-CA" sz="2200" dirty="0" err="1"/>
              <a:t>Pred</a:t>
            </a:r>
            <a:r>
              <a:rPr lang="en-CA" sz="2200" baseline="-25000" dirty="0" err="1"/>
              <a:t>EL</a:t>
            </a:r>
            <a:r>
              <a:rPr lang="en-CA" sz="2200" dirty="0"/>
              <a:t> </a:t>
            </a:r>
            <a:endParaRPr lang="en-CA" sz="2200" dirty="0" smtClean="0"/>
          </a:p>
          <a:p>
            <a:pPr marL="411480" lvl="1" indent="0">
              <a:buNone/>
            </a:pPr>
            <a:r>
              <a:rPr lang="en-CA" sz="2200" dirty="0" smtClean="0"/>
              <a:t>+</a:t>
            </a:r>
            <a:r>
              <a:rPr lang="en-CA" sz="2200" dirty="0"/>
              <a:t>Â</a:t>
            </a:r>
            <a:r>
              <a:rPr lang="en-US" altLang="ko-KR" sz="2200" dirty="0"/>
              <a:t>·</a:t>
            </a:r>
            <a:r>
              <a:rPr lang="en-CA" sz="2200" dirty="0"/>
              <a:t>[</a:t>
            </a:r>
            <a:r>
              <a:rPr lang="en-CA" sz="2200" dirty="0" err="1"/>
              <a:t>Pred</a:t>
            </a:r>
            <a:r>
              <a:rPr lang="en-CA" sz="2200" baseline="-25000" dirty="0" err="1"/>
              <a:t>BL</a:t>
            </a:r>
            <a:r>
              <a:rPr lang="en-CA" sz="2200" dirty="0"/>
              <a:t> - </a:t>
            </a:r>
            <a:r>
              <a:rPr lang="en-CA" sz="2200" dirty="0" err="1"/>
              <a:t>Pred</a:t>
            </a:r>
            <a:r>
              <a:rPr lang="en-CA" sz="2200" baseline="-25000" dirty="0" err="1"/>
              <a:t>EL</a:t>
            </a:r>
            <a:r>
              <a:rPr lang="en-CA" sz="2200" dirty="0"/>
              <a:t>] +1)&gt;&gt;1 ) </a:t>
            </a:r>
            <a:endParaRPr lang="en-CA" sz="2200" dirty="0" smtClean="0"/>
          </a:p>
          <a:p>
            <a:pPr lvl="1"/>
            <a:endParaRPr lang="en-CA" sz="2200" dirty="0" smtClean="0"/>
          </a:p>
          <a:p>
            <a:pPr lvl="1"/>
            <a:endParaRPr lang="en-CA" sz="2200" dirty="0" smtClean="0"/>
          </a:p>
          <a:p>
            <a:pPr lvl="1"/>
            <a:endParaRPr lang="en-CA" sz="2200" dirty="0"/>
          </a:p>
          <a:p>
            <a:pPr marL="411480" lvl="1" indent="0">
              <a:buNone/>
            </a:pPr>
            <a:r>
              <a:rPr lang="en-CA" sz="2200" dirty="0" err="1"/>
              <a:t>ComibedPred</a:t>
            </a:r>
            <a:r>
              <a:rPr lang="en-CA" sz="2200" baseline="-25000" dirty="0" err="1"/>
              <a:t>EL</a:t>
            </a:r>
            <a:r>
              <a:rPr lang="en-CA" sz="2200" dirty="0"/>
              <a:t> =( (</a:t>
            </a:r>
            <a:r>
              <a:rPr lang="en-CA" sz="2200" i="1" dirty="0"/>
              <a:t>I</a:t>
            </a:r>
            <a:r>
              <a:rPr lang="en-CA" sz="2200" dirty="0"/>
              <a:t>+ Â)</a:t>
            </a:r>
            <a:r>
              <a:rPr lang="en-US" altLang="ko-KR" sz="2200" dirty="0"/>
              <a:t>·</a:t>
            </a:r>
            <a:r>
              <a:rPr lang="en-CA" sz="2200" dirty="0"/>
              <a:t>[</a:t>
            </a:r>
            <a:r>
              <a:rPr lang="en-CA" sz="2200" dirty="0" err="1"/>
              <a:t>Pred</a:t>
            </a:r>
            <a:r>
              <a:rPr lang="en-CA" sz="2200" baseline="-25000" dirty="0" err="1"/>
              <a:t>BL</a:t>
            </a:r>
            <a:r>
              <a:rPr lang="en-CA" sz="2200" dirty="0"/>
              <a:t>] + (</a:t>
            </a:r>
            <a:r>
              <a:rPr lang="en-CA" sz="2200" i="1" dirty="0"/>
              <a:t>I</a:t>
            </a:r>
            <a:r>
              <a:rPr lang="en-CA" sz="2200" dirty="0"/>
              <a:t>- Â)</a:t>
            </a:r>
            <a:r>
              <a:rPr lang="en-US" altLang="ko-KR" sz="2200" dirty="0"/>
              <a:t>·</a:t>
            </a:r>
            <a:r>
              <a:rPr lang="en-CA" sz="2200" dirty="0"/>
              <a:t>[</a:t>
            </a:r>
            <a:r>
              <a:rPr lang="en-CA" sz="2200" dirty="0" err="1"/>
              <a:t>Pred</a:t>
            </a:r>
            <a:r>
              <a:rPr lang="en-CA" sz="2200" baseline="-25000" dirty="0" err="1"/>
              <a:t>EL</a:t>
            </a:r>
            <a:r>
              <a:rPr lang="en-CA" sz="2200" dirty="0"/>
              <a:t>] +1)&gt;&gt;</a:t>
            </a:r>
            <a:r>
              <a:rPr lang="en-CA" sz="2200" dirty="0" smtClean="0"/>
              <a:t>1</a:t>
            </a:r>
          </a:p>
          <a:p>
            <a:pPr marL="411480" lvl="1" indent="0">
              <a:buNone/>
            </a:pPr>
            <a:endParaRPr lang="en-CA" sz="2200" dirty="0" smtClean="0"/>
          </a:p>
          <a:p>
            <a:pPr marL="411480" lvl="1" indent="0">
              <a:buNone/>
            </a:pPr>
            <a:endParaRPr lang="en-CA" sz="2200" dirty="0" smtClean="0"/>
          </a:p>
          <a:p>
            <a:pPr marL="411480" lvl="1" indent="0">
              <a:buNone/>
            </a:pPr>
            <a:r>
              <a:rPr lang="en-CA" sz="2200" dirty="0" smtClean="0"/>
              <a:t>Â</a:t>
            </a:r>
            <a:r>
              <a:rPr lang="en-US" altLang="ko-KR" sz="2200" dirty="0"/>
              <a:t>·</a:t>
            </a:r>
            <a:r>
              <a:rPr lang="en-CA" sz="2200" dirty="0"/>
              <a:t>[ ] </a:t>
            </a:r>
            <a:r>
              <a:rPr lang="en-CA" sz="2200" dirty="0" smtClean="0"/>
              <a:t> - 2D separable low-pass 5-taps filter:</a:t>
            </a:r>
          </a:p>
          <a:p>
            <a:pPr marL="411480" lvl="1" indent="0" algn="ctr">
              <a:buNone/>
            </a:pPr>
            <a:r>
              <a:rPr lang="en-CA" sz="2400" dirty="0"/>
              <a:t>{ 11, 13, 16, 13, 11}/64</a:t>
            </a:r>
            <a:endParaRPr lang="en-US" sz="2200" dirty="0"/>
          </a:p>
        </p:txBody>
      </p:sp>
      <p:sp>
        <p:nvSpPr>
          <p:cNvPr id="4" name="Up-Down Arrow 3"/>
          <p:cNvSpPr/>
          <p:nvPr/>
        </p:nvSpPr>
        <p:spPr>
          <a:xfrm>
            <a:off x="3563888" y="4005064"/>
            <a:ext cx="576064" cy="72008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696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Combined predictions</a:t>
            </a:r>
            <a:endParaRPr lang="en-US" dirty="0"/>
          </a:p>
        </p:txBody>
      </p:sp>
      <p:pic>
        <p:nvPicPr>
          <p:cNvPr id="2050" name="Picture 2" descr="Fig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263" y="1988840"/>
            <a:ext cx="599122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5" descr="Graph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68960"/>
            <a:ext cx="300037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434200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summary</a:t>
            </a:r>
            <a:endParaRPr lang="en-US" dirty="0"/>
          </a:p>
        </p:txBody>
      </p:sp>
      <p:graphicFrame>
        <p:nvGraphicFramePr>
          <p:cNvPr id="9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804702"/>
              </p:ext>
            </p:extLst>
          </p:nvPr>
        </p:nvGraphicFramePr>
        <p:xfrm>
          <a:off x="395536" y="2852936"/>
          <a:ext cx="7560841" cy="822960"/>
        </p:xfrm>
        <a:graphic>
          <a:graphicData uri="http://schemas.openxmlformats.org/drawingml/2006/table">
            <a:tbl>
              <a:tblPr/>
              <a:tblGrid>
                <a:gridCol w="1513702"/>
                <a:gridCol w="1870674"/>
                <a:gridCol w="1872208"/>
                <a:gridCol w="1080120"/>
                <a:gridCol w="1224137"/>
              </a:tblGrid>
              <a:tr h="21119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Times New Roman"/>
                          <a:ea typeface="맑은 고딕"/>
                          <a:cs typeface="Times New Roman"/>
                        </a:rPr>
                        <a:t>Test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Times New Roman"/>
                          <a:ea typeface="맑은 고딕"/>
                          <a:cs typeface="Times New Roman"/>
                        </a:rPr>
                        <a:t>Luma, BD-rate</a:t>
                      </a:r>
                      <a:endParaRPr lang="en-US" sz="18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Times New Roman"/>
                          <a:ea typeface="맑은 고딕"/>
                          <a:cs typeface="Times New Roman"/>
                        </a:rPr>
                        <a:t>Chroma, BD-rate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err="1">
                          <a:latin typeface="Times New Roman"/>
                          <a:ea typeface="맑은 고딕"/>
                          <a:cs typeface="Times New Roman"/>
                        </a:rPr>
                        <a:t>EncTime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err="1">
                          <a:latin typeface="Times New Roman"/>
                          <a:ea typeface="맑은 고딕"/>
                          <a:cs typeface="Times New Roman"/>
                        </a:rPr>
                        <a:t>DecTime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1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Times New Roman"/>
                          <a:ea typeface="맑은 고딕"/>
                          <a:cs typeface="Times New Roman"/>
                        </a:rPr>
                        <a:t>SCE3 test3.2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Times New Roman"/>
                          <a:ea typeface="맑은 고딕"/>
                          <a:cs typeface="Times New Roman"/>
                        </a:rPr>
                        <a:t>-1,24%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Times New Roman"/>
                          <a:ea typeface="맑은 고딕"/>
                          <a:cs typeface="Times New Roman"/>
                        </a:rPr>
                        <a:t>-5,16%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Times New Roman"/>
                          <a:ea typeface="맑은 고딕"/>
                          <a:cs typeface="Times New Roman"/>
                        </a:rPr>
                        <a:t>114%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Times New Roman"/>
                          <a:ea typeface="맑은 고딕"/>
                          <a:cs typeface="Times New Roman"/>
                        </a:rPr>
                        <a:t>100%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1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800" dirty="0" smtClean="0">
                          <a:latin typeface="Times New Roman"/>
                          <a:ea typeface="맑은 고딕"/>
                          <a:cs typeface="Times New Roman"/>
                        </a:rPr>
                        <a:t>M0090 </a:t>
                      </a:r>
                      <a:r>
                        <a:rPr lang="en-US" sz="1800" dirty="0" smtClean="0">
                          <a:latin typeface="Times New Roman"/>
                          <a:ea typeface="맑은 고딕"/>
                          <a:cs typeface="Times New Roman"/>
                        </a:rPr>
                        <a:t>(full</a:t>
                      </a:r>
                      <a:r>
                        <a:rPr lang="en-US" sz="1800" baseline="0" dirty="0" smtClean="0">
                          <a:latin typeface="Times New Roman"/>
                          <a:ea typeface="맑은 고딕"/>
                          <a:cs typeface="Times New Roman"/>
                        </a:rPr>
                        <a:t>)</a:t>
                      </a:r>
                      <a:endParaRPr lang="en-US" sz="1800" dirty="0" smtClean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Times New Roman"/>
                          <a:ea typeface="맑은 고딕"/>
                          <a:cs typeface="Times New Roman"/>
                        </a:rPr>
                        <a:t>-1,74%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Times New Roman"/>
                          <a:ea typeface="맑은 고딕"/>
                          <a:cs typeface="Times New Roman"/>
                        </a:rPr>
                        <a:t>-7,93%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Times New Roman"/>
                          <a:ea typeface="맑은 고딕"/>
                          <a:cs typeface="Times New Roman"/>
                        </a:rPr>
                        <a:t>115%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Times New Roman"/>
                          <a:ea typeface="맑은 고딕"/>
                          <a:cs typeface="Times New Roman"/>
                        </a:rPr>
                        <a:t>102%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588194"/>
              </p:ext>
            </p:extLst>
          </p:nvPr>
        </p:nvGraphicFramePr>
        <p:xfrm>
          <a:off x="395536" y="4941168"/>
          <a:ext cx="7560841" cy="822960"/>
        </p:xfrm>
        <a:graphic>
          <a:graphicData uri="http://schemas.openxmlformats.org/drawingml/2006/table">
            <a:tbl>
              <a:tblPr/>
              <a:tblGrid>
                <a:gridCol w="1513702"/>
                <a:gridCol w="1870674"/>
                <a:gridCol w="1872208"/>
                <a:gridCol w="1080120"/>
                <a:gridCol w="1224137"/>
              </a:tblGrid>
              <a:tr h="5829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Times New Roman"/>
                          <a:ea typeface="맑은 고딕"/>
                          <a:cs typeface="Times New Roman"/>
                        </a:rPr>
                        <a:t>Test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Times New Roman"/>
                          <a:ea typeface="맑은 고딕"/>
                          <a:cs typeface="Times New Roman"/>
                        </a:rPr>
                        <a:t>Luma, BD-rate</a:t>
                      </a:r>
                      <a:endParaRPr lang="en-US" sz="18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Times New Roman"/>
                          <a:ea typeface="맑은 고딕"/>
                          <a:cs typeface="Times New Roman"/>
                        </a:rPr>
                        <a:t>Chroma, BD-rate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err="1">
                          <a:latin typeface="Times New Roman"/>
                          <a:ea typeface="맑은 고딕"/>
                          <a:cs typeface="Times New Roman"/>
                        </a:rPr>
                        <a:t>EncTime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err="1">
                          <a:latin typeface="Times New Roman"/>
                          <a:ea typeface="맑은 고딕"/>
                          <a:cs typeface="Times New Roman"/>
                        </a:rPr>
                        <a:t>DecTime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5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800" dirty="0" smtClean="0">
                          <a:latin typeface="Times New Roman"/>
                          <a:ea typeface="맑은 고딕"/>
                          <a:cs typeface="Times New Roman"/>
                        </a:rPr>
                        <a:t>M0092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latin typeface="Times New Roman"/>
                          <a:ea typeface="맑은 고딕"/>
                          <a:cs typeface="Times New Roman"/>
                        </a:rPr>
                        <a:t>-0,95%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latin typeface="Times New Roman"/>
                          <a:ea typeface="맑은 고딕"/>
                          <a:cs typeface="Times New Roman"/>
                        </a:rPr>
                        <a:t>-3,95%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latin typeface="Times New Roman"/>
                          <a:ea typeface="맑은 고딕"/>
                          <a:cs typeface="Times New Roman"/>
                        </a:rPr>
                        <a:t>103%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latin typeface="Times New Roman"/>
                          <a:ea typeface="맑은 고딕"/>
                          <a:cs typeface="Times New Roman"/>
                        </a:rPr>
                        <a:t>101%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5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800" dirty="0" smtClean="0">
                          <a:latin typeface="Times New Roman"/>
                          <a:ea typeface="맑은 고딕"/>
                          <a:cs typeface="Times New Roman"/>
                        </a:rPr>
                        <a:t>M0090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맑은 고딕"/>
                          <a:cs typeface="Times New Roman"/>
                        </a:rPr>
                        <a:t>-1,50%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맑은 고딕"/>
                          <a:cs typeface="Times New Roman"/>
                        </a:rPr>
                        <a:t>-6,88%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맑은 고딕"/>
                          <a:cs typeface="Times New Roman"/>
                        </a:rPr>
                        <a:t>103%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맑은 고딕"/>
                          <a:cs typeface="Times New Roman"/>
                        </a:rPr>
                        <a:t>101%</a:t>
                      </a:r>
                      <a:endParaRPr lang="en-US" sz="18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55576" y="2492896"/>
            <a:ext cx="1393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Full version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4437112"/>
            <a:ext cx="7568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Restricted to have </a:t>
            </a:r>
            <a:r>
              <a:rPr lang="en-US" u="sng" dirty="0" smtClean="0"/>
              <a:t>the worst case memory band-width within HEVC limit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063871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The worst case memory </a:t>
            </a:r>
            <a:r>
              <a:rPr lang="en-US" dirty="0" err="1" smtClean="0"/>
              <a:t>vs</a:t>
            </a:r>
            <a:r>
              <a:rPr lang="en-US" dirty="0" smtClean="0"/>
              <a:t> HEVC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699998"/>
              </p:ext>
            </p:extLst>
          </p:nvPr>
        </p:nvGraphicFramePr>
        <p:xfrm>
          <a:off x="549896" y="1898576"/>
          <a:ext cx="7920880" cy="146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19851"/>
                <a:gridCol w="1601029"/>
              </a:tblGrid>
              <a:tr h="415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Test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Memory Band-Width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6721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Semi-sum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133%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6721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Proposed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133%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379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Only 2Nx2N</a:t>
                      </a:r>
                      <a:r>
                        <a:rPr lang="en-CA" sz="1600" baseline="0" dirty="0" smtClean="0">
                          <a:effectLst/>
                        </a:rPr>
                        <a:t> CUs use Combination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133%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7404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  <a:latin typeface="+mn-lt"/>
                          <a:ea typeface="+mn-ea"/>
                        </a:rPr>
                        <a:t>+ Combination</a:t>
                      </a:r>
                      <a:r>
                        <a:rPr lang="en-CA" sz="1600" baseline="0" dirty="0" smtClean="0">
                          <a:effectLst/>
                          <a:latin typeface="+mn-lt"/>
                          <a:ea typeface="+mn-ea"/>
                        </a:rPr>
                        <a:t> with bi-</a:t>
                      </a:r>
                      <a:r>
                        <a:rPr lang="en-CA" sz="1600" baseline="0" dirty="0" err="1" smtClean="0">
                          <a:effectLst/>
                          <a:latin typeface="+mn-lt"/>
                          <a:ea typeface="+mn-ea"/>
                        </a:rPr>
                        <a:t>pred</a:t>
                      </a:r>
                      <a:r>
                        <a:rPr lang="en-CA" sz="1600" baseline="0" dirty="0" smtClean="0">
                          <a:effectLst/>
                          <a:latin typeface="+mn-lt"/>
                          <a:ea typeface="+mn-ea"/>
                        </a:rPr>
                        <a:t> is dis-allowed for 8x8 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100%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457200" y="3645024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Average memory access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71362"/>
              </p:ext>
            </p:extLst>
          </p:nvPr>
        </p:nvGraphicFramePr>
        <p:xfrm>
          <a:off x="323529" y="4737898"/>
          <a:ext cx="8424936" cy="15152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2140"/>
                <a:gridCol w="1572578"/>
                <a:gridCol w="1573406"/>
                <a:gridCol w="1573406"/>
                <a:gridCol w="1573406"/>
              </a:tblGrid>
              <a:tr h="9278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</a:t>
                      </a:r>
                      <a:endParaRPr kumimoji="0" lang="en-US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PureMemory</a:t>
                      </a:r>
                      <a:endParaRPr kumimoji="0" lang="en-US" sz="16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DDR2</a:t>
                      </a:r>
                      <a:endParaRPr kumimoji="0" lang="en-US" sz="16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DDR3</a:t>
                      </a:r>
                      <a:endParaRPr kumimoji="0" lang="en-US" sz="16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Mults</a:t>
                      </a:r>
                      <a:endParaRPr kumimoji="0" lang="en-US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9278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SCE_test3.2</a:t>
                      </a:r>
                      <a:endParaRPr kumimoji="0" lang="en-US" sz="16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106%</a:t>
                      </a:r>
                      <a:endParaRPr kumimoji="0"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105%</a:t>
                      </a:r>
                      <a:endParaRPr kumimoji="0" lang="en-US" sz="16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105%</a:t>
                      </a:r>
                      <a:endParaRPr kumimoji="0" lang="en-US" sz="16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106%</a:t>
                      </a:r>
                      <a:endParaRPr kumimoji="0" lang="en-US" sz="16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349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Proposed</a:t>
                      </a:r>
                      <a:endParaRPr kumimoji="0" lang="en-US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110%</a:t>
                      </a:r>
                      <a:endParaRPr kumimoji="0"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108%</a:t>
                      </a:r>
                      <a:endParaRPr kumimoji="0"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108%</a:t>
                      </a:r>
                      <a:endParaRPr kumimoji="0"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113%</a:t>
                      </a:r>
                      <a:endParaRPr kumimoji="0" lang="en-US" sz="16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349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Only </a:t>
                      </a:r>
                      <a:r>
                        <a:rPr kumimoji="0" lang="en-CA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2Nx2N</a:t>
                      </a:r>
                      <a:endParaRPr kumimoji="0" lang="en-US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109%</a:t>
                      </a:r>
                      <a:endParaRPr kumimoji="0" lang="en-US" sz="16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107%</a:t>
                      </a:r>
                      <a:endParaRPr kumimoji="0" lang="en-US" sz="16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108%</a:t>
                      </a:r>
                      <a:endParaRPr kumimoji="0"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113%</a:t>
                      </a:r>
                      <a:endParaRPr kumimoji="0" lang="en-US" sz="16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53985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combination with 8x8 bi-</a:t>
                      </a:r>
                      <a:r>
                        <a:rPr kumimoji="0" lang="en-CA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pred</a:t>
                      </a:r>
                      <a:endParaRPr kumimoji="0" lang="en-US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108%</a:t>
                      </a:r>
                      <a:endParaRPr kumimoji="0" lang="en-US" sz="16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106%</a:t>
                      </a:r>
                      <a:endParaRPr kumimoji="0"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106%</a:t>
                      </a:r>
                      <a:endParaRPr kumimoji="0"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112%</a:t>
                      </a:r>
                      <a:endParaRPr kumimoji="0"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4535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09728" indent="0" hangingPunct="0">
              <a:buNone/>
            </a:pPr>
            <a:r>
              <a:rPr lang="en-CA" dirty="0"/>
              <a:t>Based on presented test results </a:t>
            </a:r>
            <a:endParaRPr lang="en-US" dirty="0"/>
          </a:p>
          <a:p>
            <a:pPr lvl="0" hangingPunct="0"/>
            <a:r>
              <a:rPr lang="en-CA" dirty="0"/>
              <a:t>1,50% average </a:t>
            </a:r>
            <a:r>
              <a:rPr lang="en-CA" dirty="0" err="1"/>
              <a:t>Luma</a:t>
            </a:r>
            <a:r>
              <a:rPr lang="en-CA" dirty="0"/>
              <a:t> BD-rate gain in SHM1.0</a:t>
            </a:r>
            <a:endParaRPr lang="en-US" dirty="0"/>
          </a:p>
          <a:p>
            <a:pPr lvl="0" hangingPunct="0"/>
            <a:r>
              <a:rPr lang="en-CA" dirty="0"/>
              <a:t>6,88% average Chroma BD-rate gain in SHM1.0</a:t>
            </a:r>
            <a:endParaRPr lang="en-US" dirty="0"/>
          </a:p>
          <a:p>
            <a:pPr lvl="0" hangingPunct="0"/>
            <a:r>
              <a:rPr lang="en-CA" dirty="0"/>
              <a:t>Only 3% Encoding time increment</a:t>
            </a:r>
            <a:endParaRPr lang="en-US" dirty="0"/>
          </a:p>
          <a:p>
            <a:pPr lvl="0" hangingPunct="0"/>
            <a:r>
              <a:rPr lang="en-CA" dirty="0"/>
              <a:t>The worst case memory access </a:t>
            </a:r>
            <a:r>
              <a:rPr lang="en-CA" dirty="0" smtClean="0"/>
              <a:t>within </a:t>
            </a:r>
            <a:r>
              <a:rPr lang="en-CA" dirty="0"/>
              <a:t>HEVC limit</a:t>
            </a:r>
            <a:endParaRPr lang="en-US" dirty="0"/>
          </a:p>
          <a:p>
            <a:pPr lvl="0" hangingPunct="0"/>
            <a:r>
              <a:rPr lang="en-CA" dirty="0"/>
              <a:t>Only 6-8% average memory band-width increment compare to SHM1.0</a:t>
            </a:r>
            <a:endParaRPr lang="en-US" dirty="0"/>
          </a:p>
          <a:p>
            <a:pPr lvl="0" hangingPunct="0"/>
            <a:r>
              <a:rPr lang="en-CA" dirty="0"/>
              <a:t>No additional reference frame access (such as GRP-like tools)</a:t>
            </a:r>
            <a:endParaRPr lang="en-US" dirty="0"/>
          </a:p>
          <a:p>
            <a:pPr marL="109728" indent="0" hangingPunct="0">
              <a:buNone/>
            </a:pPr>
            <a:r>
              <a:rPr lang="en-CA" dirty="0"/>
              <a:t>Samsung suggests adoption of proposed combined prediction into the next version of SHVC test model. Restriction of combined prediction for 2Nx2N Inter CUs only and disallowing combination with bi-</a:t>
            </a:r>
            <a:r>
              <a:rPr lang="en-CA" dirty="0" err="1"/>
              <a:t>pred</a:t>
            </a:r>
            <a:r>
              <a:rPr lang="en-CA" dirty="0"/>
              <a:t> in smallest CUs guarantees the worst case memory band-width within HEVC limit</a:t>
            </a:r>
            <a:r>
              <a:rPr lang="en-CA" dirty="0" smtClean="0"/>
              <a:t>.</a:t>
            </a:r>
            <a:r>
              <a:rPr lang="en-CA" dirty="0" smtClean="0"/>
              <a:t> </a:t>
            </a:r>
            <a:endParaRPr lang="en-US" dirty="0"/>
          </a:p>
          <a:p>
            <a:pPr marL="10972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9762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88</TotalTime>
  <Words>374</Words>
  <Application>Microsoft Office PowerPoint</Application>
  <PresentationFormat>On-screen Show (4:3)</PresentationFormat>
  <Paragraphs>100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도시</vt:lpstr>
      <vt:lpstr>JCTVC-M0090: Low-pass filter for Combined Inter Prediction</vt:lpstr>
      <vt:lpstr>Inter-layer texture prediction</vt:lpstr>
      <vt:lpstr>Combined prediction</vt:lpstr>
      <vt:lpstr>Combined predictions</vt:lpstr>
      <vt:lpstr>Performance summary</vt:lpstr>
      <vt:lpstr>The worst case memory vs HEVC</vt:lpstr>
      <vt:lpstr>Conclusion </vt:lpstr>
    </vt:vector>
  </TitlesOfParts>
  <Company>Samsung Electronics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 SCE4: simplified design of cross-color inter-layer (test 4.2.4)</dc:title>
  <dc:creator>sec</dc:creator>
  <cp:lastModifiedBy>Lena</cp:lastModifiedBy>
  <cp:revision>15</cp:revision>
  <dcterms:created xsi:type="dcterms:W3CDTF">2013-04-17T09:06:19Z</dcterms:created>
  <dcterms:modified xsi:type="dcterms:W3CDTF">2013-04-18T01:28:48Z</dcterms:modified>
</cp:coreProperties>
</file>