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7B94A3-759E-4BAE-929F-9DFC549D3550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JCTVC-M0089:</a:t>
            </a:r>
            <a:br>
              <a:rPr lang="en-CA" b="1" dirty="0" smtClean="0"/>
            </a:br>
            <a:r>
              <a:rPr lang="en-CA" b="1" dirty="0" smtClean="0"/>
              <a:t>Non </a:t>
            </a:r>
            <a:r>
              <a:rPr lang="en-CA" b="1" dirty="0"/>
              <a:t>SCE4: simplified design of cross-color inter-layer (test 4.2.4)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857620" y="4429132"/>
            <a:ext cx="4953000" cy="1752600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Elena </a:t>
            </a:r>
            <a:r>
              <a:rPr lang="en-CA" dirty="0" err="1"/>
              <a:t>Alshina</a:t>
            </a:r>
            <a:r>
              <a:rPr lang="en-CA" dirty="0"/>
              <a:t> </a:t>
            </a:r>
            <a:endParaRPr lang="en-US" dirty="0"/>
          </a:p>
          <a:p>
            <a:pPr hangingPunct="0"/>
            <a:r>
              <a:rPr lang="en-CA" dirty="0"/>
              <a:t>Alexander </a:t>
            </a:r>
            <a:r>
              <a:rPr lang="en-CA" dirty="0" err="1"/>
              <a:t>Alshin</a:t>
            </a:r>
            <a:endParaRPr lang="en-US" dirty="0"/>
          </a:p>
          <a:p>
            <a:r>
              <a:rPr lang="en-CA" dirty="0" err="1"/>
              <a:t>Yongjin</a:t>
            </a:r>
            <a:r>
              <a:rPr lang="en-CA" dirty="0"/>
              <a:t> Cho </a:t>
            </a:r>
            <a:endParaRPr lang="en-CA" dirty="0" smtClean="0"/>
          </a:p>
          <a:p>
            <a:r>
              <a:rPr lang="en-CA" dirty="0"/>
              <a:t>Samsung Electronics, Ltd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Cross-color inter-layer filter </a:t>
            </a:r>
            <a:endParaRPr lang="en-US" dirty="0"/>
          </a:p>
        </p:txBody>
      </p:sp>
      <p:sp>
        <p:nvSpPr>
          <p:cNvPr id="142" name="Oval 33"/>
          <p:cNvSpPr/>
          <p:nvPr/>
        </p:nvSpPr>
        <p:spPr>
          <a:xfrm>
            <a:off x="392877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3" name="Oval 33"/>
          <p:cNvSpPr/>
          <p:nvPr/>
        </p:nvSpPr>
        <p:spPr>
          <a:xfrm>
            <a:off x="392877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4" name="Oval 33"/>
          <p:cNvSpPr/>
          <p:nvPr/>
        </p:nvSpPr>
        <p:spPr>
          <a:xfrm>
            <a:off x="964381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5" name="Oval 33"/>
          <p:cNvSpPr/>
          <p:nvPr/>
        </p:nvSpPr>
        <p:spPr>
          <a:xfrm>
            <a:off x="964381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6" name="포인트가 6개인 별 145"/>
          <p:cNvSpPr/>
          <p:nvPr/>
        </p:nvSpPr>
        <p:spPr>
          <a:xfrm>
            <a:off x="428596" y="302317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7" name="Oval 33"/>
          <p:cNvSpPr/>
          <p:nvPr/>
        </p:nvSpPr>
        <p:spPr>
          <a:xfrm>
            <a:off x="1607323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8" name="Oval 33"/>
          <p:cNvSpPr/>
          <p:nvPr/>
        </p:nvSpPr>
        <p:spPr>
          <a:xfrm>
            <a:off x="1607323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9" name="Oval 33"/>
          <p:cNvSpPr/>
          <p:nvPr/>
        </p:nvSpPr>
        <p:spPr>
          <a:xfrm>
            <a:off x="2178827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0" name="Oval 33"/>
          <p:cNvSpPr/>
          <p:nvPr/>
        </p:nvSpPr>
        <p:spPr>
          <a:xfrm>
            <a:off x="2178827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1" name="포인트가 6개인 별 150"/>
          <p:cNvSpPr/>
          <p:nvPr/>
        </p:nvSpPr>
        <p:spPr>
          <a:xfrm>
            <a:off x="1643042" y="302317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2" name="Oval 33"/>
          <p:cNvSpPr/>
          <p:nvPr/>
        </p:nvSpPr>
        <p:spPr>
          <a:xfrm>
            <a:off x="2821769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3" name="Oval 33"/>
          <p:cNvSpPr/>
          <p:nvPr/>
        </p:nvSpPr>
        <p:spPr>
          <a:xfrm>
            <a:off x="2821769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4" name="Oval 33"/>
          <p:cNvSpPr/>
          <p:nvPr/>
        </p:nvSpPr>
        <p:spPr>
          <a:xfrm>
            <a:off x="3393273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5" name="Oval 33"/>
          <p:cNvSpPr/>
          <p:nvPr/>
        </p:nvSpPr>
        <p:spPr>
          <a:xfrm>
            <a:off x="3393273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6" name="포인트가 6개인 별 155"/>
          <p:cNvSpPr/>
          <p:nvPr/>
        </p:nvSpPr>
        <p:spPr>
          <a:xfrm>
            <a:off x="2857488" y="302317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7" name="Oval 33"/>
          <p:cNvSpPr/>
          <p:nvPr/>
        </p:nvSpPr>
        <p:spPr>
          <a:xfrm>
            <a:off x="392877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8" name="Oval 33"/>
          <p:cNvSpPr/>
          <p:nvPr/>
        </p:nvSpPr>
        <p:spPr>
          <a:xfrm>
            <a:off x="392877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9" name="Oval 33"/>
          <p:cNvSpPr/>
          <p:nvPr/>
        </p:nvSpPr>
        <p:spPr>
          <a:xfrm>
            <a:off x="964381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0" name="Oval 33"/>
          <p:cNvSpPr/>
          <p:nvPr/>
        </p:nvSpPr>
        <p:spPr>
          <a:xfrm>
            <a:off x="964381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1" name="포인트가 6개인 별 160"/>
          <p:cNvSpPr/>
          <p:nvPr/>
        </p:nvSpPr>
        <p:spPr>
          <a:xfrm>
            <a:off x="428596" y="445193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2" name="Oval 33"/>
          <p:cNvSpPr/>
          <p:nvPr/>
        </p:nvSpPr>
        <p:spPr>
          <a:xfrm>
            <a:off x="1607323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3" name="Oval 33"/>
          <p:cNvSpPr/>
          <p:nvPr/>
        </p:nvSpPr>
        <p:spPr>
          <a:xfrm>
            <a:off x="1607323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4" name="Oval 33"/>
          <p:cNvSpPr/>
          <p:nvPr/>
        </p:nvSpPr>
        <p:spPr>
          <a:xfrm>
            <a:off x="2178827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5" name="Oval 33"/>
          <p:cNvSpPr/>
          <p:nvPr/>
        </p:nvSpPr>
        <p:spPr>
          <a:xfrm>
            <a:off x="2178827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6" name="포인트가 6개인 별 165"/>
          <p:cNvSpPr/>
          <p:nvPr/>
        </p:nvSpPr>
        <p:spPr>
          <a:xfrm>
            <a:off x="1643042" y="4451932"/>
            <a:ext cx="285752" cy="285752"/>
          </a:xfrm>
          <a:prstGeom prst="star6">
            <a:avLst/>
          </a:prstGeom>
          <a:solidFill>
            <a:srgbClr val="FF0000"/>
          </a:solidFill>
          <a:ln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7" name="Oval 33"/>
          <p:cNvSpPr/>
          <p:nvPr/>
        </p:nvSpPr>
        <p:spPr>
          <a:xfrm>
            <a:off x="2821769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8" name="Oval 33"/>
          <p:cNvSpPr/>
          <p:nvPr/>
        </p:nvSpPr>
        <p:spPr>
          <a:xfrm>
            <a:off x="2821769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9" name="Oval 33"/>
          <p:cNvSpPr/>
          <p:nvPr/>
        </p:nvSpPr>
        <p:spPr>
          <a:xfrm>
            <a:off x="3393273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0" name="Oval 33"/>
          <p:cNvSpPr/>
          <p:nvPr/>
        </p:nvSpPr>
        <p:spPr>
          <a:xfrm>
            <a:off x="3393273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1" name="포인트가 6개인 별 170"/>
          <p:cNvSpPr/>
          <p:nvPr/>
        </p:nvSpPr>
        <p:spPr>
          <a:xfrm>
            <a:off x="2857488" y="445193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2" name="Oval 33"/>
          <p:cNvSpPr/>
          <p:nvPr/>
        </p:nvSpPr>
        <p:spPr>
          <a:xfrm>
            <a:off x="357158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3" name="Oval 33"/>
          <p:cNvSpPr/>
          <p:nvPr/>
        </p:nvSpPr>
        <p:spPr>
          <a:xfrm>
            <a:off x="357158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4" name="Oval 33"/>
          <p:cNvSpPr/>
          <p:nvPr/>
        </p:nvSpPr>
        <p:spPr>
          <a:xfrm>
            <a:off x="928662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5" name="Oval 33"/>
          <p:cNvSpPr/>
          <p:nvPr/>
        </p:nvSpPr>
        <p:spPr>
          <a:xfrm>
            <a:off x="928662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6" name="포인트가 6개인 별 175"/>
          <p:cNvSpPr/>
          <p:nvPr/>
        </p:nvSpPr>
        <p:spPr>
          <a:xfrm>
            <a:off x="392877" y="5833573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7" name="Oval 33"/>
          <p:cNvSpPr/>
          <p:nvPr/>
        </p:nvSpPr>
        <p:spPr>
          <a:xfrm>
            <a:off x="1571604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8" name="Oval 33"/>
          <p:cNvSpPr/>
          <p:nvPr/>
        </p:nvSpPr>
        <p:spPr>
          <a:xfrm>
            <a:off x="1571604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9" name="Oval 33"/>
          <p:cNvSpPr/>
          <p:nvPr/>
        </p:nvSpPr>
        <p:spPr>
          <a:xfrm>
            <a:off x="2143108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0" name="Oval 33"/>
          <p:cNvSpPr/>
          <p:nvPr/>
        </p:nvSpPr>
        <p:spPr>
          <a:xfrm>
            <a:off x="2143108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1" name="포인트가 6개인 별 180"/>
          <p:cNvSpPr/>
          <p:nvPr/>
        </p:nvSpPr>
        <p:spPr>
          <a:xfrm>
            <a:off x="1607323" y="5833573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2" name="Oval 33"/>
          <p:cNvSpPr/>
          <p:nvPr/>
        </p:nvSpPr>
        <p:spPr>
          <a:xfrm>
            <a:off x="2786050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3" name="Oval 33"/>
          <p:cNvSpPr/>
          <p:nvPr/>
        </p:nvSpPr>
        <p:spPr>
          <a:xfrm>
            <a:off x="2786050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4" name="Oval 33"/>
          <p:cNvSpPr/>
          <p:nvPr/>
        </p:nvSpPr>
        <p:spPr>
          <a:xfrm>
            <a:off x="3357554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5" name="Oval 33"/>
          <p:cNvSpPr/>
          <p:nvPr/>
        </p:nvSpPr>
        <p:spPr>
          <a:xfrm>
            <a:off x="3357554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6" name="포인트가 6개인 별 185"/>
          <p:cNvSpPr/>
          <p:nvPr/>
        </p:nvSpPr>
        <p:spPr>
          <a:xfrm>
            <a:off x="2821769" y="5833573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7" name="모서리가 둥근 직사각형 186"/>
          <p:cNvSpPr/>
          <p:nvPr/>
        </p:nvSpPr>
        <p:spPr>
          <a:xfrm>
            <a:off x="857224" y="3261805"/>
            <a:ext cx="1643074" cy="257176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1714488"/>
            <a:ext cx="5705475" cy="771525"/>
          </a:xfrm>
          <a:prstGeom prst="rect">
            <a:avLst/>
          </a:prstGeom>
          <a:noFill/>
        </p:spPr>
      </p:pic>
      <p:sp>
        <p:nvSpPr>
          <p:cNvPr id="190" name="TextBox 189"/>
          <p:cNvSpPr txBox="1"/>
          <p:nvPr/>
        </p:nvSpPr>
        <p:spPr>
          <a:xfrm>
            <a:off x="4429125" y="3071810"/>
            <a:ext cx="47148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List of changes:</a:t>
            </a:r>
          </a:p>
          <a:p>
            <a:r>
              <a:rPr lang="en-US" u="sng" dirty="0" smtClean="0"/>
              <a:t>Modification A: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 = 16 (fixed not signaled) </a:t>
            </a:r>
            <a:endParaRPr lang="en-US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helps implementation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|Q|≤1023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|Q|≤1024; Q≠0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Q=0 is equivalent to disabling tool (duplicated functionality with slice level flag)</a:t>
            </a:r>
          </a:p>
          <a:p>
            <a:pPr marL="0" lvl="1"/>
            <a:r>
              <a:rPr lang="en-US" u="sng" dirty="0"/>
              <a:t>Modification </a:t>
            </a:r>
            <a:r>
              <a:rPr lang="en-US" u="sng" dirty="0" smtClean="0"/>
              <a:t>B:</a:t>
            </a:r>
            <a:endParaRPr lang="en-US" u="sng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Refer to Reconstructed Base Layer instead Up-sampled Base Layer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Remove latency</a:t>
            </a:r>
            <a:endParaRPr 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 A</a:t>
            </a:r>
            <a:br>
              <a:rPr lang="en-US" dirty="0" smtClean="0"/>
            </a:b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Slice header syntax 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1472" y="3071814"/>
          <a:ext cx="3286147" cy="3000392"/>
        </p:xfrm>
        <a:graphic>
          <a:graphicData uri="http://schemas.openxmlformats.org/drawingml/2006/table">
            <a:tbl>
              <a:tblPr/>
              <a:tblGrid>
                <a:gridCol w="2643205"/>
                <a:gridCol w="642942"/>
              </a:tblGrid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900" b="1" dirty="0"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CA" sz="900" b="1" dirty="0" err="1">
                          <a:latin typeface="Times New Roman"/>
                          <a:ea typeface="맑은 고딕"/>
                          <a:cs typeface="Times New Roman"/>
                        </a:rPr>
                        <a:t>cross_color_filter_cb_flag</a:t>
                      </a:r>
                      <a:endParaRPr lang="en-US" sz="9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900">
                          <a:latin typeface="Times New Roman"/>
                          <a:ea typeface="맑은 고딕"/>
                          <a:cs typeface="Times New Roman"/>
                        </a:rPr>
                        <a:t>cross_color_filter_cb _flag</a:t>
                      </a: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 cb_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 mult_abs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u(10)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0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cb_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 (cb_</a:t>
                      </a:r>
                      <a:r>
                        <a:rPr lang="en-CA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mult_abs){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highlight>
                          <a:srgbClr val="FFFF00"/>
                        </a:highlight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cb_</a:t>
                      </a:r>
                      <a:r>
                        <a:rPr lang="en-CA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mult_sign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US" sz="900" b="1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cb</a:t>
                      </a:r>
                      <a:r>
                        <a:rPr lang="en-US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_</a:t>
                      </a:r>
                      <a:r>
                        <a:rPr lang="en-CA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CA" sz="900" b="1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cross_color</a:t>
                      </a:r>
                      <a:r>
                        <a:rPr lang="en-US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shift</a:t>
                      </a:r>
                      <a:endParaRPr lang="en-US" sz="9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u(5)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 cross_color_filter_cr_flag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900">
                          <a:latin typeface="Times New Roman"/>
                          <a:ea typeface="맑은 고딕"/>
                          <a:cs typeface="Times New Roman"/>
                        </a:rPr>
                        <a:t>cross_color_filter_cr _flag</a:t>
                      </a: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 cr_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 mult_abs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u(10)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0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 (cr_</a:t>
                      </a:r>
                      <a:r>
                        <a:rPr lang="en-CA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mult_abs){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highlight>
                          <a:srgbClr val="FFFF00"/>
                        </a:highlight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mult_sign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shift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u(5)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572000" y="3000376"/>
          <a:ext cx="3714776" cy="2014482"/>
        </p:xfrm>
        <a:graphic>
          <a:graphicData uri="http://schemas.openxmlformats.org/drawingml/2006/table">
            <a:tbl>
              <a:tblPr/>
              <a:tblGrid>
                <a:gridCol w="3226299"/>
                <a:gridCol w="488477"/>
              </a:tblGrid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100" b="1" dirty="0"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CA" sz="1100" b="1" dirty="0" err="1">
                          <a:latin typeface="Times New Roman"/>
                          <a:ea typeface="맑은 고딕"/>
                          <a:cs typeface="Times New Roman"/>
                        </a:rPr>
                        <a:t>cross_color_filter_cb_flag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1100">
                          <a:latin typeface="Times New Roman"/>
                          <a:ea typeface="맑은 고딕"/>
                          <a:cs typeface="Times New Roman"/>
                        </a:rPr>
                        <a:t>cross_color_filter_cb _flag</a:t>
                      </a: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4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 cb_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_filter_no_zero_mult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u(11)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cb_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96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100" b="1" dirty="0"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CA" sz="1100" b="1" dirty="0" err="1" smtClean="0">
                          <a:latin typeface="Times New Roman"/>
                          <a:ea typeface="맑은 고딕"/>
                          <a:cs typeface="Times New Roman"/>
                        </a:rPr>
                        <a:t>cross_color_filter_cr_flag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1100">
                          <a:latin typeface="Times New Roman"/>
                          <a:ea typeface="맑은 고딕"/>
                          <a:cs typeface="Times New Roman"/>
                        </a:rPr>
                        <a:t>cross_color_filter_cr flag</a:t>
                      </a: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4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 cr_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_filter_no_zero_mult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u(11)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4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cross_color_filter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472" y="2571748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Tested in SCE4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250030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229600" cy="1066800"/>
          </a:xfrm>
        </p:spPr>
        <p:txBody>
          <a:bodyPr/>
          <a:lstStyle/>
          <a:p>
            <a:r>
              <a:rPr lang="en-US" dirty="0" smtClean="0"/>
              <a:t>Modification B</a:t>
            </a:r>
            <a:endParaRPr 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-32" y="2928934"/>
            <a:ext cx="178595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Y</a:t>
            </a:r>
            <a:endParaRPr lang="en-US" sz="1400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0" y="3571876"/>
            <a:ext cx="178591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2000232" y="2928934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Y</a:t>
            </a:r>
            <a:endParaRPr lang="en-US" sz="1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2000232" y="3571876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429124" y="3500438"/>
            <a:ext cx="221457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Cross-color filter</a:t>
            </a:r>
            <a:endParaRPr lang="en-US" sz="1400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6786578" y="2786058"/>
            <a:ext cx="2214578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Inter Layer Texture </a:t>
            </a:r>
          </a:p>
          <a:p>
            <a:pPr algn="ctr"/>
            <a:r>
              <a:rPr lang="en-US" sz="1400" dirty="0" smtClean="0"/>
              <a:t>Prediction</a:t>
            </a:r>
            <a:endParaRPr lang="en-US" sz="1400" dirty="0"/>
          </a:p>
        </p:txBody>
      </p:sp>
      <p:cxnSp>
        <p:nvCxnSpPr>
          <p:cNvPr id="14" name="직선 화살표 연결선 13"/>
          <p:cNvCxnSpPr>
            <a:stCxn id="8" idx="3"/>
            <a:endCxn id="10" idx="1"/>
          </p:cNvCxnSpPr>
          <p:nvPr/>
        </p:nvCxnSpPr>
        <p:spPr>
          <a:xfrm>
            <a:off x="1785918" y="3143248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9" idx="3"/>
            <a:endCxn id="11" idx="1"/>
          </p:cNvCxnSpPr>
          <p:nvPr/>
        </p:nvCxnSpPr>
        <p:spPr>
          <a:xfrm>
            <a:off x="1785918" y="378619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>
            <a:stCxn id="10" idx="3"/>
            <a:endCxn id="12" idx="1"/>
          </p:cNvCxnSpPr>
          <p:nvPr/>
        </p:nvCxnSpPr>
        <p:spPr>
          <a:xfrm>
            <a:off x="4214810" y="3143248"/>
            <a:ext cx="21431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1" idx="3"/>
            <a:endCxn id="12" idx="1"/>
          </p:cNvCxnSpPr>
          <p:nvPr/>
        </p:nvCxnSpPr>
        <p:spPr>
          <a:xfrm>
            <a:off x="4214810" y="378619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10" idx="3"/>
          </p:cNvCxnSpPr>
          <p:nvPr/>
        </p:nvCxnSpPr>
        <p:spPr>
          <a:xfrm>
            <a:off x="4214810" y="3143248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12" idx="3"/>
          </p:cNvCxnSpPr>
          <p:nvPr/>
        </p:nvCxnSpPr>
        <p:spPr>
          <a:xfrm>
            <a:off x="6643702" y="378619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6"/>
          <p:cNvSpPr txBox="1"/>
          <p:nvPr/>
        </p:nvSpPr>
        <p:spPr>
          <a:xfrm>
            <a:off x="4143372" y="2357430"/>
            <a:ext cx="1014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7030A0"/>
                </a:solidFill>
              </a:rPr>
              <a:t>***Latency</a:t>
            </a:r>
            <a:endParaRPr lang="en-US" sz="1400" dirty="0">
              <a:solidFill>
                <a:srgbClr val="7030A0"/>
              </a:solidFill>
            </a:endParaRPr>
          </a:p>
        </p:txBody>
      </p:sp>
      <p:cxnSp>
        <p:nvCxnSpPr>
          <p:cNvPr id="21" name="Shape 28"/>
          <p:cNvCxnSpPr>
            <a:stCxn id="20" idx="2"/>
            <a:endCxn id="10" idx="3"/>
          </p:cNvCxnSpPr>
          <p:nvPr/>
        </p:nvCxnSpPr>
        <p:spPr>
          <a:xfrm rot="5400000">
            <a:off x="4193731" y="2686287"/>
            <a:ext cx="478041" cy="435881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모서리가 둥근 직사각형 21"/>
          <p:cNvSpPr/>
          <p:nvPr/>
        </p:nvSpPr>
        <p:spPr>
          <a:xfrm>
            <a:off x="71406" y="4714884"/>
            <a:ext cx="178595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Y</a:t>
            </a:r>
            <a:endParaRPr lang="en-US" sz="1400" dirty="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71438" y="5715016"/>
            <a:ext cx="178591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2071670" y="4714884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Y</a:t>
            </a:r>
            <a:endParaRPr lang="en-US" sz="14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071670" y="5715016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4500562" y="5643578"/>
            <a:ext cx="221457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Cross-color filter</a:t>
            </a:r>
            <a:endParaRPr lang="en-US" sz="14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6858016" y="4786322"/>
            <a:ext cx="221457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Inter Layer Texture </a:t>
            </a:r>
          </a:p>
          <a:p>
            <a:pPr algn="ctr"/>
            <a:r>
              <a:rPr lang="en-US" sz="1400" dirty="0" smtClean="0"/>
              <a:t>Prediction</a:t>
            </a:r>
            <a:endParaRPr lang="en-US" sz="1400" dirty="0"/>
          </a:p>
        </p:txBody>
      </p:sp>
      <p:cxnSp>
        <p:nvCxnSpPr>
          <p:cNvPr id="28" name="직선 화살표 연결선 27"/>
          <p:cNvCxnSpPr>
            <a:stCxn id="22" idx="3"/>
            <a:endCxn id="24" idx="1"/>
          </p:cNvCxnSpPr>
          <p:nvPr/>
        </p:nvCxnSpPr>
        <p:spPr>
          <a:xfrm>
            <a:off x="1857356" y="4929198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23" idx="3"/>
            <a:endCxn id="25" idx="1"/>
          </p:cNvCxnSpPr>
          <p:nvPr/>
        </p:nvCxnSpPr>
        <p:spPr>
          <a:xfrm>
            <a:off x="1857356" y="592933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>
            <a:stCxn id="25" idx="3"/>
            <a:endCxn id="26" idx="1"/>
          </p:cNvCxnSpPr>
          <p:nvPr/>
        </p:nvCxnSpPr>
        <p:spPr>
          <a:xfrm>
            <a:off x="4286248" y="592933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24" idx="3"/>
          </p:cNvCxnSpPr>
          <p:nvPr/>
        </p:nvCxnSpPr>
        <p:spPr>
          <a:xfrm>
            <a:off x="4286248" y="4929198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>
            <a:stCxn id="26" idx="3"/>
          </p:cNvCxnSpPr>
          <p:nvPr/>
        </p:nvCxnSpPr>
        <p:spPr>
          <a:xfrm>
            <a:off x="6715140" y="592933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57"/>
          <p:cNvCxnSpPr>
            <a:endCxn id="26" idx="0"/>
          </p:cNvCxnSpPr>
          <p:nvPr/>
        </p:nvCxnSpPr>
        <p:spPr>
          <a:xfrm>
            <a:off x="1928794" y="5286388"/>
            <a:ext cx="3679057" cy="35719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>
            <a:off x="1750199" y="510779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57158" y="2000240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Tested in SCE4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28596" y="421481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summary</a:t>
            </a:r>
            <a:endParaRPr 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666993"/>
              </p:ext>
            </p:extLst>
          </p:nvPr>
        </p:nvGraphicFramePr>
        <p:xfrm>
          <a:off x="142845" y="2065269"/>
          <a:ext cx="8643998" cy="1582420"/>
        </p:xfrm>
        <a:graphic>
          <a:graphicData uri="http://schemas.openxmlformats.org/drawingml/2006/table">
            <a:tbl>
              <a:tblPr/>
              <a:tblGrid>
                <a:gridCol w="1571636"/>
                <a:gridCol w="785818"/>
                <a:gridCol w="1147015"/>
                <a:gridCol w="811220"/>
                <a:gridCol w="892342"/>
                <a:gridCol w="892342"/>
                <a:gridCol w="892342"/>
                <a:gridCol w="811220"/>
                <a:gridCol w="840063"/>
              </a:tblGrid>
              <a:tr h="37159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Tool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All 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All 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AI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AI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MC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MC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SNR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SNR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97">
                <a:tc gridSpan="9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latin typeface="Times New Roman"/>
                          <a:ea typeface="맑은 고딕"/>
                        </a:rPr>
                        <a:t>RefIdx</a:t>
                      </a: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 framework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SCE4 4.2.4 v1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맑은 고딕"/>
                        </a:rPr>
                        <a:t>-0,40%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맑은 고딕"/>
                        </a:rPr>
                        <a:t>-8,14%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-0,79%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-8,31%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-0,25%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-8,73%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-0,28%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-6,79%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Modification A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-0,39%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맑은 고딕"/>
                        </a:rPr>
                        <a:t>-7,80%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-0,76%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-7,84%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-0,26%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-8,29%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-0,29%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-6,77%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>
                          <a:latin typeface="Times New Roman"/>
                          <a:ea typeface="맑은 고딕"/>
                        </a:rPr>
                        <a:t>Modification A&amp;B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strike="sngStrike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kumimoji="0" lang="en-CA" sz="1400" b="1" strike="sngStrike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0,32</a:t>
                      </a:r>
                      <a:r>
                        <a:rPr lang="en-CA" sz="1400" b="1" strike="sngStrike" dirty="0">
                          <a:latin typeface="Times New Roman"/>
                          <a:ea typeface="맑은 고딕"/>
                        </a:rPr>
                        <a:t>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strike="sngStrike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kumimoji="0" lang="en-CA" sz="1400" b="1" strike="sngStrike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6,57</a:t>
                      </a:r>
                      <a:r>
                        <a:rPr lang="en-CA" sz="1400" b="1" strike="sngStrike" dirty="0">
                          <a:latin typeface="Times New Roman"/>
                          <a:ea typeface="맑은 고딕"/>
                        </a:rPr>
                        <a:t>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>
                          <a:latin typeface="Times New Roman"/>
                          <a:ea typeface="맑은 고딕"/>
                        </a:rPr>
                        <a:t>-0,61%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>
                          <a:latin typeface="Times New Roman"/>
                          <a:ea typeface="맑은 고딕"/>
                        </a:rPr>
                        <a:t>-6,02%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>
                          <a:latin typeface="Times New Roman"/>
                          <a:ea typeface="맑은 고딕"/>
                        </a:rPr>
                        <a:t>-0,19%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>
                          <a:latin typeface="Times New Roman"/>
                          <a:ea typeface="맑은 고딕"/>
                        </a:rPr>
                        <a:t>-6,75%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>
                          <a:latin typeface="Times New Roman"/>
                          <a:ea typeface="맑은 고딕"/>
                        </a:rPr>
                        <a:t>-0,29%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>
                          <a:latin typeface="Times New Roman"/>
                          <a:ea typeface="맑은 고딕"/>
                        </a:rPr>
                        <a:t>-6,77%</a:t>
                      </a:r>
                      <a:endParaRPr lang="en-US" sz="1400" strike="sngStrike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59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Modification A&amp;B</a:t>
                      </a:r>
                      <a:endParaRPr lang="en-US" sz="1400" dirty="0" smtClean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-0,41%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smtClean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8,00</a:t>
                      </a:r>
                      <a:r>
                        <a:rPr kumimoji="0" lang="en-US" sz="1400" b="1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-0,80%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-8,02%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-0,28%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-8,60%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-0,29%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b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-6,77%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2720" y="4607727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Complexity assessment for both </a:t>
            </a:r>
            <a:r>
              <a:rPr lang="en-CA" dirty="0" smtClean="0">
                <a:latin typeface="Times New Roman"/>
                <a:ea typeface="맑은 고딕"/>
              </a:rPr>
              <a:t>SCE4 4.2.4 v1</a:t>
            </a:r>
            <a:r>
              <a:rPr lang="en-US" dirty="0" smtClean="0">
                <a:latin typeface="Times New Roman"/>
                <a:ea typeface="맑은 고딕"/>
              </a:rPr>
              <a:t>, Modification A and Modification A&amp;B results in same numbers in average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u="sng" dirty="0" smtClean="0"/>
              <a:t>Thanks million times to the cross-checker for bug fix provided!</a:t>
            </a:r>
            <a:endParaRPr lang="en-US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hangingPunct="0">
              <a:buNone/>
            </a:pPr>
            <a:r>
              <a:rPr lang="en-CA" dirty="0" smtClean="0"/>
              <a:t>Based on show results:</a:t>
            </a:r>
            <a:endParaRPr lang="en-US" dirty="0" smtClean="0"/>
          </a:p>
          <a:p>
            <a:pPr lvl="1" hangingPunct="0"/>
            <a:r>
              <a:rPr lang="en-CA" dirty="0" smtClean="0"/>
              <a:t>0,4% </a:t>
            </a:r>
            <a:r>
              <a:rPr lang="en-CA" dirty="0" smtClean="0"/>
              <a:t>average </a:t>
            </a:r>
            <a:r>
              <a:rPr lang="en-CA" dirty="0" err="1" smtClean="0"/>
              <a:t>Luma</a:t>
            </a:r>
            <a:r>
              <a:rPr lang="en-CA" dirty="0" smtClean="0"/>
              <a:t> BD-rate gain</a:t>
            </a:r>
            <a:endParaRPr lang="en-US" dirty="0" smtClean="0"/>
          </a:p>
          <a:p>
            <a:pPr lvl="1" hangingPunct="0"/>
            <a:r>
              <a:rPr lang="en-CA" smtClean="0"/>
              <a:t>8,0% </a:t>
            </a:r>
            <a:r>
              <a:rPr lang="en-CA" dirty="0" smtClean="0"/>
              <a:t>(</a:t>
            </a:r>
            <a:r>
              <a:rPr lang="en-CA" dirty="0" err="1" smtClean="0"/>
              <a:t>RefIdx</a:t>
            </a:r>
            <a:r>
              <a:rPr lang="en-CA" dirty="0" smtClean="0"/>
              <a:t>) average Chroma BD-rate gain</a:t>
            </a:r>
            <a:endParaRPr lang="en-US" dirty="0" smtClean="0"/>
          </a:p>
          <a:p>
            <a:pPr lvl="1" hangingPunct="0"/>
            <a:r>
              <a:rPr lang="en-CA" dirty="0" smtClean="0"/>
              <a:t>No latency on decoder side </a:t>
            </a:r>
            <a:endParaRPr lang="en-US" dirty="0" smtClean="0"/>
          </a:p>
          <a:p>
            <a:pPr lvl="1" hangingPunct="0"/>
            <a:r>
              <a:rPr lang="en-CA" dirty="0" smtClean="0"/>
              <a:t>Inter-layer texture prediction can be done for </a:t>
            </a:r>
            <a:r>
              <a:rPr lang="en-CA" dirty="0" err="1" smtClean="0"/>
              <a:t>Luma</a:t>
            </a:r>
            <a:r>
              <a:rPr lang="en-CA" dirty="0" smtClean="0"/>
              <a:t> and </a:t>
            </a:r>
            <a:r>
              <a:rPr lang="en-CA" dirty="0" err="1" smtClean="0"/>
              <a:t>Chroma</a:t>
            </a:r>
            <a:r>
              <a:rPr lang="en-CA" dirty="0" smtClean="0"/>
              <a:t> in parallel </a:t>
            </a:r>
            <a:endParaRPr lang="en-US" dirty="0" smtClean="0"/>
          </a:p>
          <a:p>
            <a:pPr lvl="1" hangingPunct="0"/>
            <a:r>
              <a:rPr lang="en-CA" dirty="0" smtClean="0"/>
              <a:t>Constant de-scaling shift </a:t>
            </a:r>
            <a:endParaRPr lang="en-US" dirty="0" smtClean="0"/>
          </a:p>
          <a:p>
            <a:pPr lvl="1" hangingPunct="0"/>
            <a:r>
              <a:rPr lang="en-CA" dirty="0" smtClean="0"/>
              <a:t>Simplified compare to original version syntax in slice-header</a:t>
            </a:r>
            <a:endParaRPr lang="en-US" dirty="0" smtClean="0"/>
          </a:p>
          <a:p>
            <a:pPr hangingPunct="0">
              <a:buNone/>
            </a:pPr>
            <a:r>
              <a:rPr lang="en-CA" dirty="0" smtClean="0"/>
              <a:t>Samsung suggests adoption of cross-color inter-layer filter to the next version for SHVC test model with proposed simplifications A&amp;B</a:t>
            </a:r>
            <a:r>
              <a:rPr lang="en-CA" b="1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</TotalTime>
  <Words>584</Words>
  <Application>Microsoft Office PowerPoint</Application>
  <PresentationFormat>On-screen Show (4:3)</PresentationFormat>
  <Paragraphs>151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도시</vt:lpstr>
      <vt:lpstr>JCTVC-M0089: Non SCE4: simplified design of cross-color inter-layer (test 4.2.4)</vt:lpstr>
      <vt:lpstr>Cross-color inter-layer filter </vt:lpstr>
      <vt:lpstr>Modification A Slice header syntax </vt:lpstr>
      <vt:lpstr>Modification B</vt:lpstr>
      <vt:lpstr>Performance summary</vt:lpstr>
      <vt:lpstr>Conclusion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SCE4: simplified design of cross-color inter-layer (test 4.2.4)</dc:title>
  <dc:creator>sec</dc:creator>
  <cp:lastModifiedBy>Lena</cp:lastModifiedBy>
  <cp:revision>5</cp:revision>
  <dcterms:created xsi:type="dcterms:W3CDTF">2013-04-17T09:06:19Z</dcterms:created>
  <dcterms:modified xsi:type="dcterms:W3CDTF">2013-04-25T02:19:46Z</dcterms:modified>
</cp:coreProperties>
</file>