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0" r:id="rId5"/>
    <p:sldId id="261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직사각형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직사각형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직사각형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직사각형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직사각형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직사각형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직사각형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직사각형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직사각형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00034" y="2143116"/>
            <a:ext cx="8458200" cy="1470025"/>
          </a:xfrm>
        </p:spPr>
        <p:txBody>
          <a:bodyPr>
            <a:normAutofit/>
          </a:bodyPr>
          <a:lstStyle/>
          <a:p>
            <a:r>
              <a:rPr lang="en-CA" b="1" dirty="0"/>
              <a:t>SCE4: De-noising filter for SNR scalability </a:t>
            </a:r>
            <a:endParaRPr 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851920" y="4797152"/>
            <a:ext cx="4953000" cy="1752600"/>
          </a:xfrm>
        </p:spPr>
        <p:txBody>
          <a:bodyPr>
            <a:normAutofit/>
          </a:bodyPr>
          <a:lstStyle/>
          <a:p>
            <a:pPr hangingPunct="0"/>
            <a:r>
              <a:rPr lang="en-CA" dirty="0"/>
              <a:t>Elena </a:t>
            </a:r>
            <a:r>
              <a:rPr lang="en-CA" dirty="0" err="1"/>
              <a:t>Alshina</a:t>
            </a:r>
            <a:r>
              <a:rPr lang="en-CA" dirty="0"/>
              <a:t> </a:t>
            </a:r>
            <a:endParaRPr lang="en-US" dirty="0"/>
          </a:p>
          <a:p>
            <a:pPr hangingPunct="0"/>
            <a:r>
              <a:rPr lang="en-CA" dirty="0"/>
              <a:t>Alexander </a:t>
            </a:r>
            <a:r>
              <a:rPr lang="en-CA" dirty="0" err="1"/>
              <a:t>Alshin</a:t>
            </a:r>
            <a:endParaRPr lang="en-US" dirty="0"/>
          </a:p>
          <a:p>
            <a:r>
              <a:rPr lang="en-CA" dirty="0" smtClean="0"/>
              <a:t>Samsung </a:t>
            </a:r>
            <a:r>
              <a:rPr lang="en-CA" dirty="0"/>
              <a:t>Electronics, Ltd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SCE4: De-noising filter for SNR scalability</a:t>
            </a:r>
            <a:endParaRPr 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1766507"/>
              </p:ext>
            </p:extLst>
          </p:nvPr>
        </p:nvGraphicFramePr>
        <p:xfrm>
          <a:off x="611560" y="4725144"/>
          <a:ext cx="7572428" cy="1640211"/>
        </p:xfrm>
        <a:graphic>
          <a:graphicData uri="http://schemas.openxmlformats.org/drawingml/2006/table">
            <a:tbl>
              <a:tblPr/>
              <a:tblGrid>
                <a:gridCol w="910178"/>
                <a:gridCol w="1310308"/>
                <a:gridCol w="925202"/>
                <a:gridCol w="1067541"/>
                <a:gridCol w="854034"/>
                <a:gridCol w="854034"/>
                <a:gridCol w="854034"/>
                <a:gridCol w="797097"/>
              </a:tblGrid>
              <a:tr h="166689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Test 4.1.1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Y-BD rate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Enc Time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Dec Time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The worst case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Actual 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33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 Math" pitchFamily="18" charset="0"/>
                          <a:ea typeface="Cambria Math" pitchFamily="18" charset="0"/>
                        </a:rPr>
                        <a:t>Memory</a:t>
                      </a:r>
                      <a:endParaRPr lang="en-US" sz="14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Comp.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 Math" pitchFamily="18" charset="0"/>
                          <a:ea typeface="Cambria Math" pitchFamily="18" charset="0"/>
                        </a:rPr>
                        <a:t>Memory</a:t>
                      </a:r>
                      <a:endParaRPr lang="en-US" sz="14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Comp.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666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Cambria Math" pitchFamily="18" charset="0"/>
                          <a:ea typeface="Cambria Math" pitchFamily="18" charset="0"/>
                        </a:rPr>
                        <a:t>vs</a:t>
                      </a: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US" sz="1400" dirty="0" err="1">
                          <a:latin typeface="Cambria Math" pitchFamily="18" charset="0"/>
                          <a:ea typeface="Cambria Math" pitchFamily="18" charset="0"/>
                        </a:rPr>
                        <a:t>IntraBL</a:t>
                      </a:r>
                      <a:endParaRPr lang="en-US" sz="14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-2,1%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102%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103%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101%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 Math" pitchFamily="18" charset="0"/>
                          <a:ea typeface="Cambria Math" pitchFamily="18" charset="0"/>
                        </a:rPr>
                        <a:t>106%</a:t>
                      </a:r>
                      <a:endParaRPr lang="en-US" sz="14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Cambria Math" pitchFamily="18" charset="0"/>
                          <a:ea typeface="Cambria Math" pitchFamily="18" charset="0"/>
                        </a:rPr>
                        <a:t>vs</a:t>
                      </a: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US" sz="1400" dirty="0" err="1">
                          <a:latin typeface="Cambria Math" pitchFamily="18" charset="0"/>
                          <a:ea typeface="Cambria Math" pitchFamily="18" charset="0"/>
                        </a:rPr>
                        <a:t>RefIdx</a:t>
                      </a:r>
                      <a:endParaRPr lang="en-US" sz="14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-1,4%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127%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 Math" pitchFamily="18" charset="0"/>
                          <a:ea typeface="Cambria Math" pitchFamily="18" charset="0"/>
                        </a:rPr>
                        <a:t>102%</a:t>
                      </a:r>
                      <a:endParaRPr lang="en-US" sz="14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 Math" pitchFamily="18" charset="0"/>
                          <a:ea typeface="Cambria Math" pitchFamily="18" charset="0"/>
                        </a:rPr>
                        <a:t>108%</a:t>
                      </a:r>
                      <a:endParaRPr lang="en-US" sz="14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 Math" pitchFamily="18" charset="0"/>
                          <a:ea typeface="Cambria Math" pitchFamily="18" charset="0"/>
                        </a:rPr>
                        <a:t>*M0273</a:t>
                      </a:r>
                      <a:endParaRPr lang="en-US" sz="14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 Math" pitchFamily="18" charset="0"/>
                          <a:ea typeface="Cambria Math" pitchFamily="18" charset="0"/>
                        </a:rPr>
                        <a:t>-2,1%</a:t>
                      </a:r>
                      <a:endParaRPr lang="en-US" sz="14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127%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 Math" pitchFamily="18" charset="0"/>
                          <a:ea typeface="Cambria Math" pitchFamily="18" charset="0"/>
                        </a:rPr>
                        <a:t>102%</a:t>
                      </a:r>
                      <a:endParaRPr lang="en-US" sz="14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 Math" pitchFamily="18" charset="0"/>
                          <a:ea typeface="Cambria Math" pitchFamily="18" charset="0"/>
                        </a:rPr>
                        <a:t>106%</a:t>
                      </a:r>
                      <a:endParaRPr lang="en-US" sz="14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38717" marR="38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1600" y="2636912"/>
            <a:ext cx="47525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5 taps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4 bits precision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2D separable filter</a:t>
            </a:r>
          </a:p>
          <a:p>
            <a:pPr algn="ctr"/>
            <a:r>
              <a:rPr lang="en-US" b="1" dirty="0">
                <a:solidFill>
                  <a:srgbClr val="7030A0"/>
                </a:solidFill>
              </a:rPr>
              <a:t>{ -1,3,12,3,-1}/16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CU </a:t>
            </a:r>
            <a:r>
              <a:rPr lang="en-US" dirty="0">
                <a:solidFill>
                  <a:schemeClr val="dk1"/>
                </a:solidFill>
              </a:rPr>
              <a:t>on/off for Intra </a:t>
            </a:r>
            <a:r>
              <a:rPr lang="en-US" dirty="0" smtClean="0">
                <a:solidFill>
                  <a:schemeClr val="dk1"/>
                </a:solidFill>
              </a:rPr>
              <a:t>BL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Enabled for all IL predicted PUs in </a:t>
            </a:r>
            <a:r>
              <a:rPr lang="en-US" dirty="0" err="1" smtClean="0">
                <a:solidFill>
                  <a:schemeClr val="dk1"/>
                </a:solidFill>
              </a:rPr>
              <a:t>RefIdx</a:t>
            </a:r>
            <a:endParaRPr lang="en-US" dirty="0" smtClean="0">
              <a:solidFill>
                <a:schemeClr val="dk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5090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assessment details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870674"/>
              </p:ext>
            </p:extLst>
          </p:nvPr>
        </p:nvGraphicFramePr>
        <p:xfrm>
          <a:off x="773130" y="2718212"/>
          <a:ext cx="4269838" cy="2973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3492"/>
                <a:gridCol w="719687"/>
                <a:gridCol w="1046003"/>
                <a:gridCol w="1046003"/>
                <a:gridCol w="694653"/>
              </a:tblGrid>
              <a:tr h="152520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RA HEVC SNR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52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Pure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DDR-2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DDR-3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Mults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0846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Class A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102%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0846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Class B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0846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Overall 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520">
                <a:tc gridSpan="5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LD-P HEVC SNR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52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Pure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DDR-2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DDR-3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Mults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0846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Class A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104%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112%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0846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Class B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101%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0846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Overall 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101%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109%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2520">
                <a:tc gridSpan="5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LD-B HEVC SNR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52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Pure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DDR-2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DDR-3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Mults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0846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Class A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107%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0846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Class B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103%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0846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Overall 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104%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496308"/>
              </p:ext>
            </p:extLst>
          </p:nvPr>
        </p:nvGraphicFramePr>
        <p:xfrm>
          <a:off x="5220072" y="2708920"/>
          <a:ext cx="3024336" cy="29265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560"/>
                <a:gridCol w="93980"/>
                <a:gridCol w="607556"/>
                <a:gridCol w="720080"/>
                <a:gridCol w="648072"/>
                <a:gridCol w="792088"/>
              </a:tblGrid>
              <a:tr h="203154">
                <a:tc gridSpan="6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RA HEVC SNR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6886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Pure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DDR-2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DDR-3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Mults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93705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102%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107%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03154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102%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102%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81203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102%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101%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03154">
                <a:tc gridSpan="6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LD-P</a:t>
                      </a:r>
                      <a:r>
                        <a:rPr lang="en-US" sz="1200" dirty="0">
                          <a:effectLst/>
                        </a:rPr>
                        <a:t> HEVC SNR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1821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algn="ctr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Pure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marL="0" algn="ctr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kumimoji="0"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DDR-2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DDR-3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Mults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93705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103%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marL="0" algn="ctr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kumimoji="0"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112%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03154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104%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marL="0" algn="ctr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kumimoji="0"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102%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110%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03154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103%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marL="0" algn="ctr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kumimoji="0"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102%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101%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110%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27471">
                <a:tc gridSpan="6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LD-B</a:t>
                      </a:r>
                      <a:r>
                        <a:rPr lang="en-US" sz="800" dirty="0">
                          <a:effectLst/>
                        </a:rPr>
                        <a:t> </a:t>
                      </a:r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HEVC</a:t>
                      </a:r>
                      <a:r>
                        <a:rPr lang="en-US" sz="800" dirty="0">
                          <a:effectLst/>
                        </a:rPr>
                        <a:t> </a:t>
                      </a:r>
                      <a:r>
                        <a:rPr kumimoji="0"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SNR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807">
                <a:tc gridSpan="2"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Pure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DDR-2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DDR-3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Mults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93705">
                <a:tc gridSpan="2"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102%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100%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108%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03154">
                <a:tc gridSpan="2"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103%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102%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107%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03154">
                <a:tc gridSpan="2"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102%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101%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101%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107%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411760" y="234888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IntraBL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00192" y="2324076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RefIdx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325" y="5877272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/>
              <a:t>We would like to thank Inter Digital for careful and comprehensive cross-check of presented test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871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Up-date compare to JCTVC-L0087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87" name="Picture 15" descr="Graph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132856"/>
            <a:ext cx="5472608" cy="4607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4535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CA" dirty="0"/>
              <a:t>Based on test results:</a:t>
            </a:r>
            <a:endParaRPr lang="en-US" dirty="0"/>
          </a:p>
          <a:p>
            <a:pPr hangingPunct="0"/>
            <a:r>
              <a:rPr lang="en-CA" dirty="0"/>
              <a:t>Average </a:t>
            </a:r>
            <a:r>
              <a:rPr lang="en-CA" dirty="0" err="1"/>
              <a:t>Luma</a:t>
            </a:r>
            <a:r>
              <a:rPr lang="en-CA" dirty="0"/>
              <a:t> BD-rate gain: </a:t>
            </a:r>
            <a:endParaRPr lang="en-CA" dirty="0" smtClean="0"/>
          </a:p>
          <a:p>
            <a:pPr lvl="1" hangingPunct="0"/>
            <a:r>
              <a:rPr lang="en-CA" b="1" dirty="0" smtClean="0"/>
              <a:t>2.1</a:t>
            </a:r>
            <a:r>
              <a:rPr lang="en-CA" b="1" dirty="0"/>
              <a:t>% (</a:t>
            </a:r>
            <a:r>
              <a:rPr lang="en-CA" b="1" dirty="0" err="1"/>
              <a:t>IntraBL</a:t>
            </a:r>
            <a:r>
              <a:rPr lang="en-CA" b="1" dirty="0"/>
              <a:t>) and 1.4% (</a:t>
            </a:r>
            <a:r>
              <a:rPr lang="en-CA" b="1" dirty="0" err="1"/>
              <a:t>RefIdx</a:t>
            </a:r>
            <a:r>
              <a:rPr lang="en-CA" b="1" dirty="0"/>
              <a:t>)</a:t>
            </a:r>
            <a:endParaRPr lang="en-US" b="1" dirty="0"/>
          </a:p>
          <a:p>
            <a:pPr hangingPunct="0"/>
            <a:r>
              <a:rPr lang="en-CA" dirty="0"/>
              <a:t>Average Memory access: </a:t>
            </a:r>
            <a:endParaRPr lang="en-CA" dirty="0" smtClean="0"/>
          </a:p>
          <a:p>
            <a:pPr lvl="1" hangingPunct="0"/>
            <a:r>
              <a:rPr lang="en-CA" b="1" dirty="0" smtClean="0"/>
              <a:t>101</a:t>
            </a:r>
            <a:r>
              <a:rPr lang="en-CA" b="1" dirty="0"/>
              <a:t>% (</a:t>
            </a:r>
            <a:r>
              <a:rPr lang="en-CA" b="1" dirty="0" err="1"/>
              <a:t>IntraBL</a:t>
            </a:r>
            <a:r>
              <a:rPr lang="en-CA" b="1" dirty="0"/>
              <a:t>) and 102% (</a:t>
            </a:r>
            <a:r>
              <a:rPr lang="en-CA" b="1" dirty="0" err="1"/>
              <a:t>RefIdx</a:t>
            </a:r>
            <a:r>
              <a:rPr lang="en-CA" b="1" dirty="0"/>
              <a:t>)</a:t>
            </a:r>
            <a:endParaRPr lang="en-US" b="1" dirty="0"/>
          </a:p>
          <a:p>
            <a:pPr hangingPunct="0"/>
            <a:r>
              <a:rPr lang="en-CA" dirty="0"/>
              <a:t>Samsung proposes adoption of 2D separable de-noising filter into next SHVC Test Model and reference software. </a:t>
            </a:r>
            <a:endParaRPr lang="en-US" dirty="0"/>
          </a:p>
          <a:p>
            <a:pPr marL="10972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976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066800"/>
          </a:xfrm>
        </p:spPr>
        <p:txBody>
          <a:bodyPr/>
          <a:lstStyle/>
          <a:p>
            <a:r>
              <a:rPr lang="en-US" dirty="0" smtClean="0"/>
              <a:t>Fixed coefficients </a:t>
            </a:r>
            <a:r>
              <a:rPr lang="en-US" dirty="0" err="1" smtClean="0"/>
              <a:t>vs</a:t>
            </a:r>
            <a:r>
              <a:rPr lang="en-US" dirty="0" smtClean="0"/>
              <a:t> Adaptive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938955"/>
              </p:ext>
            </p:extLst>
          </p:nvPr>
        </p:nvGraphicFramePr>
        <p:xfrm>
          <a:off x="490432" y="3645024"/>
          <a:ext cx="8208914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2702"/>
                <a:gridCol w="1172702"/>
                <a:gridCol w="1172702"/>
                <a:gridCol w="1172702"/>
                <a:gridCol w="1172702"/>
                <a:gridCol w="1172702"/>
                <a:gridCol w="1172702"/>
              </a:tblGrid>
              <a:tr h="3497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×2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×1,5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SNR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97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r>
                        <a:rPr lang="en-US" baseline="0" dirty="0" smtClean="0"/>
                        <a:t> 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Ch</a:t>
                      </a:r>
                      <a:r>
                        <a:rPr lang="en-US" dirty="0" smtClean="0"/>
                        <a:t> gain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r>
                        <a:rPr lang="en-US" baseline="0" dirty="0" smtClean="0"/>
                        <a:t> 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Ch</a:t>
                      </a:r>
                      <a:r>
                        <a:rPr lang="en-US" dirty="0" smtClean="0"/>
                        <a:t> gain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r>
                        <a:rPr lang="en-US" baseline="0" dirty="0" smtClean="0"/>
                        <a:t> 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Ch</a:t>
                      </a:r>
                      <a:r>
                        <a:rPr lang="en-US" dirty="0" smtClean="0"/>
                        <a:t> gain</a:t>
                      </a:r>
                    </a:p>
                  </a:txBody>
                  <a:tcPr/>
                </a:tc>
              </a:tr>
              <a:tr h="349753">
                <a:tc gridSpan="7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Intra BL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9753">
                <a:tc>
                  <a:txBody>
                    <a:bodyPr/>
                    <a:lstStyle/>
                    <a:p>
                      <a:r>
                        <a:rPr lang="en-US" dirty="0" smtClean="0"/>
                        <a:t>8AUF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-0,35%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-0,49%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-0,46%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-0,80%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-0,21%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-0,88%</a:t>
                      </a:r>
                      <a:endParaRPr lang="en-US" dirty="0"/>
                    </a:p>
                  </a:txBody>
                  <a:tcPr/>
                </a:tc>
              </a:tr>
              <a:tr h="349753">
                <a:tc>
                  <a:txBody>
                    <a:bodyPr/>
                    <a:lstStyle/>
                    <a:p>
                      <a:r>
                        <a:rPr lang="en-US" dirty="0" smtClean="0"/>
                        <a:t>6AUF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-</a:t>
                      </a:r>
                      <a:r>
                        <a:rPr lang="en-US" b="1" dirty="0" smtClean="0"/>
                        <a:t>0,31%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en-US" dirty="0" smtClean="0"/>
                        <a:t>0,48%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-</a:t>
                      </a:r>
                      <a:r>
                        <a:rPr lang="en-US" b="1" dirty="0" smtClean="0"/>
                        <a:t>0,34%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en-US" dirty="0" smtClean="0"/>
                        <a:t>0,59%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-</a:t>
                      </a:r>
                      <a:r>
                        <a:rPr lang="en-US" b="1" dirty="0" smtClean="0"/>
                        <a:t>0,05%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en-US" dirty="0" smtClean="0"/>
                        <a:t>0,87%</a:t>
                      </a:r>
                      <a:endParaRPr lang="en-US" dirty="0"/>
                    </a:p>
                  </a:txBody>
                  <a:tcPr/>
                </a:tc>
              </a:tr>
              <a:tr h="349753">
                <a:tc gridSpan="7"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RefIdx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9753">
                <a:tc>
                  <a:txBody>
                    <a:bodyPr/>
                    <a:lstStyle/>
                    <a:p>
                      <a:r>
                        <a:rPr lang="en-US" dirty="0" smtClean="0"/>
                        <a:t>8AUF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-</a:t>
                      </a:r>
                      <a:r>
                        <a:rPr lang="en-US" b="1" dirty="0" smtClean="0"/>
                        <a:t>0,33%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en-US" dirty="0" smtClean="0"/>
                        <a:t>0,43%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-</a:t>
                      </a:r>
                      <a:r>
                        <a:rPr lang="en-US" b="1" dirty="0" smtClean="0"/>
                        <a:t>0,42%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en-US" dirty="0" smtClean="0"/>
                        <a:t>0,69%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-</a:t>
                      </a:r>
                      <a:r>
                        <a:rPr lang="en-US" b="1" dirty="0" smtClean="0"/>
                        <a:t>0,23%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en-US" dirty="0" smtClean="0"/>
                        <a:t>0,94%</a:t>
                      </a:r>
                      <a:endParaRPr lang="en-US" dirty="0"/>
                    </a:p>
                  </a:txBody>
                  <a:tcPr/>
                </a:tc>
              </a:tr>
              <a:tr h="349753">
                <a:tc>
                  <a:txBody>
                    <a:bodyPr/>
                    <a:lstStyle/>
                    <a:p>
                      <a:r>
                        <a:rPr lang="en-US" dirty="0" smtClean="0"/>
                        <a:t>6AUF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-0,31%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en-US" dirty="0" smtClean="0"/>
                        <a:t>0,42%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-</a:t>
                      </a:r>
                      <a:r>
                        <a:rPr lang="en-US" b="1" dirty="0" smtClean="0"/>
                        <a:t>0,37%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en-US" dirty="0" smtClean="0"/>
                        <a:t>0,56%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-</a:t>
                      </a:r>
                      <a:r>
                        <a:rPr lang="en-US" b="1" dirty="0" smtClean="0"/>
                        <a:t>0,13%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-1,00%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1700808"/>
            <a:ext cx="85427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Anchor: </a:t>
            </a:r>
          </a:p>
          <a:p>
            <a:r>
              <a:rPr lang="en-US" dirty="0" smtClean="0"/>
              <a:t>SHM1.0 for x2 and x1,5                          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no filtering of </a:t>
            </a:r>
            <a:r>
              <a:rPr lang="en-US" dirty="0" err="1" smtClean="0"/>
              <a:t>int-pel</a:t>
            </a:r>
            <a:endParaRPr lang="en-US" dirty="0" smtClean="0"/>
          </a:p>
          <a:p>
            <a:r>
              <a:rPr lang="en-US" dirty="0" smtClean="0"/>
              <a:t>SCE4.1.1(IBL)/M0373(</a:t>
            </a:r>
            <a:r>
              <a:rPr lang="en-US" dirty="0" err="1" smtClean="0"/>
              <a:t>RefIDx</a:t>
            </a:r>
            <a:r>
              <a:rPr lang="en-US" dirty="0" smtClean="0"/>
              <a:t>) SNR  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fixed 2D </a:t>
            </a:r>
            <a:r>
              <a:rPr lang="en-US" dirty="0" err="1" smtClean="0"/>
              <a:t>sep.</a:t>
            </a:r>
            <a:r>
              <a:rPr lang="en-US" dirty="0" smtClean="0"/>
              <a:t> filter for of </a:t>
            </a:r>
            <a:r>
              <a:rPr lang="en-US" dirty="0" err="1" smtClean="0"/>
              <a:t>int-pel</a:t>
            </a:r>
            <a:r>
              <a:rPr lang="en-US" dirty="0" smtClean="0"/>
              <a:t>, CU/PU; </a:t>
            </a:r>
          </a:p>
          <a:p>
            <a:r>
              <a:rPr lang="en-US" dirty="0"/>
              <a:t>	</a:t>
            </a:r>
            <a:r>
              <a:rPr lang="en-US" dirty="0" smtClean="0"/>
              <a:t>				</a:t>
            </a:r>
            <a:r>
              <a:rPr lang="en-US" dirty="0" err="1" smtClean="0"/>
              <a:t>Luma</a:t>
            </a:r>
            <a:r>
              <a:rPr lang="en-US" dirty="0" smtClean="0"/>
              <a:t> only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2882460"/>
            <a:ext cx="5840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Test: </a:t>
            </a:r>
          </a:p>
          <a:p>
            <a:r>
              <a:rPr lang="en-US" dirty="0" smtClean="0"/>
              <a:t>Adaptive up-sampling filter for both </a:t>
            </a:r>
            <a:r>
              <a:rPr lang="en-US" dirty="0" err="1" smtClean="0"/>
              <a:t>Luma</a:t>
            </a:r>
            <a:r>
              <a:rPr lang="en-US" dirty="0" smtClean="0"/>
              <a:t> and Chroma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9269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164</TotalTime>
  <Words>538</Words>
  <Application>Microsoft Office PowerPoint</Application>
  <PresentationFormat>On-screen Show (4:3)</PresentationFormat>
  <Paragraphs>217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도시</vt:lpstr>
      <vt:lpstr>SCE4: De-noising filter for SNR scalability </vt:lpstr>
      <vt:lpstr>SCE4: De-noising filter for SNR scalability</vt:lpstr>
      <vt:lpstr>Complexity assessment details</vt:lpstr>
      <vt:lpstr>Up-date compare to JCTVC-L0087</vt:lpstr>
      <vt:lpstr>Conclusion </vt:lpstr>
      <vt:lpstr>Fixed coefficients vs Adaptive</vt:lpstr>
    </vt:vector>
  </TitlesOfParts>
  <Company>Samsung Electronics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 SCE4: simplified design of cross-color inter-layer (test 4.2.4)</dc:title>
  <dc:creator>sec</dc:creator>
  <cp:lastModifiedBy>Lena</cp:lastModifiedBy>
  <cp:revision>15</cp:revision>
  <dcterms:created xsi:type="dcterms:W3CDTF">2013-04-17T09:06:19Z</dcterms:created>
  <dcterms:modified xsi:type="dcterms:W3CDTF">2013-04-19T02:59:36Z</dcterms:modified>
</cp:coreProperties>
</file>