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59" r:id="rId4"/>
    <p:sldId id="262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B3B293-1F73-40E5-B241-5D159D38E373}" type="datetimeFigureOut">
              <a:rPr lang="en-US" smtClean="0"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JCTVC-M0273: </a:t>
            </a:r>
            <a:r>
              <a:rPr lang="en-CA" dirty="0"/>
              <a:t>Non-SCE4: Switchable Filter on Integer 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Qualcomm&amp;Samsung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925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RefIdx</a:t>
            </a:r>
            <a:r>
              <a:rPr lang="en-US" dirty="0" smtClean="0"/>
              <a:t>: Reference </a:t>
            </a:r>
            <a:r>
              <a:rPr lang="en-US" dirty="0" smtClean="0"/>
              <a:t>List </a:t>
            </a:r>
            <a:r>
              <a:rPr lang="en-US" dirty="0" smtClean="0"/>
              <a:t>construction </a:t>
            </a:r>
            <a:endParaRPr lang="en-US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436096" y="1709192"/>
            <a:ext cx="2307998" cy="467213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RefList1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endParaRPr lang="en-US" sz="18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marL="274320" lvl="1" indent="0">
              <a:buNone/>
            </a:pPr>
            <a:endParaRPr lang="en-US" sz="1800" dirty="0" smtClean="0">
              <a:solidFill>
                <a:srgbClr val="00B050"/>
              </a:solidFill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RefList1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RefList1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/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sz="18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RefList1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…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3059832" y="1709192"/>
            <a:ext cx="2307998" cy="467213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latin typeface="Cambria Math" pitchFamily="18" charset="0"/>
                <a:ea typeface="Cambria Math" pitchFamily="18" charset="0"/>
              </a:rPr>
              <a:t>RefList0</a:t>
            </a:r>
          </a:p>
          <a:p>
            <a:pPr lvl="1"/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endParaRPr lang="en-US" sz="1800" dirty="0" smtClean="0">
              <a:solidFill>
                <a:srgbClr val="00B050"/>
              </a:solidFill>
            </a:endParaRPr>
          </a:p>
          <a:p>
            <a:r>
              <a:rPr lang="en-US" sz="1800" u="sng" dirty="0">
                <a:latin typeface="Cambria Math" pitchFamily="18" charset="0"/>
                <a:ea typeface="Cambria Math" pitchFamily="18" charset="0"/>
              </a:rPr>
              <a:t>RefList0</a:t>
            </a: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RefList0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/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err="1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en-US" sz="1800" u="sng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RefList0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683568" y="1700808"/>
            <a:ext cx="2307998" cy="489654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latin typeface="Cambria Math" pitchFamily="18" charset="0"/>
                <a:ea typeface="Cambria Math" pitchFamily="18" charset="0"/>
              </a:rPr>
              <a:t>RefList0</a:t>
            </a:r>
          </a:p>
          <a:p>
            <a:pPr lvl="1"/>
            <a:r>
              <a:rPr lang="en-US" sz="1800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endParaRPr lang="en-US" sz="1800" dirty="0" smtClean="0">
              <a:solidFill>
                <a:srgbClr val="00B050"/>
              </a:solidFill>
            </a:endParaRPr>
          </a:p>
          <a:p>
            <a:r>
              <a:rPr lang="en-US" sz="1800" u="sng" dirty="0">
                <a:latin typeface="Cambria Math" pitchFamily="18" charset="0"/>
                <a:ea typeface="Cambria Math" pitchFamily="18" charset="0"/>
              </a:rPr>
              <a:t>RefList0</a:t>
            </a: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sz="18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RefList0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/</a:t>
            </a:r>
            <a:r>
              <a:rPr lang="en-US" sz="1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1800" dirty="0" err="1">
                <a:latin typeface="Cambria Math" pitchFamily="18" charset="0"/>
                <a:ea typeface="Cambria Math" pitchFamily="18" charset="0"/>
              </a:rPr>
              <a:t>dILRef</a:t>
            </a:r>
            <a:endParaRPr lang="en-US" sz="18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en-US" sz="1800" u="sng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1800" u="sng" dirty="0" smtClean="0">
                <a:latin typeface="Cambria Math" pitchFamily="18" charset="0"/>
                <a:ea typeface="Cambria Math" pitchFamily="18" charset="0"/>
              </a:rPr>
              <a:t>RefList0</a:t>
            </a:r>
            <a:endParaRPr lang="en-US" sz="18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1800" dirty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18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sz="1800" dirty="0">
                <a:solidFill>
                  <a:srgbClr val="00B050"/>
                </a:solidFill>
              </a:rPr>
              <a:t> </a:t>
            </a:r>
            <a:endParaRPr lang="en-US" sz="1800" dirty="0" smtClean="0">
              <a:solidFill>
                <a:srgbClr val="00B050"/>
              </a:solidFill>
            </a:endParaRPr>
          </a:p>
          <a:p>
            <a:pPr lvl="1"/>
            <a:r>
              <a:rPr lang="en-US" sz="1800" dirty="0" err="1" smtClean="0">
                <a:latin typeface="Cambria Math" pitchFamily="18" charset="0"/>
                <a:ea typeface="Cambria Math" pitchFamily="18" charset="0"/>
              </a:rPr>
              <a:t>dILRef</a:t>
            </a:r>
            <a:endParaRPr lang="en-US" dirty="0"/>
          </a:p>
        </p:txBody>
      </p:sp>
      <p:sp>
        <p:nvSpPr>
          <p:cNvPr id="3" name="Right Brace 2"/>
          <p:cNvSpPr/>
          <p:nvPr/>
        </p:nvSpPr>
        <p:spPr>
          <a:xfrm rot="16200000">
            <a:off x="4807460" y="385229"/>
            <a:ext cx="268596" cy="23236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/>
          <p:cNvSpPr/>
          <p:nvPr/>
        </p:nvSpPr>
        <p:spPr>
          <a:xfrm rot="16200000">
            <a:off x="1202201" y="985587"/>
            <a:ext cx="268596" cy="11618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2299" y="1124744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P-slice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644008" y="112474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B-slice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23528" y="2708920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23528" y="3861048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95536" y="515719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67544" y="6525344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96336" y="1916832"/>
            <a:ext cx="1239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SHM1.0 </a:t>
            </a:r>
            <a:r>
              <a:rPr lang="en-US" dirty="0" smtClean="0">
                <a:latin typeface="+mj-lt"/>
              </a:rPr>
              <a:t> </a:t>
            </a:r>
          </a:p>
          <a:p>
            <a:pPr algn="r"/>
            <a:r>
              <a:rPr lang="en-US" dirty="0" smtClean="0">
                <a:latin typeface="+mj-lt"/>
              </a:rPr>
              <a:t>0,0%</a:t>
            </a:r>
            <a:endParaRPr lang="en-US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68344" y="3142709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SCE 4.1.1</a:t>
            </a:r>
          </a:p>
          <a:p>
            <a:r>
              <a:rPr lang="en-US" dirty="0" smtClean="0">
                <a:latin typeface="+mj-lt"/>
              </a:rPr>
              <a:t>1,4%</a:t>
            </a:r>
            <a:endParaRPr lang="en-US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68344" y="4365104"/>
            <a:ext cx="143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M0273(Pic)</a:t>
            </a:r>
          </a:p>
          <a:p>
            <a:r>
              <a:rPr lang="en-US" dirty="0" smtClean="0">
                <a:latin typeface="+mj-lt"/>
              </a:rPr>
              <a:t>1,7%</a:t>
            </a:r>
            <a:endParaRPr lang="en-US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68344" y="5661248"/>
            <a:ext cx="1426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latin typeface="+mj-lt"/>
              </a:rPr>
              <a:t>M0273(PU)</a:t>
            </a:r>
          </a:p>
          <a:p>
            <a:r>
              <a:rPr lang="en-US" dirty="0" smtClean="0">
                <a:latin typeface="+mj-lt"/>
              </a:rPr>
              <a:t>2,1%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207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</a:t>
            </a:r>
            <a:r>
              <a:rPr lang="en-US" dirty="0" smtClean="0"/>
              <a:t>Table (RA, LD-P)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23313928"/>
              </p:ext>
            </p:extLst>
          </p:nvPr>
        </p:nvGraphicFramePr>
        <p:xfrm>
          <a:off x="467545" y="1844824"/>
          <a:ext cx="8157592" cy="2075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7"/>
                <a:gridCol w="1008112"/>
                <a:gridCol w="936104"/>
                <a:gridCol w="954235"/>
                <a:gridCol w="755939"/>
                <a:gridCol w="830795"/>
              </a:tblGrid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Design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#Ref P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#Ref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RA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LD-P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SCE4.1.1</a:t>
                      </a:r>
                      <a:r>
                        <a:rPr lang="en-US" baseline="0" dirty="0" smtClean="0">
                          <a:latin typeface="Cambria Math" pitchFamily="18" charset="0"/>
                          <a:ea typeface="Cambria Math" pitchFamily="18" charset="0"/>
                        </a:rPr>
                        <a:t> (J</a:t>
                      </a: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CTVC-M0087)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0,9%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2,0%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1,4%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JCTVC-M0273</a:t>
                      </a:r>
                      <a:r>
                        <a:rPr lang="en-US" baseline="0" dirty="0" smtClean="0">
                          <a:latin typeface="Cambria Math" pitchFamily="18" charset="0"/>
                          <a:ea typeface="Cambria Math" pitchFamily="18" charset="0"/>
                        </a:rPr>
                        <a:t> (Pic)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1,3%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2,0%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1,7%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JCTVC-M0273 (“PU”)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+1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1,8%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2,4%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2,1%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116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</a:t>
            </a:r>
            <a:r>
              <a:rPr lang="en-US" dirty="0" smtClean="0"/>
              <a:t>Table (RA, LD-P, LD-B)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29764319"/>
              </p:ext>
            </p:extLst>
          </p:nvPr>
        </p:nvGraphicFramePr>
        <p:xfrm>
          <a:off x="467545" y="1844824"/>
          <a:ext cx="8157593" cy="2075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/>
                <a:gridCol w="936104"/>
                <a:gridCol w="936104"/>
                <a:gridCol w="864096"/>
                <a:gridCol w="936104"/>
                <a:gridCol w="933084"/>
                <a:gridCol w="743790"/>
              </a:tblGrid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Design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#Ref P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#Ref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RA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LD-P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LD-B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SCE4.1.1</a:t>
                      </a:r>
                      <a:r>
                        <a:rPr lang="en-US" baseline="0" dirty="0" smtClean="0">
                          <a:latin typeface="Cambria Math" pitchFamily="18" charset="0"/>
                          <a:ea typeface="Cambria Math" pitchFamily="18" charset="0"/>
                        </a:rPr>
                        <a:t> (J</a:t>
                      </a: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CTVC-M0087)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0,9%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2,0%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1,0</a:t>
                      </a: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1,3%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JCTVC-M0273</a:t>
                      </a:r>
                      <a:r>
                        <a:rPr lang="en-US" baseline="0" dirty="0" smtClean="0">
                          <a:latin typeface="Cambria Math" pitchFamily="18" charset="0"/>
                          <a:ea typeface="Cambria Math" pitchFamily="18" charset="0"/>
                        </a:rPr>
                        <a:t> (Pic)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1,3%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2,0%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1,1%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1,5%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890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JCTVC-M0273 (“PU”)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+1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+0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1,8%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2,4%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1,4</a:t>
                      </a:r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%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mbria Math" pitchFamily="18" charset="0"/>
                          <a:ea typeface="Cambria Math" pitchFamily="18" charset="0"/>
                        </a:rPr>
                        <a:t>1,9%</a:t>
                      </a:r>
                      <a:endParaRPr lang="en-US" b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54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RefIdx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87341" y="5301208"/>
            <a:ext cx="10081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5050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5050" y="3573016"/>
            <a:ext cx="1352694" cy="10801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UpRecBP</a:t>
            </a:r>
            <a:endParaRPr lang="en-US" dirty="0"/>
          </a:p>
        </p:txBody>
      </p:sp>
      <p:cxnSp>
        <p:nvCxnSpPr>
          <p:cNvPr id="11" name="Elbow Connector 10"/>
          <p:cNvCxnSpPr>
            <a:stCxn id="7" idx="3"/>
            <a:endCxn id="15" idx="2"/>
          </p:cNvCxnSpPr>
          <p:nvPr/>
        </p:nvCxnSpPr>
        <p:spPr>
          <a:xfrm flipV="1">
            <a:off x="2267744" y="2852936"/>
            <a:ext cx="432844" cy="126014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1"/>
            <a:endCxn id="16" idx="2"/>
          </p:cNvCxnSpPr>
          <p:nvPr/>
        </p:nvCxnSpPr>
        <p:spPr>
          <a:xfrm rot="10800000">
            <a:off x="468340" y="2862228"/>
            <a:ext cx="446710" cy="12508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39752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25" name="Elbow Connector 24"/>
          <p:cNvCxnSpPr>
            <a:endCxn id="15" idx="0"/>
          </p:cNvCxnSpPr>
          <p:nvPr/>
        </p:nvCxnSpPr>
        <p:spPr>
          <a:xfrm>
            <a:off x="2095453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16" idx="0"/>
          </p:cNvCxnSpPr>
          <p:nvPr/>
        </p:nvCxnSpPr>
        <p:spPr>
          <a:xfrm rot="5400000">
            <a:off x="439667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Up Arrow 29"/>
          <p:cNvSpPr/>
          <p:nvPr/>
        </p:nvSpPr>
        <p:spPr>
          <a:xfrm>
            <a:off x="1331640" y="4797152"/>
            <a:ext cx="576064" cy="43204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11394" y="5229200"/>
            <a:ext cx="135269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011394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cxnSp>
        <p:nvCxnSpPr>
          <p:cNvPr id="43" name="Elbow Connector 42"/>
          <p:cNvCxnSpPr>
            <a:stCxn id="40" idx="3"/>
            <a:endCxn id="45" idx="2"/>
          </p:cNvCxnSpPr>
          <p:nvPr/>
        </p:nvCxnSpPr>
        <p:spPr>
          <a:xfrm flipV="1">
            <a:off x="5364087" y="2852936"/>
            <a:ext cx="432845" cy="29163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0" idx="1"/>
            <a:endCxn id="46" idx="2"/>
          </p:cNvCxnSpPr>
          <p:nvPr/>
        </p:nvCxnSpPr>
        <p:spPr>
          <a:xfrm rot="10800000">
            <a:off x="3564684" y="2862228"/>
            <a:ext cx="446710" cy="2907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436096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03848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47" name="Elbow Connector 46"/>
          <p:cNvCxnSpPr>
            <a:endCxn id="45" idx="0"/>
          </p:cNvCxnSpPr>
          <p:nvPr/>
        </p:nvCxnSpPr>
        <p:spPr>
          <a:xfrm>
            <a:off x="5191797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endCxn id="46" idx="0"/>
          </p:cNvCxnSpPr>
          <p:nvPr/>
        </p:nvCxnSpPr>
        <p:spPr>
          <a:xfrm rot="5400000">
            <a:off x="3536011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6963722" y="5229200"/>
            <a:ext cx="135269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963722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6963722" y="3573016"/>
            <a:ext cx="1352694" cy="10801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dRecBP</a:t>
            </a:r>
            <a:endParaRPr lang="en-US" dirty="0"/>
          </a:p>
        </p:txBody>
      </p:sp>
      <p:cxnSp>
        <p:nvCxnSpPr>
          <p:cNvPr id="63" name="Elbow Connector 62"/>
          <p:cNvCxnSpPr>
            <a:stCxn id="62" idx="3"/>
            <a:endCxn id="65" idx="2"/>
          </p:cNvCxnSpPr>
          <p:nvPr/>
        </p:nvCxnSpPr>
        <p:spPr>
          <a:xfrm flipV="1">
            <a:off x="8316416" y="2852936"/>
            <a:ext cx="432844" cy="126014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62" idx="1"/>
            <a:endCxn id="66" idx="2"/>
          </p:cNvCxnSpPr>
          <p:nvPr/>
        </p:nvCxnSpPr>
        <p:spPr>
          <a:xfrm rot="10800000">
            <a:off x="6517012" y="2862228"/>
            <a:ext cx="446710" cy="12508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388424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156176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67" name="Elbow Connector 66"/>
          <p:cNvCxnSpPr>
            <a:endCxn id="65" idx="0"/>
          </p:cNvCxnSpPr>
          <p:nvPr/>
        </p:nvCxnSpPr>
        <p:spPr>
          <a:xfrm>
            <a:off x="8144125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endCxn id="66" idx="0"/>
          </p:cNvCxnSpPr>
          <p:nvPr/>
        </p:nvCxnSpPr>
        <p:spPr>
          <a:xfrm rot="5400000">
            <a:off x="6488339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Up Arrow 73"/>
          <p:cNvSpPr/>
          <p:nvPr/>
        </p:nvSpPr>
        <p:spPr>
          <a:xfrm>
            <a:off x="7308304" y="4725144"/>
            <a:ext cx="576064" cy="43204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Elbow Connector 75"/>
          <p:cNvCxnSpPr>
            <a:stCxn id="60" idx="3"/>
            <a:endCxn id="65" idx="2"/>
          </p:cNvCxnSpPr>
          <p:nvPr/>
        </p:nvCxnSpPr>
        <p:spPr>
          <a:xfrm flipV="1">
            <a:off x="8316415" y="2852936"/>
            <a:ext cx="432845" cy="29163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60" idx="1"/>
            <a:endCxn id="66" idx="2"/>
          </p:cNvCxnSpPr>
          <p:nvPr/>
        </p:nvCxnSpPr>
        <p:spPr>
          <a:xfrm rot="10800000">
            <a:off x="6517012" y="2862228"/>
            <a:ext cx="446710" cy="2907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8604448" y="3861048"/>
            <a:ext cx="360040" cy="4500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6372200" y="3861048"/>
            <a:ext cx="360040" cy="4500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5795" y="1187460"/>
            <a:ext cx="1802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Spatial scalability </a:t>
            </a:r>
            <a:endParaRPr lang="en-US" u="sng" dirty="0"/>
          </a:p>
        </p:txBody>
      </p:sp>
      <p:sp>
        <p:nvSpPr>
          <p:cNvPr id="88" name="TextBox 87"/>
          <p:cNvSpPr txBox="1"/>
          <p:nvPr/>
        </p:nvSpPr>
        <p:spPr>
          <a:xfrm>
            <a:off x="3923928" y="1115452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SNR scalability</a:t>
            </a:r>
          </a:p>
          <a:p>
            <a:pPr algn="ctr"/>
            <a:r>
              <a:rPr lang="en-US" dirty="0" smtClean="0"/>
              <a:t>SHM1.0                                   M0273 (Pic)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94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RefIdx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87341" y="5301208"/>
            <a:ext cx="10081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5050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5050" y="3573016"/>
            <a:ext cx="1352694" cy="10801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UpRecBP</a:t>
            </a:r>
            <a:endParaRPr lang="en-US" dirty="0"/>
          </a:p>
        </p:txBody>
      </p:sp>
      <p:cxnSp>
        <p:nvCxnSpPr>
          <p:cNvPr id="11" name="Elbow Connector 10"/>
          <p:cNvCxnSpPr>
            <a:stCxn id="7" idx="3"/>
            <a:endCxn id="15" idx="2"/>
          </p:cNvCxnSpPr>
          <p:nvPr/>
        </p:nvCxnSpPr>
        <p:spPr>
          <a:xfrm flipV="1">
            <a:off x="2267744" y="2852936"/>
            <a:ext cx="432844" cy="126014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1"/>
            <a:endCxn id="16" idx="2"/>
          </p:cNvCxnSpPr>
          <p:nvPr/>
        </p:nvCxnSpPr>
        <p:spPr>
          <a:xfrm rot="10800000">
            <a:off x="468340" y="2862228"/>
            <a:ext cx="446710" cy="12508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39752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25" name="Elbow Connector 24"/>
          <p:cNvCxnSpPr>
            <a:endCxn id="15" idx="0"/>
          </p:cNvCxnSpPr>
          <p:nvPr/>
        </p:nvCxnSpPr>
        <p:spPr>
          <a:xfrm>
            <a:off x="2095453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16" idx="0"/>
          </p:cNvCxnSpPr>
          <p:nvPr/>
        </p:nvCxnSpPr>
        <p:spPr>
          <a:xfrm rot="5400000">
            <a:off x="439667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Up Arrow 29"/>
          <p:cNvSpPr/>
          <p:nvPr/>
        </p:nvSpPr>
        <p:spPr>
          <a:xfrm>
            <a:off x="1331640" y="4797152"/>
            <a:ext cx="576064" cy="43204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11394" y="5229200"/>
            <a:ext cx="135269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011394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cxnSp>
        <p:nvCxnSpPr>
          <p:cNvPr id="43" name="Elbow Connector 42"/>
          <p:cNvCxnSpPr>
            <a:stCxn id="40" idx="3"/>
            <a:endCxn id="45" idx="2"/>
          </p:cNvCxnSpPr>
          <p:nvPr/>
        </p:nvCxnSpPr>
        <p:spPr>
          <a:xfrm flipV="1">
            <a:off x="5364087" y="2852936"/>
            <a:ext cx="432845" cy="29163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0" idx="1"/>
            <a:endCxn id="46" idx="2"/>
          </p:cNvCxnSpPr>
          <p:nvPr/>
        </p:nvCxnSpPr>
        <p:spPr>
          <a:xfrm rot="10800000">
            <a:off x="3564684" y="2862228"/>
            <a:ext cx="446710" cy="2907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436096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03848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47" name="Elbow Connector 46"/>
          <p:cNvCxnSpPr>
            <a:endCxn id="45" idx="0"/>
          </p:cNvCxnSpPr>
          <p:nvPr/>
        </p:nvCxnSpPr>
        <p:spPr>
          <a:xfrm>
            <a:off x="5191797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endCxn id="46" idx="0"/>
          </p:cNvCxnSpPr>
          <p:nvPr/>
        </p:nvCxnSpPr>
        <p:spPr>
          <a:xfrm rot="5400000">
            <a:off x="3536011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6963722" y="5229200"/>
            <a:ext cx="1352693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RecBL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963722" y="1988840"/>
            <a:ext cx="135269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6963722" y="3573016"/>
            <a:ext cx="1352694" cy="10801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dRecBP</a:t>
            </a:r>
            <a:endParaRPr lang="en-US" dirty="0"/>
          </a:p>
        </p:txBody>
      </p:sp>
      <p:cxnSp>
        <p:nvCxnSpPr>
          <p:cNvPr id="64" name="Elbow Connector 63"/>
          <p:cNvCxnSpPr>
            <a:stCxn id="62" idx="1"/>
            <a:endCxn id="66" idx="2"/>
          </p:cNvCxnSpPr>
          <p:nvPr/>
        </p:nvCxnSpPr>
        <p:spPr>
          <a:xfrm rot="10800000">
            <a:off x="6517012" y="2862228"/>
            <a:ext cx="446710" cy="125084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388424" y="2483604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156176" y="2492896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RefL0</a:t>
            </a:r>
            <a:endParaRPr lang="en-US" dirty="0"/>
          </a:p>
        </p:txBody>
      </p:sp>
      <p:cxnSp>
        <p:nvCxnSpPr>
          <p:cNvPr id="67" name="Elbow Connector 66"/>
          <p:cNvCxnSpPr>
            <a:endCxn id="65" idx="0"/>
          </p:cNvCxnSpPr>
          <p:nvPr/>
        </p:nvCxnSpPr>
        <p:spPr>
          <a:xfrm>
            <a:off x="8144125" y="1988840"/>
            <a:ext cx="605135" cy="49476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endCxn id="66" idx="0"/>
          </p:cNvCxnSpPr>
          <p:nvPr/>
        </p:nvCxnSpPr>
        <p:spPr>
          <a:xfrm rot="5400000">
            <a:off x="6488339" y="2017513"/>
            <a:ext cx="504056" cy="446710"/>
          </a:xfrm>
          <a:prstGeom prst="bentConnector3">
            <a:avLst>
              <a:gd name="adj1" fmla="val 52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Up Arrow 73"/>
          <p:cNvSpPr/>
          <p:nvPr/>
        </p:nvSpPr>
        <p:spPr>
          <a:xfrm>
            <a:off x="7308304" y="4725144"/>
            <a:ext cx="576064" cy="432048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Elbow Connector 75"/>
          <p:cNvCxnSpPr>
            <a:stCxn id="60" idx="3"/>
            <a:endCxn id="65" idx="2"/>
          </p:cNvCxnSpPr>
          <p:nvPr/>
        </p:nvCxnSpPr>
        <p:spPr>
          <a:xfrm flipV="1">
            <a:off x="8316415" y="2852936"/>
            <a:ext cx="432845" cy="29163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95795" y="1187460"/>
            <a:ext cx="1802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Spatial scalability </a:t>
            </a:r>
            <a:endParaRPr lang="en-US" u="sng" dirty="0"/>
          </a:p>
        </p:txBody>
      </p:sp>
      <p:sp>
        <p:nvSpPr>
          <p:cNvPr id="88" name="TextBox 87"/>
          <p:cNvSpPr txBox="1"/>
          <p:nvPr/>
        </p:nvSpPr>
        <p:spPr>
          <a:xfrm>
            <a:off x="3923928" y="1115452"/>
            <a:ext cx="435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SNR scalability</a:t>
            </a:r>
          </a:p>
          <a:p>
            <a:pPr algn="ctr"/>
            <a:r>
              <a:rPr lang="en-US" dirty="0" smtClean="0"/>
              <a:t>SHM1.0                                   M0273 (PU)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138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82</TotalTime>
  <Words>252</Words>
  <Application>Microsoft Office PowerPoint</Application>
  <PresentationFormat>On-screen Show (4:3)</PresentationFormat>
  <Paragraphs>151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JCTVC-M0273: Non-SCE4: Switchable Filter on Integer Position</vt:lpstr>
      <vt:lpstr>RefIdx: Reference List construction </vt:lpstr>
      <vt:lpstr>Performance Table (RA, LD-P)</vt:lpstr>
      <vt:lpstr>Performance Table (RA, LD-P, LD-B)</vt:lpstr>
      <vt:lpstr>RefIdx </vt:lpstr>
      <vt:lpstr>RefIdx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JCTVC-M0273: Non-SCE4: Switchable Filter on Integer Position</dc:title>
  <dc:creator>Lena</dc:creator>
  <cp:lastModifiedBy>Lena</cp:lastModifiedBy>
  <cp:revision>12</cp:revision>
  <dcterms:created xsi:type="dcterms:W3CDTF">2013-04-21T08:18:39Z</dcterms:created>
  <dcterms:modified xsi:type="dcterms:W3CDTF">2013-04-21T12:15:51Z</dcterms:modified>
</cp:coreProperties>
</file>