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직사각형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직사각형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직사각형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직사각형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직사각형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모서리가 둥근 직사각형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모서리가 둥근 직사각형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직사각형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직사각형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직사각형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26" name="날짜 개체 틀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27" name="슬라이드 번호 개체 틀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바닥글 개체 틀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직사각형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직사각형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직사각형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직사각형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모서리가 둥근 직사각형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모서리가 둥근 직사각형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직사각형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직사각형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직사각형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직사각형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직사각형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직사각형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87B94A3-759E-4BAE-929F-9DFC549D3550}" type="datetimeFigureOut">
              <a:rPr lang="en-US" smtClean="0"/>
              <a:t>4/18/2013</a:t>
            </a:fld>
            <a:endParaRPr 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CE0A6339-F72F-4691-A3D7-C14D066996C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2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8458200" cy="1470025"/>
          </a:xfrm>
        </p:spPr>
        <p:txBody>
          <a:bodyPr>
            <a:normAutofit fontScale="90000"/>
          </a:bodyPr>
          <a:lstStyle/>
          <a:p>
            <a:r>
              <a:rPr lang="en-CA" b="1" dirty="0" smtClean="0"/>
              <a:t>JCTVC-M0086:</a:t>
            </a:r>
            <a:r>
              <a:rPr lang="en-CA" b="1" dirty="0" smtClean="0"/>
              <a:t/>
            </a:r>
            <a:br>
              <a:rPr lang="en-CA" b="1" dirty="0" smtClean="0"/>
            </a:br>
            <a:r>
              <a:rPr lang="en-CA" b="1" dirty="0"/>
              <a:t>AHG-17: complexity and performance analysis of SHM1.0 compare to HM8.1 simulcast</a:t>
            </a:r>
            <a:endParaRPr 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3851920" y="4797152"/>
            <a:ext cx="4953000" cy="1752600"/>
          </a:xfrm>
        </p:spPr>
        <p:txBody>
          <a:bodyPr>
            <a:normAutofit/>
          </a:bodyPr>
          <a:lstStyle/>
          <a:p>
            <a:pPr hangingPunct="0"/>
            <a:r>
              <a:rPr lang="en-CA" dirty="0"/>
              <a:t>Elena </a:t>
            </a:r>
            <a:r>
              <a:rPr lang="en-CA" dirty="0" err="1"/>
              <a:t>Alshina</a:t>
            </a:r>
            <a:r>
              <a:rPr lang="en-CA" dirty="0"/>
              <a:t> </a:t>
            </a:r>
            <a:endParaRPr lang="en-US" dirty="0"/>
          </a:p>
          <a:p>
            <a:pPr hangingPunct="0"/>
            <a:r>
              <a:rPr lang="en-CA" dirty="0"/>
              <a:t>Alexander </a:t>
            </a:r>
            <a:r>
              <a:rPr lang="en-CA" dirty="0" err="1"/>
              <a:t>Alshin</a:t>
            </a:r>
            <a:endParaRPr lang="en-US" dirty="0"/>
          </a:p>
          <a:p>
            <a:r>
              <a:rPr lang="en-CA" dirty="0" smtClean="0"/>
              <a:t>Samsung </a:t>
            </a:r>
            <a:r>
              <a:rPr lang="en-CA" dirty="0"/>
              <a:t>Electronics, Ltd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Tools in SHM1.0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042792" cy="4325112"/>
          </a:xfrm>
        </p:spPr>
        <p:txBody>
          <a:bodyPr/>
          <a:lstStyle/>
          <a:p>
            <a:r>
              <a:rPr lang="en-US" dirty="0" err="1" smtClean="0"/>
              <a:t>IntraBL</a:t>
            </a:r>
            <a:endParaRPr lang="en-US" dirty="0" smtClean="0"/>
          </a:p>
          <a:p>
            <a:pPr lvl="1"/>
            <a:r>
              <a:rPr lang="en-US" dirty="0" smtClean="0"/>
              <a:t>Inter-layer texture prediction </a:t>
            </a:r>
          </a:p>
          <a:p>
            <a:pPr lvl="2"/>
            <a:r>
              <a:rPr lang="en-US" dirty="0" smtClean="0"/>
              <a:t>enabled on CU level</a:t>
            </a:r>
          </a:p>
          <a:p>
            <a:pPr lvl="1"/>
            <a:r>
              <a:rPr lang="en-US" dirty="0" smtClean="0"/>
              <a:t>MV prediction from BL</a:t>
            </a:r>
          </a:p>
          <a:p>
            <a:pPr lvl="1"/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788024" y="2401824"/>
            <a:ext cx="4042792" cy="432511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RefIDx</a:t>
            </a:r>
            <a:endParaRPr lang="en-US" dirty="0" smtClean="0"/>
          </a:p>
          <a:p>
            <a:pPr lvl="1"/>
            <a:r>
              <a:rPr lang="en-US" dirty="0" smtClean="0"/>
              <a:t>Inter-layer texture prediction </a:t>
            </a:r>
          </a:p>
          <a:p>
            <a:pPr lvl="2"/>
            <a:r>
              <a:rPr lang="en-US" dirty="0" smtClean="0"/>
              <a:t>enabled on PU level</a:t>
            </a:r>
          </a:p>
          <a:p>
            <a:pPr lvl="1"/>
            <a:r>
              <a:rPr lang="en-US" dirty="0" smtClean="0"/>
              <a:t>MV prediction from BL (MV mapping)</a:t>
            </a:r>
          </a:p>
          <a:p>
            <a:pPr lvl="1"/>
            <a:r>
              <a:rPr lang="en-US" dirty="0" smtClean="0"/>
              <a:t>Simplest combined prediction</a:t>
            </a:r>
            <a:endParaRPr lang="en-US" dirty="0"/>
          </a:p>
          <a:p>
            <a:pPr lvl="2"/>
            <a:r>
              <a:rPr lang="en-US" dirty="0" smtClean="0"/>
              <a:t>(</a:t>
            </a:r>
            <a:r>
              <a:rPr lang="en-US" dirty="0" err="1" smtClean="0"/>
              <a:t>IL_Pred</a:t>
            </a:r>
            <a:r>
              <a:rPr lang="en-US" dirty="0" smtClean="0"/>
              <a:t> +MC</a:t>
            </a:r>
            <a:r>
              <a:rPr lang="en-US" baseline="-25000" dirty="0" smtClean="0"/>
              <a:t>EL</a:t>
            </a:r>
            <a:r>
              <a:rPr lang="en-US" dirty="0" smtClean="0"/>
              <a:t>_Pred+1)&gt;&gt;1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13856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comparison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11139612"/>
              </p:ext>
            </p:extLst>
          </p:nvPr>
        </p:nvGraphicFramePr>
        <p:xfrm>
          <a:off x="179512" y="2420889"/>
          <a:ext cx="8856987" cy="22550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94175"/>
                <a:gridCol w="920289"/>
                <a:gridCol w="1021107"/>
                <a:gridCol w="970236"/>
                <a:gridCol w="970236"/>
                <a:gridCol w="970236"/>
                <a:gridCol w="970236"/>
                <a:gridCol w="140269"/>
                <a:gridCol w="829967"/>
                <a:gridCol w="178145"/>
                <a:gridCol w="792091"/>
              </a:tblGrid>
              <a:tr h="399212">
                <a:tc row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 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smtClean="0">
                          <a:effectLst/>
                        </a:rPr>
                        <a:t>Frame-work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All Intra tests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Test scenarios with MC (RA, LD-P)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6080">
                <a:tc v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err="1">
                          <a:effectLst/>
                        </a:rPr>
                        <a:t>Luma</a:t>
                      </a:r>
                      <a:r>
                        <a:rPr lang="en-CA" sz="1600" b="1" dirty="0">
                          <a:effectLst/>
                        </a:rPr>
                        <a:t>, BD-rate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Chroma, BD-rate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Enc. Time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Dec. Time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 err="1">
                          <a:effectLst/>
                        </a:rPr>
                        <a:t>Luma</a:t>
                      </a:r>
                      <a:r>
                        <a:rPr lang="en-CA" sz="1600" b="1" dirty="0">
                          <a:effectLst/>
                        </a:rPr>
                        <a:t>, BD-rate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Chroma, BD-rate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Enc. Time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b="1" dirty="0">
                          <a:effectLst/>
                        </a:rPr>
                        <a:t>Dec. Time</a:t>
                      </a:r>
                      <a:endParaRPr lang="en-US" sz="16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</a:tr>
              <a:tr h="21804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IntraBL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-27,1%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-26,9%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114%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-18,5%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-8,8%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104%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</a:tr>
              <a:tr h="21804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RefIdx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-26,8%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-26,5%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114%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82%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-18,0%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-8,3%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101%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</a:tr>
              <a:tr h="281611">
                <a:tc gridSpan="11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difference between two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98819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 err="1">
                          <a:effectLst/>
                        </a:rPr>
                        <a:t>IntraBL</a:t>
                      </a:r>
                      <a:r>
                        <a:rPr lang="en-CA" sz="1600" dirty="0">
                          <a:effectLst/>
                        </a:rPr>
                        <a:t> </a:t>
                      </a:r>
                      <a:r>
                        <a:rPr lang="en-CA" sz="1600" dirty="0" err="1">
                          <a:effectLst/>
                        </a:rPr>
                        <a:t>vs</a:t>
                      </a:r>
                      <a:r>
                        <a:rPr lang="en-CA" sz="1600" dirty="0">
                          <a:effectLst/>
                        </a:rPr>
                        <a:t> </a:t>
                      </a:r>
                      <a:r>
                        <a:rPr lang="en-CA" sz="1600" dirty="0" err="1">
                          <a:effectLst/>
                        </a:rPr>
                        <a:t>RefIdx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0,3%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0,5%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99%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103%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0,7%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0,6%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101%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1903" marR="31903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0596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066800"/>
          </a:xfrm>
        </p:spPr>
        <p:txBody>
          <a:bodyPr/>
          <a:lstStyle/>
          <a:p>
            <a:r>
              <a:rPr lang="en-US" dirty="0" smtClean="0"/>
              <a:t>Complexity comparison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2617514"/>
              </p:ext>
            </p:extLst>
          </p:nvPr>
        </p:nvGraphicFramePr>
        <p:xfrm>
          <a:off x="467544" y="1466528"/>
          <a:ext cx="8496943" cy="242719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49696"/>
                <a:gridCol w="882880"/>
                <a:gridCol w="979597"/>
                <a:gridCol w="930795"/>
                <a:gridCol w="930795"/>
                <a:gridCol w="930795"/>
                <a:gridCol w="930795"/>
                <a:gridCol w="930795"/>
                <a:gridCol w="930795"/>
              </a:tblGrid>
              <a:tr h="181647">
                <a:tc row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smtClean="0">
                          <a:effectLst/>
                        </a:rPr>
                        <a:t>Frame-work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>
                          <a:effectLst/>
                        </a:rPr>
                        <a:t>All Intra tests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Test scenarios with MC (RA, LD-P)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7893">
                <a:tc v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Pure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DDR-2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DDR-3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err="1">
                          <a:effectLst/>
                        </a:rPr>
                        <a:t>Mults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Pure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DDR-2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DDR-3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 err="1">
                          <a:effectLst/>
                        </a:rPr>
                        <a:t>Mults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</a:tr>
              <a:tr h="374851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IntraBL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INF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INF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INF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INF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96%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</a:tr>
              <a:tr h="377515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RefIdx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INF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INF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INF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INF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93%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94%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>
                          <a:effectLst/>
                        </a:rPr>
                        <a:t>97%</a:t>
                      </a:r>
                      <a:endParaRPr lang="en-US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</a:tr>
              <a:tr h="347893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>
                          <a:effectLst/>
                        </a:rPr>
                        <a:t>RefIdxPic</a:t>
                      </a:r>
                      <a:endParaRPr lang="en-US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>
                          <a:effectLst/>
                        </a:rPr>
                        <a:t>INF</a:t>
                      </a:r>
                      <a:endParaRPr lang="en-US" sz="1600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>
                          <a:effectLst/>
                        </a:rPr>
                        <a:t>INF</a:t>
                      </a:r>
                      <a:endParaRPr lang="en-US" sz="1600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 dirty="0">
                          <a:effectLst/>
                        </a:rPr>
                        <a:t>INF</a:t>
                      </a:r>
                      <a:endParaRPr lang="en-US" sz="16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>
                          <a:effectLst/>
                        </a:rPr>
                        <a:t>INF</a:t>
                      </a:r>
                      <a:endParaRPr lang="en-US" sz="1600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 dirty="0">
                          <a:effectLst/>
                        </a:rPr>
                        <a:t>134%</a:t>
                      </a:r>
                      <a:endParaRPr lang="en-US" sz="16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>
                          <a:effectLst/>
                        </a:rPr>
                        <a:t>117%</a:t>
                      </a:r>
                      <a:endParaRPr lang="en-US" sz="1600" i="1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 dirty="0">
                          <a:effectLst/>
                        </a:rPr>
                        <a:t>116%</a:t>
                      </a:r>
                      <a:endParaRPr lang="en-US" sz="16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i="1" dirty="0">
                          <a:effectLst/>
                        </a:rPr>
                        <a:t>149%</a:t>
                      </a:r>
                      <a:endParaRPr lang="en-US" sz="1600" i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</a:tr>
              <a:tr h="181647">
                <a:tc gridSpan="9"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difference between two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21840"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>
                          <a:effectLst/>
                        </a:rPr>
                        <a:t>IntraBL</a:t>
                      </a:r>
                      <a:r>
                        <a:rPr lang="en-CA" sz="1400" dirty="0">
                          <a:effectLst/>
                        </a:rPr>
                        <a:t> </a:t>
                      </a:r>
                      <a:r>
                        <a:rPr lang="en-CA" sz="1400" dirty="0" err="1">
                          <a:effectLst/>
                        </a:rPr>
                        <a:t>vs</a:t>
                      </a:r>
                      <a:r>
                        <a:rPr lang="en-CA" sz="1400" dirty="0">
                          <a:effectLst/>
                        </a:rPr>
                        <a:t> </a:t>
                      </a:r>
                      <a:r>
                        <a:rPr lang="en-CA" sz="1400" dirty="0" err="1">
                          <a:effectLst/>
                        </a:rPr>
                        <a:t>RefIdx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89%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89%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101%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5220072" y="2042592"/>
            <a:ext cx="3672408" cy="720080"/>
          </a:xfrm>
          <a:prstGeom prst="roundRect">
            <a:avLst/>
          </a:prstGeom>
          <a:noFill/>
          <a:ln w="3492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331640" y="3338736"/>
            <a:ext cx="3816424" cy="504056"/>
          </a:xfrm>
          <a:prstGeom prst="roundRect">
            <a:avLst/>
          </a:prstGeom>
          <a:noFill/>
          <a:ln w="34925">
            <a:solidFill>
              <a:srgbClr val="00B05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5220072" y="3365345"/>
            <a:ext cx="3672408" cy="477447"/>
          </a:xfrm>
          <a:prstGeom prst="roundRect">
            <a:avLst/>
          </a:prstGeom>
          <a:noFill/>
          <a:ln w="34925">
            <a:solidFill>
              <a:srgbClr val="0070C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95536" y="4077072"/>
            <a:ext cx="8229600" cy="72008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worst case complexity </a:t>
            </a:r>
            <a:r>
              <a:rPr lang="en-US" dirty="0" err="1" smtClean="0"/>
              <a:t>vs</a:t>
            </a:r>
            <a:r>
              <a:rPr lang="en-US" dirty="0" smtClean="0"/>
              <a:t> HEVC</a:t>
            </a:r>
            <a:endParaRPr lang="en-US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4505634"/>
              </p:ext>
            </p:extLst>
          </p:nvPr>
        </p:nvGraphicFramePr>
        <p:xfrm>
          <a:off x="993990" y="5013176"/>
          <a:ext cx="6096000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26082"/>
                <a:gridCol w="1869918"/>
              </a:tblGrid>
              <a:tr h="139040">
                <a:tc grid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Memory</a:t>
                      </a:r>
                      <a:r>
                        <a:rPr lang="en-US" baseline="0" dirty="0" smtClean="0"/>
                        <a:t> band-width, </a:t>
                      </a:r>
                      <a:r>
                        <a:rPr lang="en-US" baseline="0" dirty="0" err="1" smtClean="0"/>
                        <a:t>mults</a:t>
                      </a:r>
                      <a:r>
                        <a:rPr lang="en-US" baseline="0" dirty="0" smtClean="0"/>
                        <a:t> / adds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IntraBL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RefIdx</a:t>
                      </a:r>
                      <a:r>
                        <a:rPr lang="en-US" dirty="0" smtClean="0"/>
                        <a:t> (MV = 0 for IL predicted Pus)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100%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56856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I-slices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8229600" cy="8915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Only Inter-layer texture prediction is the subject for memory access evaluation</a:t>
            </a:r>
            <a:endParaRPr lang="en-US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0352391"/>
              </p:ext>
            </p:extLst>
          </p:nvPr>
        </p:nvGraphicFramePr>
        <p:xfrm>
          <a:off x="467544" y="3040662"/>
          <a:ext cx="3744416" cy="30086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Graph" r:id="rId3" imgW="3521050" imgH="2832202" progId="Origin50.Graph">
                  <p:embed/>
                </p:oleObj>
              </mc:Choice>
              <mc:Fallback>
                <p:oleObj name="Graph" r:id="rId3" imgW="3521050" imgH="2832202" progId="Origin50.Graph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7544" y="3040662"/>
                        <a:ext cx="3744416" cy="30086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7456615"/>
              </p:ext>
            </p:extLst>
          </p:nvPr>
        </p:nvGraphicFramePr>
        <p:xfrm>
          <a:off x="4644008" y="3112015"/>
          <a:ext cx="3672408" cy="29530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Graph" r:id="rId5" imgW="3521050" imgH="2832202" progId="Origin50.Graph">
                  <p:embed/>
                </p:oleObj>
              </mc:Choice>
              <mc:Fallback>
                <p:oleObj name="Graph" r:id="rId5" imgW="3521050" imgH="2832202" progId="Origin50.Grap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3112015"/>
                        <a:ext cx="3672408" cy="295307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516593"/>
              </p:ext>
            </p:extLst>
          </p:nvPr>
        </p:nvGraphicFramePr>
        <p:xfrm>
          <a:off x="539552" y="5779472"/>
          <a:ext cx="7848872" cy="8178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44272"/>
                <a:gridCol w="787976"/>
                <a:gridCol w="936104"/>
                <a:gridCol w="864096"/>
                <a:gridCol w="864096"/>
                <a:gridCol w="2952328"/>
              </a:tblGrid>
              <a:tr h="254421">
                <a:tc rowSpan="2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effectLst/>
                        </a:rPr>
                        <a:t>RefIdx</a:t>
                      </a:r>
                      <a:endParaRPr lang="en-CA" sz="1400" dirty="0" smtClean="0">
                        <a:effectLst/>
                      </a:endParaRP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effectLst/>
                        </a:rPr>
                        <a:t>vs</a:t>
                      </a:r>
                      <a:r>
                        <a:rPr lang="en-CA" sz="1400" dirty="0" smtClean="0">
                          <a:effectLst/>
                        </a:rPr>
                        <a:t> </a:t>
                      </a:r>
                    </a:p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dirty="0" err="1" smtClean="0">
                          <a:effectLst/>
                        </a:rPr>
                        <a:t>IntraBL</a:t>
                      </a:r>
                      <a:r>
                        <a:rPr lang="en-CA" sz="1400" dirty="0" smtClean="0">
                          <a:effectLst/>
                        </a:rPr>
                        <a:t> </a:t>
                      </a: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Pure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DDR-2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400" b="1" dirty="0">
                          <a:effectLst/>
                        </a:rPr>
                        <a:t>DDR-3</a:t>
                      </a:r>
                      <a:endParaRPr lang="en-US" sz="1400" b="1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CA" sz="14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Mults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#IL </a:t>
                      </a:r>
                      <a:r>
                        <a:rPr kumimoji="0" lang="en-US" sz="1400" b="1" kern="1200" dirty="0" err="1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Precited</a:t>
                      </a:r>
                      <a:r>
                        <a:rPr kumimoji="0" lang="en-US" sz="14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samples</a:t>
                      </a:r>
                      <a:endParaRPr kumimoji="0" lang="en-US" sz="14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5106" marR="65106" marT="0" marB="0"/>
                </a:tc>
              </a:tr>
              <a:tr h="381632">
                <a:tc vMerge="1"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91%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89%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89%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just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CA" sz="1600" dirty="0">
                          <a:effectLst/>
                        </a:rPr>
                        <a:t>98%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effectLst/>
                          <a:latin typeface="Times New Roman"/>
                          <a:ea typeface="Times New Roman"/>
                        </a:rPr>
                        <a:t>87%</a:t>
                      </a:r>
                      <a:endParaRPr lang="en-US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5106" marR="6510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4535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hangingPunct="0"/>
            <a:r>
              <a:rPr lang="en-CA" dirty="0"/>
              <a:t>In average computational complexity and memory access of SHM1.0 is </a:t>
            </a:r>
            <a:r>
              <a:rPr lang="en-CA" b="1" dirty="0" smtClean="0"/>
              <a:t>4-7% </a:t>
            </a:r>
            <a:r>
              <a:rPr lang="en-CA" b="1" dirty="0"/>
              <a:t>lower than for HM8.1 simulcast s</a:t>
            </a:r>
            <a:r>
              <a:rPr lang="en-CA" dirty="0"/>
              <a:t>ingle layer coding, while </a:t>
            </a:r>
            <a:r>
              <a:rPr lang="en-CA" b="1" dirty="0"/>
              <a:t>18% </a:t>
            </a:r>
            <a:r>
              <a:rPr lang="en-CA" b="1" dirty="0" err="1"/>
              <a:t>Luma</a:t>
            </a:r>
            <a:r>
              <a:rPr lang="en-CA" b="1" dirty="0"/>
              <a:t> BD-rate </a:t>
            </a:r>
            <a:r>
              <a:rPr lang="en-CA" dirty="0"/>
              <a:t>reduction is achieved in motion compensation test scenarios.</a:t>
            </a:r>
            <a:endParaRPr lang="en-US" dirty="0"/>
          </a:p>
          <a:p>
            <a:pPr hangingPunct="0"/>
            <a:r>
              <a:rPr lang="en-CA" dirty="0"/>
              <a:t>The </a:t>
            </a:r>
            <a:r>
              <a:rPr lang="en-CA" b="1" dirty="0"/>
              <a:t>motion vector </a:t>
            </a:r>
            <a:r>
              <a:rPr lang="en-CA" dirty="0"/>
              <a:t>in inter-layer predicted blocks in </a:t>
            </a:r>
            <a:r>
              <a:rPr lang="en-CA" dirty="0" err="1"/>
              <a:t>RefIdx</a:t>
            </a:r>
            <a:r>
              <a:rPr lang="en-CA" dirty="0"/>
              <a:t> framework </a:t>
            </a:r>
            <a:r>
              <a:rPr lang="en-CA" b="1" dirty="0"/>
              <a:t>shall be normatively restricted to be 0</a:t>
            </a:r>
            <a:r>
              <a:rPr lang="en-CA" dirty="0"/>
              <a:t>. This restriction guarantees the worst case memory bandwidth of SHVC will not exceed HEVC limit.</a:t>
            </a:r>
            <a:endParaRPr lang="en-US" dirty="0"/>
          </a:p>
          <a:p>
            <a:pPr hangingPunct="0"/>
            <a:r>
              <a:rPr lang="en-CA" dirty="0"/>
              <a:t>Complexity assessment by AhG17 tool shows negligible difference between </a:t>
            </a:r>
            <a:r>
              <a:rPr lang="en-CA" dirty="0" err="1"/>
              <a:t>IntraBL</a:t>
            </a:r>
            <a:r>
              <a:rPr lang="en-CA" dirty="0"/>
              <a:t> and </a:t>
            </a:r>
            <a:r>
              <a:rPr lang="en-CA" dirty="0" err="1"/>
              <a:t>RefIdx</a:t>
            </a:r>
            <a:r>
              <a:rPr lang="en-CA" dirty="0"/>
              <a:t> frameworks (</a:t>
            </a:r>
            <a:r>
              <a:rPr lang="en-CA" b="1" dirty="0"/>
              <a:t>1-2% </a:t>
            </a:r>
            <a:r>
              <a:rPr lang="en-CA" dirty="0"/>
              <a:t>in motion compensation test scenarios), while </a:t>
            </a:r>
            <a:r>
              <a:rPr lang="en-CA" dirty="0" err="1"/>
              <a:t>IntraBL</a:t>
            </a:r>
            <a:r>
              <a:rPr lang="en-CA" dirty="0"/>
              <a:t> branch outperforms </a:t>
            </a:r>
            <a:r>
              <a:rPr lang="en-CA" dirty="0" err="1"/>
              <a:t>RefIdx</a:t>
            </a:r>
            <a:r>
              <a:rPr lang="en-CA" dirty="0"/>
              <a:t> framework </a:t>
            </a:r>
            <a:r>
              <a:rPr lang="en-CA" b="1" dirty="0"/>
              <a:t>0.7%</a:t>
            </a:r>
            <a:r>
              <a:rPr lang="en-CA" dirty="0"/>
              <a:t> in terms of </a:t>
            </a:r>
            <a:r>
              <a:rPr lang="en-CA" dirty="0" err="1"/>
              <a:t>Luma</a:t>
            </a:r>
            <a:r>
              <a:rPr lang="en-CA" dirty="0"/>
              <a:t> BD-rate (0,6% in terms of Chroma BD-rate).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9762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도시">
  <a:themeElements>
    <a:clrScheme name="도시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도시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도시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41</TotalTime>
  <Words>410</Words>
  <Application>Microsoft Office PowerPoint</Application>
  <PresentationFormat>On-screen Show (4:3)</PresentationFormat>
  <Paragraphs>130</Paragraphs>
  <Slides>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도시</vt:lpstr>
      <vt:lpstr>Origin Graph</vt:lpstr>
      <vt:lpstr>JCTVC-M0086: AHG-17: complexity and performance analysis of SHM1.0 compare to HM8.1 simulcast</vt:lpstr>
      <vt:lpstr>Tools in SHM1.0</vt:lpstr>
      <vt:lpstr>Performance comparison</vt:lpstr>
      <vt:lpstr>Complexity comparison</vt:lpstr>
      <vt:lpstr>I-slices</vt:lpstr>
      <vt:lpstr>Conclusion </vt:lpstr>
    </vt:vector>
  </TitlesOfParts>
  <Company>Samsung Electronics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 SCE4: simplified design of cross-color inter-layer (test 4.2.4)</dc:title>
  <dc:creator>sec</dc:creator>
  <cp:lastModifiedBy>Lena</cp:lastModifiedBy>
  <cp:revision>8</cp:revision>
  <dcterms:created xsi:type="dcterms:W3CDTF">2013-04-17T09:06:19Z</dcterms:created>
  <dcterms:modified xsi:type="dcterms:W3CDTF">2013-04-18T00:40:14Z</dcterms:modified>
</cp:coreProperties>
</file>