
<file path=[Content_Types].xml><?xml version="1.0" encoding="utf-8"?>
<Types xmlns="http://schemas.openxmlformats.org/package/2006/content-types">
  <Default Extension="png" ContentType="image/png"/>
  <Default Extension="jpeg" ContentType="image/jpeg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 bookmarkIdSeed="4">
  <p:sldMasterIdLst>
    <p:sldMasterId id="2147484031" r:id="rId1"/>
  </p:sldMasterIdLst>
  <p:notesMasterIdLst>
    <p:notesMasterId r:id="rId16"/>
  </p:notesMasterIdLst>
  <p:handoutMasterIdLst>
    <p:handoutMasterId r:id="rId17"/>
  </p:handoutMasterIdLst>
  <p:sldIdLst>
    <p:sldId id="349" r:id="rId2"/>
    <p:sldId id="351" r:id="rId3"/>
    <p:sldId id="353" r:id="rId4"/>
    <p:sldId id="354" r:id="rId5"/>
    <p:sldId id="355" r:id="rId6"/>
    <p:sldId id="359" r:id="rId7"/>
    <p:sldId id="361" r:id="rId8"/>
    <p:sldId id="362" r:id="rId9"/>
    <p:sldId id="363" r:id="rId10"/>
    <p:sldId id="364" r:id="rId11"/>
    <p:sldId id="360" r:id="rId12"/>
    <p:sldId id="358" r:id="rId13"/>
    <p:sldId id="357" r:id="rId14"/>
    <p:sldId id="315" r:id="rId15"/>
  </p:sldIdLst>
  <p:sldSz cx="9144000" cy="6858000" type="screen4x3"/>
  <p:notesSz cx="6805613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sz="24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24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24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24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24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4" name="Author" initials="A" lastIdx="0" clrIdx="5"/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ADADA"/>
    <a:srgbClr val="B17ED8"/>
    <a:srgbClr val="00050B"/>
    <a:srgbClr val="F48F97"/>
    <a:srgbClr val="006600"/>
    <a:srgbClr val="B7BDBD"/>
    <a:srgbClr val="001738"/>
    <a:srgbClr val="010712"/>
    <a:srgbClr val="91919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00A15C55-8517-42AA-B614-E9B94910E393}" styleName="中間スタイル 2 - アクセント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F5AB1C69-6EDB-4FF4-983F-18BD219EF322}" styleName="中間スタイル 2 - アクセント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017" autoAdjust="0"/>
    <p:restoredTop sz="96333" autoAdjust="0"/>
  </p:normalViewPr>
  <p:slideViewPr>
    <p:cSldViewPr snapToGrid="0" snapToObjects="1">
      <p:cViewPr varScale="1">
        <p:scale>
          <a:sx n="76" d="100"/>
          <a:sy n="76" d="100"/>
        </p:scale>
        <p:origin x="-348" y="-96"/>
      </p:cViewPr>
      <p:guideLst>
        <p:guide orient="horz" pos="228"/>
        <p:guide orient="horz" pos="1290"/>
        <p:guide orient="horz" pos="2154"/>
        <p:guide orient="horz" pos="119"/>
        <p:guide pos="5627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commentAuthors" Target="commentAuthors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handoutMaster" Target="handoutMasters/handoutMaster1.xml"/><Relationship Id="rId2" Type="http://schemas.openxmlformats.org/officeDocument/2006/relationships/slide" Target="slides/slide1.xml"/><Relationship Id="rId16" Type="http://schemas.openxmlformats.org/officeDocument/2006/relationships/notesMaster" Target="notesMasters/notesMaster1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68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quarter" idx="1"/>
          </p:nvPr>
        </p:nvSpPr>
        <p:spPr>
          <a:xfrm>
            <a:off x="3854450" y="0"/>
            <a:ext cx="2949575" cy="496888"/>
          </a:xfrm>
          <a:prstGeom prst="rect">
            <a:avLst/>
          </a:prstGeom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fld id="{BF4F8D44-AB41-4F53-AFFC-635DDA4B1CC5}" type="datetime1">
              <a:rPr lang="ja-JP" altLang="en-US"/>
              <a:pPr>
                <a:defRPr/>
              </a:pPr>
              <a:t>2013/4/20</a:t>
            </a:fld>
            <a:endParaRPr lang="ja-JP" altLang="en-US" dirty="0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2"/>
          </p:nvPr>
        </p:nvSpPr>
        <p:spPr>
          <a:xfrm>
            <a:off x="0" y="9440863"/>
            <a:ext cx="2949575" cy="4968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1"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3"/>
          </p:nvPr>
        </p:nvSpPr>
        <p:spPr>
          <a:xfrm>
            <a:off x="3854450" y="9440863"/>
            <a:ext cx="2949575" cy="496887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1"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fld id="{40D9B57B-060B-4162-B92D-318F430665BD}" type="slidenum">
              <a:rPr lang="ja-JP" altLang="en-US"/>
              <a:pPr>
                <a:defRPr/>
              </a:pPr>
              <a:t>‹#›</a:t>
            </a:fld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692072260"/>
      </p:ext>
    </p:extLst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kumimoji="1"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4450" y="0"/>
            <a:ext cx="2949575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kumimoji="1"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220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0750" y="746125"/>
            <a:ext cx="4965700" cy="37258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307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1225"/>
            <a:ext cx="5443537" cy="4471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noProof="0" smtClean="0"/>
              <a:t>マスタ テキストの書式設定</a:t>
            </a:r>
          </a:p>
          <a:p>
            <a:pPr lvl="0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0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0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0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</a:p>
        </p:txBody>
      </p:sp>
      <p:sp>
        <p:nvSpPr>
          <p:cNvPr id="307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kumimoji="1"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307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4450" y="9440863"/>
            <a:ext cx="2949575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1" sz="1200">
                <a:latin typeface="Arial" charset="0"/>
                <a:ea typeface="ＭＳ Ｐゴシック" charset="-128"/>
              </a:defRPr>
            </a:lvl1pPr>
          </a:lstStyle>
          <a:p>
            <a:pPr>
              <a:defRPr/>
            </a:pPr>
            <a:fld id="{E177C0DB-4DE5-46AB-809F-7820C5EACC34}" type="slidenum">
              <a:rPr lang="en-US" altLang="ja-JP"/>
              <a:pPr>
                <a:defRPr/>
              </a:pPr>
              <a:t>‹#›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2134523822"/>
      </p:ext>
    </p:extLst>
  </p:cSld>
  <p:clrMap bg1="lt1" tx1="dk1" bg2="lt2" tx2="dk2" accent1="accent1" accent2="accent2" accent3="accent3" accent4="accent4" accent5="accent5" accent6="accent6" hlink="hlink" folHlink="folHlink"/>
  <p:hf hdr="0" ftr="0" dt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ＭＳ Ｐ明朝" pitchFamily="-107" charset="-128"/>
      </a:defRPr>
    </a:lvl1pPr>
    <a:lvl2pPr marL="742950" indent="-28575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ＭＳ Ｐ明朝" pitchFamily="-107" charset="-128"/>
      </a:defRPr>
    </a:lvl2pPr>
    <a:lvl3pPr marL="1143000" indent="-228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ＭＳ Ｐ明朝" pitchFamily="-107" charset="-128"/>
      </a:defRPr>
    </a:lvl3pPr>
    <a:lvl4pPr marL="1600200" indent="-228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ＭＳ Ｐ明朝" pitchFamily="-107" charset="-128"/>
      </a:defRPr>
    </a:lvl4pPr>
    <a:lvl5pPr marL="2057400" indent="-228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Arial" charset="0"/>
        <a:ea typeface="ＭＳ Ｐ明朝" pitchFamily="18" charset="-128"/>
        <a:cs typeface="ＭＳ Ｐ明朝" pitchFamily="-107" charset="-128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E177C0DB-4DE5-46AB-809F-7820C5EACC34}" type="slidenum">
              <a:rPr lang="en-US" altLang="ja-JP" smtClean="0"/>
              <a:pPr>
                <a:defRPr/>
              </a:pPr>
              <a:t>1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850045749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" name="Picture 36" descr="16_9_logo位置0902w"/>
          <p:cNvPicPr>
            <a:picLocks noChangeAspect="1" noChangeArrowheads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431800" y="358775"/>
            <a:ext cx="1270000" cy="4333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Rectangle 8"/>
          <p:cNvSpPr>
            <a:spLocks noGrp="1" noChangeArrowheads="1"/>
          </p:cNvSpPr>
          <p:nvPr>
            <p:ph type="ctrTitle"/>
          </p:nvPr>
        </p:nvSpPr>
        <p:spPr>
          <a:xfrm>
            <a:off x="720000" y="2340000"/>
            <a:ext cx="7704000" cy="502629"/>
          </a:xfrm>
          <a:prstGeom prst="rect">
            <a:avLst/>
          </a:prstGeom>
        </p:spPr>
        <p:txBody>
          <a:bodyPr lIns="0" tIns="0" rIns="0" bIns="0" anchor="b" anchorCtr="0"/>
          <a:lstStyle>
            <a:lvl1pPr algn="l">
              <a:defRPr sz="3200" baseline="0">
                <a:solidFill>
                  <a:srgbClr val="FFFFFF"/>
                </a:solidFill>
                <a:latin typeface="Arial Black"/>
              </a:defRPr>
            </a:lvl1pPr>
          </a:lstStyle>
          <a:p>
            <a:r>
              <a:rPr lang="ja-JP" altLang="en-US" dirty="0"/>
              <a:t>マスタ タイトルの書式設定</a:t>
            </a:r>
          </a:p>
        </p:txBody>
      </p:sp>
      <p:sp>
        <p:nvSpPr>
          <p:cNvPr id="7" name="Rectangle 9"/>
          <p:cNvSpPr>
            <a:spLocks noGrp="1" noChangeArrowheads="1"/>
          </p:cNvSpPr>
          <p:nvPr>
            <p:ph type="subTitle" idx="1"/>
          </p:nvPr>
        </p:nvSpPr>
        <p:spPr>
          <a:xfrm>
            <a:off x="720000" y="3059999"/>
            <a:ext cx="7704000" cy="432000"/>
          </a:xfrm>
          <a:prstGeom prst="rect">
            <a:avLst/>
          </a:prstGeom>
        </p:spPr>
        <p:txBody>
          <a:bodyPr lIns="0" tIns="0" rIns="0" bIns="0" anchor="t" anchorCtr="0"/>
          <a:lstStyle>
            <a:lvl1pPr marL="0" indent="0" algn="l">
              <a:buFontTx/>
              <a:buNone/>
              <a:defRPr sz="2000">
                <a:solidFill>
                  <a:srgbClr val="FFFFFF"/>
                </a:solidFill>
                <a:latin typeface="Arial"/>
              </a:defRPr>
            </a:lvl1pPr>
          </a:lstStyle>
          <a:p>
            <a:r>
              <a:rPr lang="ja-JP" altLang="en-US" dirty="0"/>
              <a:t>マスタ サブタイトルの書式</a:t>
            </a:r>
            <a:r>
              <a:rPr lang="ja-JP" altLang="en-US" dirty="0" smtClean="0"/>
              <a:t>設定</a:t>
            </a:r>
            <a:endParaRPr lang="en-US" altLang="ja-JP" dirty="0" smtClean="0"/>
          </a:p>
        </p:txBody>
      </p:sp>
      <p:sp>
        <p:nvSpPr>
          <p:cNvPr id="8" name="テキスト プレースホルダ 9"/>
          <p:cNvSpPr>
            <a:spLocks noGrp="1"/>
          </p:cNvSpPr>
          <p:nvPr>
            <p:ph type="body" sz="quarter" idx="10"/>
          </p:nvPr>
        </p:nvSpPr>
        <p:spPr>
          <a:xfrm>
            <a:off x="720000" y="4320000"/>
            <a:ext cx="7704000" cy="432000"/>
          </a:xfrm>
          <a:prstGeom prst="rect">
            <a:avLst/>
          </a:prstGeom>
          <a:ln>
            <a:noFill/>
          </a:ln>
        </p:spPr>
        <p:txBody>
          <a:bodyPr lIns="0" tIns="0" rIns="0" bIns="0" anchor="t" anchorCtr="0"/>
          <a:lstStyle>
            <a:lvl1pPr algn="l">
              <a:spcAft>
                <a:spcPts val="0"/>
              </a:spcAft>
              <a:buFontTx/>
              <a:buNone/>
              <a:defRPr sz="1400">
                <a:solidFill>
                  <a:srgbClr val="FFFFFF"/>
                </a:solidFill>
                <a:latin typeface="Arial"/>
              </a:defRPr>
            </a:lvl1pPr>
            <a:lvl2pPr algn="ctr">
              <a:spcAft>
                <a:spcPts val="0"/>
              </a:spcAft>
              <a:buFontTx/>
              <a:buNone/>
              <a:defRPr sz="1200"/>
            </a:lvl2pPr>
            <a:lvl3pPr algn="ctr">
              <a:defRPr/>
            </a:lvl3pPr>
            <a:lvl4pPr algn="ctr">
              <a:defRPr/>
            </a:lvl4pPr>
            <a:lvl5pPr algn="ctr">
              <a:defRPr/>
            </a:lvl5pPr>
          </a:lstStyle>
          <a:p>
            <a:pPr lvl="0"/>
            <a:r>
              <a:rPr lang="ja-JP" altLang="en-US" dirty="0" smtClean="0"/>
              <a:t>マスタ 部署名の書式設定</a:t>
            </a:r>
          </a:p>
        </p:txBody>
      </p:sp>
      <p:sp>
        <p:nvSpPr>
          <p:cNvPr id="9" name="テキスト プレースホルダ 11"/>
          <p:cNvSpPr>
            <a:spLocks noGrp="1"/>
          </p:cNvSpPr>
          <p:nvPr>
            <p:ph type="body" sz="quarter" idx="11"/>
          </p:nvPr>
        </p:nvSpPr>
        <p:spPr>
          <a:xfrm>
            <a:off x="720000" y="6048000"/>
            <a:ext cx="7704000" cy="360000"/>
          </a:xfrm>
          <a:prstGeom prst="rect">
            <a:avLst/>
          </a:prstGeom>
          <a:ln>
            <a:noFill/>
          </a:ln>
        </p:spPr>
        <p:txBody>
          <a:bodyPr lIns="0" tIns="0" rIns="0" bIns="0" anchor="t" anchorCtr="0"/>
          <a:lstStyle>
            <a:lvl1pPr algn="l">
              <a:buFontTx/>
              <a:buNone/>
              <a:defRPr sz="1000" baseline="0">
                <a:solidFill>
                  <a:srgbClr val="FFFFFF"/>
                </a:solidFill>
                <a:latin typeface="Arial"/>
                <a:ea typeface="メイリオ"/>
                <a:cs typeface="メイリオ"/>
              </a:defRPr>
            </a:lvl1pPr>
          </a:lstStyle>
          <a:p>
            <a:pPr lvl="0"/>
            <a:r>
              <a:rPr lang="ja-JP" altLang="en-US" dirty="0" smtClean="0"/>
              <a:t>マスタ ライツ表記の書式設定</a:t>
            </a:r>
          </a:p>
        </p:txBody>
      </p:sp>
      <p:sp>
        <p:nvSpPr>
          <p:cNvPr id="35" name="Rectangle 12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125413" y="6534150"/>
            <a:ext cx="252412" cy="215900"/>
          </a:xfrm>
          <a:prstGeom prst="rect">
            <a:avLst/>
          </a:prstGeom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>
            <a:lvl1pPr algn="r">
              <a:defRPr kumimoji="1" sz="1000">
                <a:solidFill>
                  <a:schemeClr val="bg1"/>
                </a:solidFill>
                <a:latin typeface="Arial"/>
                <a:ea typeface="メイリオ"/>
              </a:defRPr>
            </a:lvl1pPr>
          </a:lstStyle>
          <a:p>
            <a:pPr>
              <a:defRPr/>
            </a:pPr>
            <a:fld id="{052CEE3B-EB69-471D-9F02-F150901253F4}" type="slidenum">
              <a:rPr lang="en-US" altLang="ja-JP"/>
              <a:pPr>
                <a:defRPr/>
              </a:pPr>
              <a:t>‹#›</a:t>
            </a:fld>
            <a:endParaRPr lang="en-US" altLang="ja-JP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iddlePage_1_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13"/>
          <p:cNvSpPr/>
          <p:nvPr userDrawn="1"/>
        </p:nvSpPr>
        <p:spPr>
          <a:xfrm>
            <a:off x="0" y="0"/>
            <a:ext cx="9142413" cy="6858000"/>
          </a:xfrm>
          <a:prstGeom prst="rect">
            <a:avLst/>
          </a:prstGeom>
          <a:solidFill>
            <a:srgbClr val="000000">
              <a:alpha val="50000"/>
            </a:srgb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/>
          </a:p>
        </p:txBody>
      </p:sp>
      <p:sp>
        <p:nvSpPr>
          <p:cNvPr id="5" name="正方形/長方形 22"/>
          <p:cNvSpPr/>
          <p:nvPr userDrawn="1"/>
        </p:nvSpPr>
        <p:spPr>
          <a:xfrm>
            <a:off x="0" y="0"/>
            <a:ext cx="9142413" cy="6426200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/>
          </a:p>
        </p:txBody>
      </p:sp>
      <p:cxnSp>
        <p:nvCxnSpPr>
          <p:cNvPr id="6" name="直線コネクタ 25"/>
          <p:cNvCxnSpPr/>
          <p:nvPr userDrawn="1"/>
        </p:nvCxnSpPr>
        <p:spPr>
          <a:xfrm rot="5400000">
            <a:off x="323057" y="6641306"/>
            <a:ext cx="215900" cy="1587"/>
          </a:xfrm>
          <a:prstGeom prst="line">
            <a:avLst/>
          </a:prstGeom>
          <a:ln w="3175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7" name="Picture 36" descr="16_9_logo位置0902w"/>
          <p:cNvPicPr>
            <a:picLocks noChangeAspect="1" noChangeArrowheads="1"/>
          </p:cNvPicPr>
          <p:nvPr userDrawn="1"/>
        </p:nvPicPr>
        <p:blipFill>
          <a:blip r:embed="rId2">
            <a:lum bright="-100000"/>
          </a:blip>
          <a:srcRect/>
          <a:stretch>
            <a:fillRect/>
          </a:stretch>
        </p:blipFill>
        <p:spPr bwMode="auto">
          <a:xfrm>
            <a:off x="7886700" y="190500"/>
            <a:ext cx="1054100" cy="360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76000" y="396000"/>
            <a:ext cx="7164000" cy="720725"/>
          </a:xfrm>
          <a:prstGeom prst="rect">
            <a:avLst/>
          </a:prstGeom>
        </p:spPr>
        <p:txBody>
          <a:bodyPr lIns="0" tIns="0" rIns="0" bIns="0" anchor="b" anchorCtr="0"/>
          <a:lstStyle>
            <a:lvl1pPr>
              <a:defRPr>
                <a:solidFill>
                  <a:srgbClr val="000000"/>
                </a:solidFill>
                <a:latin typeface="Arial"/>
              </a:defRPr>
            </a:lvl1pPr>
          </a:lstStyle>
          <a:p>
            <a:r>
              <a:rPr lang="ja-JP" altLang="en-US" dirty="0" smtClean="0"/>
              <a:t>マスタ タイトルの書式設定</a:t>
            </a:r>
            <a:endParaRPr lang="ja-JP" altLang="en-US" dirty="0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575999" y="1224000"/>
            <a:ext cx="8352000" cy="5040000"/>
          </a:xfrm>
          <a:prstGeom prst="rect">
            <a:avLst/>
          </a:prstGeom>
        </p:spPr>
        <p:txBody>
          <a:bodyPr lIns="0" tIns="0" rIns="0" bIns="0"/>
          <a:lstStyle>
            <a:lvl1pPr>
              <a:lnSpc>
                <a:spcPts val="3400"/>
              </a:lnSpc>
              <a:spcBef>
                <a:spcPts val="0"/>
              </a:spcBef>
              <a:buFont typeface="Arial" pitchFamily="34" charset="0"/>
              <a:buChar char="•"/>
              <a:defRPr baseline="0">
                <a:solidFill>
                  <a:srgbClr val="000000"/>
                </a:solidFill>
                <a:latin typeface="Arial"/>
              </a:defRPr>
            </a:lvl1pPr>
            <a:lvl2pPr>
              <a:lnSpc>
                <a:spcPts val="3400"/>
              </a:lnSpc>
              <a:spcBef>
                <a:spcPts val="0"/>
              </a:spcBef>
              <a:buFont typeface="Arial" pitchFamily="34" charset="0"/>
              <a:buChar char="•"/>
              <a:defRPr baseline="0">
                <a:solidFill>
                  <a:srgbClr val="000000"/>
                </a:solidFill>
                <a:latin typeface="Arial"/>
              </a:defRPr>
            </a:lvl2pPr>
            <a:lvl3pPr>
              <a:buFont typeface="Arial" pitchFamily="34" charset="0"/>
              <a:buChar char="•"/>
              <a:defRPr/>
            </a:lvl3pPr>
            <a:lvl4pPr>
              <a:buFont typeface="Arial" pitchFamily="34" charset="0"/>
              <a:buChar char="•"/>
              <a:defRPr/>
            </a:lvl4pPr>
            <a:lvl5pPr>
              <a:buFont typeface="Arial" pitchFamily="34" charset="0"/>
              <a:buChar char="•"/>
              <a:defRPr/>
            </a:lvl5pPr>
          </a:lstStyle>
          <a:p>
            <a:pPr lvl="0"/>
            <a:r>
              <a:rPr lang="ja-JP" altLang="en-US" dirty="0" smtClean="0"/>
              <a:t>マスタ テキストの書式設定</a:t>
            </a:r>
          </a:p>
          <a:p>
            <a:pPr lvl="1"/>
            <a:r>
              <a:rPr lang="ja-JP" altLang="en-US" dirty="0" smtClean="0"/>
              <a:t>第 </a:t>
            </a:r>
            <a:r>
              <a:rPr lang="en-US" altLang="ja-JP" dirty="0" smtClean="0"/>
              <a:t>2 </a:t>
            </a:r>
            <a:r>
              <a:rPr lang="ja-JP" altLang="en-US" dirty="0" smtClean="0"/>
              <a:t>レベル</a:t>
            </a:r>
          </a:p>
        </p:txBody>
      </p:sp>
      <p:sp>
        <p:nvSpPr>
          <p:cNvPr id="9" name="Rectangle 12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125413" y="6534150"/>
            <a:ext cx="252412" cy="215900"/>
          </a:xfrm>
          <a:prstGeom prst="rect">
            <a:avLst/>
          </a:prstGeom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>
            <a:lvl1pPr algn="r">
              <a:defRPr kumimoji="1" sz="1000">
                <a:solidFill>
                  <a:schemeClr val="bg1"/>
                </a:solidFill>
                <a:latin typeface="Arial"/>
                <a:ea typeface="メイリオ"/>
              </a:defRPr>
            </a:lvl1pPr>
          </a:lstStyle>
          <a:p>
            <a:pPr>
              <a:defRPr/>
            </a:pPr>
            <a:fld id="{052CEE3B-EB69-471D-9F02-F150901253F4}" type="slidenum">
              <a:rPr lang="en-US" altLang="ja-JP"/>
              <a:pPr>
                <a:defRPr/>
              </a:pPr>
              <a:t>‹#›</a:t>
            </a:fld>
            <a:endParaRPr lang="en-US" altLang="ja-JP" dirty="0"/>
          </a:p>
        </p:txBody>
      </p:sp>
      <p:sp>
        <p:nvSpPr>
          <p:cNvPr id="11" name="フッター プレースホルダー 1"/>
          <p:cNvSpPr>
            <a:spLocks noGrp="1"/>
          </p:cNvSpPr>
          <p:nvPr>
            <p:ph type="ftr" sz="quarter" idx="3"/>
          </p:nvPr>
        </p:nvSpPr>
        <p:spPr>
          <a:xfrm>
            <a:off x="6191250" y="6459536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MiddlePage_1_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正方形/長方形 13"/>
          <p:cNvSpPr/>
          <p:nvPr userDrawn="1"/>
        </p:nvSpPr>
        <p:spPr>
          <a:xfrm>
            <a:off x="0" y="0"/>
            <a:ext cx="9142413" cy="6858000"/>
          </a:xfrm>
          <a:prstGeom prst="rect">
            <a:avLst/>
          </a:prstGeom>
          <a:solidFill>
            <a:srgbClr val="000000">
              <a:alpha val="50000"/>
            </a:srgbClr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/>
          </a:p>
        </p:txBody>
      </p:sp>
      <p:sp>
        <p:nvSpPr>
          <p:cNvPr id="5" name="正方形/長方形 22"/>
          <p:cNvSpPr/>
          <p:nvPr userDrawn="1"/>
        </p:nvSpPr>
        <p:spPr>
          <a:xfrm>
            <a:off x="0" y="0"/>
            <a:ext cx="9142413" cy="6426200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/>
          </a:p>
        </p:txBody>
      </p:sp>
      <p:cxnSp>
        <p:nvCxnSpPr>
          <p:cNvPr id="6" name="直線コネクタ 25"/>
          <p:cNvCxnSpPr/>
          <p:nvPr userDrawn="1"/>
        </p:nvCxnSpPr>
        <p:spPr>
          <a:xfrm rot="5400000">
            <a:off x="323057" y="6641306"/>
            <a:ext cx="215900" cy="1587"/>
          </a:xfrm>
          <a:prstGeom prst="line">
            <a:avLst/>
          </a:prstGeom>
          <a:ln w="3175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pic>
        <p:nvPicPr>
          <p:cNvPr id="7" name="Picture 36" descr="16_9_logo位置0902w"/>
          <p:cNvPicPr>
            <a:picLocks noChangeAspect="1" noChangeArrowheads="1"/>
          </p:cNvPicPr>
          <p:nvPr userDrawn="1"/>
        </p:nvPicPr>
        <p:blipFill>
          <a:blip r:embed="rId2">
            <a:lum bright="-100000"/>
          </a:blip>
          <a:srcRect/>
          <a:stretch>
            <a:fillRect/>
          </a:stretch>
        </p:blipFill>
        <p:spPr bwMode="auto">
          <a:xfrm>
            <a:off x="7886700" y="190500"/>
            <a:ext cx="1054100" cy="360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576000" y="396000"/>
            <a:ext cx="7164000" cy="720725"/>
          </a:xfrm>
          <a:prstGeom prst="rect">
            <a:avLst/>
          </a:prstGeom>
        </p:spPr>
        <p:txBody>
          <a:bodyPr lIns="0" tIns="0" rIns="0" bIns="0" anchor="b" anchorCtr="0"/>
          <a:lstStyle>
            <a:lvl1pPr>
              <a:defRPr>
                <a:solidFill>
                  <a:srgbClr val="000000"/>
                </a:solidFill>
                <a:latin typeface="Arial"/>
              </a:defRPr>
            </a:lvl1pPr>
          </a:lstStyle>
          <a:p>
            <a:r>
              <a:rPr lang="ja-JP" altLang="en-US" dirty="0" smtClean="0"/>
              <a:t>マスタ タイトルの書式設定</a:t>
            </a:r>
            <a:endParaRPr lang="ja-JP" altLang="en-US" dirty="0"/>
          </a:p>
        </p:txBody>
      </p:sp>
      <p:sp>
        <p:nvSpPr>
          <p:cNvPr id="9" name="Rectangle 12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125413" y="6534150"/>
            <a:ext cx="252412" cy="215900"/>
          </a:xfrm>
          <a:prstGeom prst="rect">
            <a:avLst/>
          </a:prstGeom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>
            <a:lvl1pPr algn="r">
              <a:defRPr kumimoji="1" sz="1000">
                <a:solidFill>
                  <a:schemeClr val="bg1"/>
                </a:solidFill>
                <a:latin typeface="Arial"/>
                <a:ea typeface="メイリオ"/>
              </a:defRPr>
            </a:lvl1pPr>
          </a:lstStyle>
          <a:p>
            <a:pPr>
              <a:defRPr/>
            </a:pPr>
            <a:fld id="{052CEE3B-EB69-471D-9F02-F150901253F4}" type="slidenum">
              <a:rPr lang="en-US" altLang="ja-JP"/>
              <a:pPr>
                <a:defRPr/>
              </a:pPr>
              <a:t>‹#›</a:t>
            </a:fld>
            <a:endParaRPr lang="en-US" altLang="ja-JP" dirty="0"/>
          </a:p>
        </p:txBody>
      </p:sp>
      <p:sp>
        <p:nvSpPr>
          <p:cNvPr id="11" name="フッター プレースホルダー 1"/>
          <p:cNvSpPr>
            <a:spLocks noGrp="1"/>
          </p:cNvSpPr>
          <p:nvPr>
            <p:ph type="ftr" sz="quarter" idx="3"/>
          </p:nvPr>
        </p:nvSpPr>
        <p:spPr>
          <a:xfrm>
            <a:off x="6191250" y="6459536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bg1"/>
                </a:solidFill>
              </a:defRPr>
            </a:lvl1pPr>
          </a:lstStyle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9834922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MiddlePage_log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3"/>
          <p:cNvSpPr/>
          <p:nvPr userDrawn="1"/>
        </p:nvSpPr>
        <p:spPr>
          <a:xfrm>
            <a:off x="0" y="0"/>
            <a:ext cx="9142413" cy="6858000"/>
          </a:xfrm>
          <a:prstGeom prst="rect">
            <a:avLst/>
          </a:prstGeom>
          <a:solidFill>
            <a:schemeClr val="bg1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/>
          </a:p>
        </p:txBody>
      </p:sp>
      <p:pic>
        <p:nvPicPr>
          <p:cNvPr id="3" name="Picture 36" descr="16_9_logo位置0902w"/>
          <p:cNvPicPr>
            <a:picLocks noChangeAspect="1" noChangeArrowheads="1"/>
          </p:cNvPicPr>
          <p:nvPr userDrawn="1"/>
        </p:nvPicPr>
        <p:blipFill>
          <a:blip r:embed="rId2">
            <a:lum bright="-100000"/>
          </a:blip>
          <a:srcRect/>
          <a:stretch>
            <a:fillRect/>
          </a:stretch>
        </p:blipFill>
        <p:spPr bwMode="auto">
          <a:xfrm>
            <a:off x="7886700" y="190500"/>
            <a:ext cx="1054100" cy="3603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cxnSp>
        <p:nvCxnSpPr>
          <p:cNvPr id="5" name="直線コネクタ 25"/>
          <p:cNvCxnSpPr/>
          <p:nvPr userDrawn="1"/>
        </p:nvCxnSpPr>
        <p:spPr>
          <a:xfrm rot="5400000">
            <a:off x="323057" y="6641306"/>
            <a:ext cx="215900" cy="1587"/>
          </a:xfrm>
          <a:prstGeom prst="line">
            <a:avLst/>
          </a:prstGeom>
          <a:ln w="3175" cap="flat" cmpd="sng" algn="ctr">
            <a:solidFill>
              <a:schemeClr val="bg1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6" name="Rectangle 12"/>
          <p:cNvSpPr>
            <a:spLocks noGrp="1" noChangeArrowheads="1"/>
          </p:cNvSpPr>
          <p:nvPr>
            <p:ph type="sldNum" sz="quarter" idx="10"/>
          </p:nvPr>
        </p:nvSpPr>
        <p:spPr>
          <a:xfrm>
            <a:off x="125413" y="6534150"/>
            <a:ext cx="252412" cy="215900"/>
          </a:xfrm>
          <a:prstGeom prst="rect">
            <a:avLst/>
          </a:prstGeom>
        </p:spPr>
        <p:txBody>
          <a:bodyPr vert="horz" wrap="square" lIns="0" tIns="0" rIns="0" bIns="0" numCol="1" anchor="ctr" anchorCtr="0" compatLnSpc="1">
            <a:prstTxWarp prst="textNoShape">
              <a:avLst/>
            </a:prstTxWarp>
          </a:bodyPr>
          <a:lstStyle>
            <a:lvl1pPr algn="r">
              <a:defRPr kumimoji="1" sz="1000">
                <a:solidFill>
                  <a:schemeClr val="tx1"/>
                </a:solidFill>
                <a:latin typeface="Arial"/>
                <a:ea typeface="メイリオ"/>
              </a:defRPr>
            </a:lvl1pPr>
          </a:lstStyle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‹#›</a:t>
            </a:fld>
            <a:endParaRPr lang="en-US" altLang="ja-JP" dirty="0"/>
          </a:p>
        </p:txBody>
      </p:sp>
      <p:sp>
        <p:nvSpPr>
          <p:cNvPr id="7" name="フッター プレースホルダー 1"/>
          <p:cNvSpPr>
            <a:spLocks noGrp="1"/>
          </p:cNvSpPr>
          <p:nvPr>
            <p:ph type="ftr" sz="quarter" idx="3"/>
          </p:nvPr>
        </p:nvSpPr>
        <p:spPr>
          <a:xfrm>
            <a:off x="6191250" y="6459536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/>
                </a:solidFill>
              </a:defRPr>
            </a:lvl1pPr>
          </a:lstStyle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ast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4"/>
          <p:cNvSpPr/>
          <p:nvPr userDrawn="1"/>
        </p:nvSpPr>
        <p:spPr>
          <a:xfrm>
            <a:off x="0" y="0"/>
            <a:ext cx="9144000" cy="6858000"/>
          </a:xfrm>
          <a:prstGeom prst="rect">
            <a:avLst/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 dirty="0"/>
          </a:p>
        </p:txBody>
      </p:sp>
      <p:pic>
        <p:nvPicPr>
          <p:cNvPr id="3" name="図 9" descr="mblogo_w.pdf"/>
          <p:cNvPicPr>
            <a:picLocks noChangeAspect="1"/>
          </p:cNvPicPr>
          <p:nvPr userDrawn="1"/>
        </p:nvPicPr>
        <p:blipFill>
          <a:blip r:embed="rId2"/>
          <a:srcRect/>
          <a:stretch>
            <a:fillRect/>
          </a:stretch>
        </p:blipFill>
        <p:spPr bwMode="auto">
          <a:xfrm>
            <a:off x="3600450" y="3114675"/>
            <a:ext cx="1943100" cy="658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" name="テキスト ボックス 3"/>
          <p:cNvSpPr txBox="1"/>
          <p:nvPr userDrawn="1"/>
        </p:nvSpPr>
        <p:spPr bwMode="white">
          <a:xfrm>
            <a:off x="360363" y="6011863"/>
            <a:ext cx="8423275" cy="685800"/>
          </a:xfrm>
          <a:prstGeom prst="rect">
            <a:avLst/>
          </a:prstGeom>
          <a:noFill/>
        </p:spPr>
        <p:txBody>
          <a:bodyPr wrap="none" lIns="0" tIns="0" rIns="0" bIns="0"/>
          <a:lstStyle/>
          <a:p>
            <a:pPr algn="ctr">
              <a:lnSpc>
                <a:spcPts val="1400"/>
              </a:lnSpc>
              <a:spcBef>
                <a:spcPts val="0"/>
              </a:spcBef>
              <a:spcAft>
                <a:spcPts val="400"/>
              </a:spcAft>
              <a:defRPr/>
            </a:pPr>
            <a:r>
              <a:rPr lang="en-US" altLang="ja-JP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/>
                <a:ea typeface="メイリオ"/>
                <a:cs typeface="Arial"/>
              </a:rPr>
              <a:t>“SONY” or “</a:t>
            </a:r>
            <a:r>
              <a:rPr lang="en-US" altLang="ja-JP" sz="1000" dirty="0" err="1">
                <a:solidFill>
                  <a:schemeClr val="tx1">
                    <a:lumMod val="50000"/>
                    <a:lumOff val="50000"/>
                  </a:schemeClr>
                </a:solidFill>
                <a:latin typeface="Arial"/>
                <a:ea typeface="メイリオ"/>
                <a:cs typeface="Arial"/>
              </a:rPr>
              <a:t>make.believe</a:t>
            </a:r>
            <a:r>
              <a:rPr lang="en-US" altLang="ja-JP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/>
                <a:ea typeface="メイリオ"/>
                <a:cs typeface="Arial"/>
              </a:rPr>
              <a:t>” is a registered trademark and/or trademark of Sony Corporation.</a:t>
            </a:r>
          </a:p>
          <a:p>
            <a:pPr algn="ctr">
              <a:lnSpc>
                <a:spcPts val="1400"/>
              </a:lnSpc>
              <a:spcBef>
                <a:spcPts val="0"/>
              </a:spcBef>
              <a:spcAft>
                <a:spcPts val="400"/>
              </a:spcAft>
              <a:defRPr/>
            </a:pPr>
            <a:r>
              <a:rPr lang="en-US" altLang="ja-JP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/>
                <a:ea typeface="メイリオ"/>
                <a:cs typeface="Arial"/>
              </a:rPr>
              <a:t>Names of Sony products and services are the registered trademarks and/or trademarks of Sony Corporation or its Group companies.</a:t>
            </a:r>
          </a:p>
          <a:p>
            <a:pPr algn="ctr">
              <a:lnSpc>
                <a:spcPts val="1400"/>
              </a:lnSpc>
              <a:spcBef>
                <a:spcPts val="0"/>
              </a:spcBef>
              <a:spcAft>
                <a:spcPts val="400"/>
              </a:spcAft>
              <a:defRPr/>
            </a:pPr>
            <a:r>
              <a:rPr lang="en-US" altLang="ja-JP" sz="1000" dirty="0">
                <a:solidFill>
                  <a:schemeClr val="tx1">
                    <a:lumMod val="50000"/>
                    <a:lumOff val="50000"/>
                  </a:schemeClr>
                </a:solidFill>
                <a:latin typeface="Arial"/>
                <a:ea typeface="メイリオ"/>
                <a:cs typeface="Arial"/>
              </a:rPr>
              <a:t>Other company names and product names are the registered trademarks and/or trademarks of the respective companies.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obj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/>
          <a:lstStyle/>
          <a:p>
            <a:r>
              <a:rPr kumimoji="1" lang="ja-JP" altLang="en-US" smtClean="0"/>
              <a:t>マスター タイトルの書式設定</a:t>
            </a:r>
            <a:endParaRPr kumimoji="1" lang="ja-JP" altLang="en-US"/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kumimoji="1" lang="ja-JP" altLang="en-US" smtClean="0"/>
              <a:t>マスター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4" name="日付プレースホルダー 3"/>
          <p:cNvSpPr>
            <a:spLocks noGrp="1"/>
          </p:cNvSpPr>
          <p:nvPr>
            <p:ph type="dt" sz="half" idx="10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/>
          <a:lstStyle/>
          <a:p>
            <a:endParaRPr kumimoji="1" lang="ja-JP" altLang="en-US"/>
          </a:p>
        </p:txBody>
      </p:sp>
      <p:sp>
        <p:nvSpPr>
          <p:cNvPr id="5" name="フッター プレースホルダー 4"/>
          <p:cNvSpPr>
            <a:spLocks noGrp="1"/>
          </p:cNvSpPr>
          <p:nvPr>
            <p:ph type="ftr" sz="quarter" idx="11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/>
          <a:lstStyle/>
          <a:p>
            <a:r>
              <a:rPr kumimoji="1" lang="en-US" altLang="ja-JP" smtClean="0"/>
              <a:t>JCTVC-M0081/JCT3V-D0057</a:t>
            </a:r>
            <a:endParaRPr kumimoji="1" lang="ja-JP" altLang="en-US"/>
          </a:p>
        </p:txBody>
      </p:sp>
      <p:sp>
        <p:nvSpPr>
          <p:cNvPr id="6" name="スライド番号プレースホルダー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879266-F4DA-4507-B3F2-FE8D01DBA463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0201164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tx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図 23" descr="GBM_top_4-3.jpg"/>
          <p:cNvPicPr>
            <a:picLocks noChangeAspect="1"/>
          </p:cNvPicPr>
          <p:nvPr userDrawn="1"/>
        </p:nvPicPr>
        <p:blipFill>
          <a:blip r:embed="rId8"/>
          <a:srcRect r="287" b="377"/>
          <a:stretch>
            <a:fillRect/>
          </a:stretch>
        </p:blipFill>
        <p:spPr bwMode="auto">
          <a:xfrm>
            <a:off x="-6350" y="0"/>
            <a:ext cx="9153525" cy="68627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3" name="スライド番号プレースホルダー 2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4574942-A49D-46B4-8763-97B0B19620E6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39" r:id="rId1"/>
    <p:sldLayoutId id="2147484040" r:id="rId2"/>
    <p:sldLayoutId id="2147484046" r:id="rId3"/>
    <p:sldLayoutId id="2147484042" r:id="rId4"/>
    <p:sldLayoutId id="2147484044" r:id="rId5"/>
    <p:sldLayoutId id="2147484045" r:id="rId6"/>
  </p:sldLayoutIdLst>
  <p:timing>
    <p:tnLst>
      <p:par>
        <p:cTn id="1" dur="indefinite" restart="never" nodeType="tmRoot"/>
      </p:par>
    </p:tnLst>
  </p:timing>
  <p:hf hdr="0" dt="0"/>
  <p:txStyles>
    <p:titleStyle>
      <a:lvl1pPr algn="l" rtl="0" eaLnBrk="0" fontAlgn="base" hangingPunct="0">
        <a:spcBef>
          <a:spcPct val="0"/>
        </a:spcBef>
        <a:spcAft>
          <a:spcPct val="0"/>
        </a:spcAft>
        <a:defRPr kumimoji="1" sz="3200">
          <a:solidFill>
            <a:schemeClr val="bg1"/>
          </a:solidFill>
          <a:latin typeface="+mj-lt"/>
          <a:ea typeface="+mj-ea"/>
          <a:cs typeface="HGP創英角ｺﾞｼｯｸUB" pitchFamily="50" charset="-128"/>
        </a:defRPr>
      </a:lvl1pPr>
      <a:lvl2pPr algn="l" rtl="0" eaLnBrk="0" fontAlgn="base" hangingPunct="0">
        <a:spcBef>
          <a:spcPct val="0"/>
        </a:spcBef>
        <a:spcAft>
          <a:spcPct val="0"/>
        </a:spcAft>
        <a:defRPr kumimoji="1" sz="3200">
          <a:solidFill>
            <a:schemeClr val="bg1"/>
          </a:solidFill>
          <a:latin typeface="HGP創英角ｺﾞｼｯｸUB" pitchFamily="50" charset="-128"/>
          <a:ea typeface="HGP創英角ｺﾞｼｯｸUB" pitchFamily="50" charset="-128"/>
          <a:cs typeface="HGP創英角ｺﾞｼｯｸUB" pitchFamily="50" charset="-128"/>
        </a:defRPr>
      </a:lvl2pPr>
      <a:lvl3pPr algn="l" rtl="0" eaLnBrk="0" fontAlgn="base" hangingPunct="0">
        <a:spcBef>
          <a:spcPct val="0"/>
        </a:spcBef>
        <a:spcAft>
          <a:spcPct val="0"/>
        </a:spcAft>
        <a:defRPr kumimoji="1" sz="3200">
          <a:solidFill>
            <a:schemeClr val="bg1"/>
          </a:solidFill>
          <a:latin typeface="HGP創英角ｺﾞｼｯｸUB" pitchFamily="50" charset="-128"/>
          <a:ea typeface="HGP創英角ｺﾞｼｯｸUB" pitchFamily="50" charset="-128"/>
          <a:cs typeface="HGP創英角ｺﾞｼｯｸUB" pitchFamily="50" charset="-128"/>
        </a:defRPr>
      </a:lvl3pPr>
      <a:lvl4pPr algn="l" rtl="0" eaLnBrk="0" fontAlgn="base" hangingPunct="0">
        <a:spcBef>
          <a:spcPct val="0"/>
        </a:spcBef>
        <a:spcAft>
          <a:spcPct val="0"/>
        </a:spcAft>
        <a:defRPr kumimoji="1" sz="3200">
          <a:solidFill>
            <a:schemeClr val="bg1"/>
          </a:solidFill>
          <a:latin typeface="HGP創英角ｺﾞｼｯｸUB" pitchFamily="50" charset="-128"/>
          <a:ea typeface="HGP創英角ｺﾞｼｯｸUB" pitchFamily="50" charset="-128"/>
          <a:cs typeface="HGP創英角ｺﾞｼｯｸUB" pitchFamily="50" charset="-128"/>
        </a:defRPr>
      </a:lvl4pPr>
      <a:lvl5pPr algn="l" rtl="0" eaLnBrk="0" fontAlgn="base" hangingPunct="0">
        <a:spcBef>
          <a:spcPct val="0"/>
        </a:spcBef>
        <a:spcAft>
          <a:spcPct val="0"/>
        </a:spcAft>
        <a:defRPr kumimoji="1" sz="3200">
          <a:solidFill>
            <a:schemeClr val="bg1"/>
          </a:solidFill>
          <a:latin typeface="HGP創英角ｺﾞｼｯｸUB" pitchFamily="50" charset="-128"/>
          <a:ea typeface="HGP創英角ｺﾞｼｯｸUB" pitchFamily="50" charset="-128"/>
          <a:cs typeface="HGP創英角ｺﾞｼｯｸUB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36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36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36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36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800">
          <a:solidFill>
            <a:schemeClr val="bg1"/>
          </a:solidFill>
          <a:latin typeface="+mn-lt"/>
          <a:ea typeface="+mn-ea"/>
          <a:cs typeface="HGP創英角ｺﾞｼｯｸUB" pitchFamily="50" charset="-128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>
          <a:solidFill>
            <a:schemeClr val="bg1"/>
          </a:solidFill>
          <a:latin typeface="+mn-lt"/>
          <a:ea typeface="+mn-ea"/>
          <a:cs typeface="HGP創英角ｺﾞｼｯｸUB" pitchFamily="50" charset="-128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400">
          <a:solidFill>
            <a:schemeClr val="tx1"/>
          </a:solidFill>
          <a:latin typeface="+mn-lt"/>
          <a:ea typeface="+mn-ea"/>
          <a:cs typeface="HGP創英角ｺﾞｼｯｸUB" pitchFamily="50" charset="-128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000">
          <a:solidFill>
            <a:schemeClr val="tx1"/>
          </a:solidFill>
          <a:latin typeface="+mn-lt"/>
          <a:ea typeface="+mn-ea"/>
          <a:cs typeface="HGP創英角ｺﾞｼｯｸUB" pitchFamily="50" charset="-128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kumimoji="1" sz="2000">
          <a:solidFill>
            <a:schemeClr val="tx1"/>
          </a:solidFill>
          <a:latin typeface="+mn-lt"/>
          <a:ea typeface="+mn-ea"/>
          <a:cs typeface="HGP創英角ｺﾞｼｯｸUB" pitchFamily="50" charset="-128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3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5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タイトル 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CA" altLang="ja-JP" sz="2800" dirty="0" err="1" smtClean="0"/>
              <a:t>HLS</a:t>
            </a:r>
            <a:r>
              <a:rPr lang="en-CA" altLang="ja-JP" sz="2800" dirty="0" smtClean="0"/>
              <a:t>: </a:t>
            </a:r>
            <a:r>
              <a:rPr lang="en-CA" altLang="ja-JP" sz="2800" dirty="0" err="1" smtClean="0"/>
              <a:t>SHVC</a:t>
            </a:r>
            <a:r>
              <a:rPr lang="en-CA" altLang="ja-JP" sz="2800" dirty="0" smtClean="0"/>
              <a:t>/3D</a:t>
            </a:r>
            <a:br>
              <a:rPr lang="en-CA" altLang="ja-JP" sz="2800" dirty="0" smtClean="0"/>
            </a:br>
            <a:r>
              <a:rPr lang="en-CA" altLang="ja-JP" sz="2800" dirty="0" smtClean="0"/>
              <a:t>On </a:t>
            </a:r>
            <a:r>
              <a:rPr lang="en-US" altLang="ja-JP" sz="2800" dirty="0" smtClean="0"/>
              <a:t>initialization process for reference picture lists</a:t>
            </a:r>
            <a:endParaRPr kumimoji="1" lang="ja-JP" altLang="en-US" sz="2800" b="1" dirty="0">
              <a:latin typeface="+mj-lt"/>
            </a:endParaRPr>
          </a:p>
        </p:txBody>
      </p:sp>
      <p:sp>
        <p:nvSpPr>
          <p:cNvPr id="6" name="サブタイトル 5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CA" altLang="ja-JP" dirty="0" err="1" smtClean="0"/>
              <a:t>JCT</a:t>
            </a:r>
            <a:r>
              <a:rPr lang="en-US" altLang="ja-JP" dirty="0" smtClean="0"/>
              <a:t>VC</a:t>
            </a:r>
            <a:r>
              <a:rPr lang="en-CA" altLang="ja-JP" dirty="0" smtClean="0"/>
              <a:t>-</a:t>
            </a:r>
            <a:r>
              <a:rPr lang="en-US" altLang="ja-JP" dirty="0" smtClean="0"/>
              <a:t>M0081</a:t>
            </a:r>
            <a:endParaRPr lang="en-US" altLang="ja-JP" dirty="0">
              <a:solidFill>
                <a:schemeClr val="bg1"/>
              </a:solidFill>
            </a:endParaRPr>
          </a:p>
          <a:p>
            <a:r>
              <a:rPr lang="en-CA" altLang="ja-JP" dirty="0" smtClean="0"/>
              <a:t>JCT3V-</a:t>
            </a:r>
            <a:r>
              <a:rPr lang="en-US" altLang="ja-JP" dirty="0" smtClean="0"/>
              <a:t>D0057</a:t>
            </a:r>
            <a:endParaRPr lang="en-US" altLang="ja-JP" dirty="0"/>
          </a:p>
          <a:p>
            <a:endParaRPr lang="en-US" altLang="ja-JP" dirty="0" smtClean="0"/>
          </a:p>
        </p:txBody>
      </p:sp>
      <p:sp>
        <p:nvSpPr>
          <p:cNvPr id="7" name="テキスト プレースホルダー 6"/>
          <p:cNvSpPr>
            <a:spLocks noGrp="1"/>
          </p:cNvSpPr>
          <p:nvPr>
            <p:ph type="body" sz="quarter" idx="10"/>
          </p:nvPr>
        </p:nvSpPr>
        <p:spPr/>
        <p:txBody>
          <a:bodyPr/>
          <a:lstStyle/>
          <a:p>
            <a:r>
              <a:rPr lang="en-US" altLang="ja-JP" sz="2000" dirty="0" smtClean="0">
                <a:solidFill>
                  <a:schemeClr val="bg1"/>
                </a:solidFill>
              </a:rPr>
              <a:t>O</a:t>
            </a:r>
            <a:r>
              <a:rPr lang="en-US" altLang="ja-JP" sz="2000" dirty="0">
                <a:solidFill>
                  <a:schemeClr val="bg1"/>
                </a:solidFill>
              </a:rPr>
              <a:t>. </a:t>
            </a:r>
            <a:r>
              <a:rPr lang="en-US" altLang="ja-JP" sz="2000" dirty="0" smtClean="0">
                <a:solidFill>
                  <a:schemeClr val="bg1"/>
                </a:solidFill>
              </a:rPr>
              <a:t>Nakagami and </a:t>
            </a:r>
            <a:r>
              <a:rPr lang="en-US" altLang="ja-JP" sz="2000" dirty="0">
                <a:solidFill>
                  <a:schemeClr val="bg1"/>
                </a:solidFill>
              </a:rPr>
              <a:t>T. </a:t>
            </a:r>
            <a:r>
              <a:rPr lang="en-US" altLang="ja-JP" sz="2000" dirty="0" smtClean="0">
                <a:solidFill>
                  <a:schemeClr val="bg1"/>
                </a:solidFill>
              </a:rPr>
              <a:t>Suzuki</a:t>
            </a:r>
            <a:endParaRPr lang="en-US" altLang="ja-JP" sz="2000" dirty="0">
              <a:solidFill>
                <a:schemeClr val="bg1"/>
              </a:solidFill>
            </a:endParaRPr>
          </a:p>
          <a:p>
            <a:r>
              <a:rPr lang="en-US" altLang="ja-JP" sz="2000" dirty="0"/>
              <a:t>Sony </a:t>
            </a:r>
            <a:r>
              <a:rPr lang="en-US" altLang="ja-JP" sz="2000" dirty="0" smtClean="0"/>
              <a:t>Corporation</a:t>
            </a:r>
            <a:endParaRPr kumimoji="1" lang="ja-JP" altLang="en-US" sz="2000" dirty="0"/>
          </a:p>
        </p:txBody>
      </p:sp>
      <p:sp>
        <p:nvSpPr>
          <p:cNvPr id="8" name="テキスト プレースホルダー 7"/>
          <p:cNvSpPr>
            <a:spLocks noGrp="1"/>
          </p:cNvSpPr>
          <p:nvPr>
            <p:ph type="body" sz="quarter" idx="11"/>
          </p:nvPr>
        </p:nvSpPr>
        <p:spPr>
          <a:xfrm>
            <a:off x="720000" y="5895599"/>
            <a:ext cx="7704000" cy="762376"/>
          </a:xfrm>
        </p:spPr>
        <p:txBody>
          <a:bodyPr/>
          <a:lstStyle/>
          <a:p>
            <a:r>
              <a:rPr lang="en-CA" b="1" dirty="0" smtClean="0"/>
              <a:t>Joint </a:t>
            </a:r>
            <a:r>
              <a:rPr lang="en-CA" b="1" dirty="0"/>
              <a:t>Collaborative Team on Video Coding (</a:t>
            </a:r>
            <a:r>
              <a:rPr lang="en-CA" b="1" dirty="0" err="1" smtClean="0"/>
              <a:t>JCT</a:t>
            </a:r>
            <a:r>
              <a:rPr lang="en-CA" b="1" dirty="0" smtClean="0"/>
              <a:t>-VC)of </a:t>
            </a:r>
            <a:r>
              <a:rPr lang="en-CA" b="1" dirty="0" err="1"/>
              <a:t>ITU</a:t>
            </a:r>
            <a:r>
              <a:rPr lang="en-CA" b="1" dirty="0"/>
              <a:t>-T </a:t>
            </a:r>
            <a:r>
              <a:rPr lang="en-CA" b="1" dirty="0" err="1"/>
              <a:t>SG</a:t>
            </a:r>
            <a:r>
              <a:rPr lang="en-CA" b="1" dirty="0"/>
              <a:t> 16 WP 3 and ISO/</a:t>
            </a:r>
            <a:r>
              <a:rPr lang="en-CA" b="1" dirty="0" err="1"/>
              <a:t>IEC</a:t>
            </a:r>
            <a:r>
              <a:rPr lang="en-CA" b="1" dirty="0"/>
              <a:t> </a:t>
            </a:r>
            <a:r>
              <a:rPr lang="en-CA" b="1" dirty="0" err="1"/>
              <a:t>JTC</a:t>
            </a:r>
            <a:r>
              <a:rPr lang="en-CA" b="1" dirty="0"/>
              <a:t> 1/SC 29/</a:t>
            </a:r>
            <a:r>
              <a:rPr lang="en-CA" b="1" dirty="0" err="1"/>
              <a:t>WG</a:t>
            </a:r>
            <a:r>
              <a:rPr lang="en-CA" b="1" dirty="0"/>
              <a:t> </a:t>
            </a:r>
            <a:r>
              <a:rPr lang="en-CA" b="1" dirty="0" smtClean="0"/>
              <a:t>11</a:t>
            </a:r>
          </a:p>
          <a:p>
            <a:r>
              <a:rPr lang="en-CA" dirty="0" smtClean="0"/>
              <a:t>13th </a:t>
            </a:r>
            <a:r>
              <a:rPr lang="en-CA" dirty="0"/>
              <a:t>Meeting: Incheon, KR, 18–26 Apr. </a:t>
            </a:r>
            <a:r>
              <a:rPr lang="en-CA" dirty="0" smtClean="0"/>
              <a:t>2013</a:t>
            </a:r>
          </a:p>
          <a:p>
            <a:r>
              <a:rPr lang="en-CA" b="1" dirty="0" smtClean="0"/>
              <a:t>Joint </a:t>
            </a:r>
            <a:r>
              <a:rPr lang="en-CA" b="1" dirty="0"/>
              <a:t>Collaborative Team on 3D Video Coding </a:t>
            </a:r>
            <a:r>
              <a:rPr lang="en-CA" b="1" dirty="0" smtClean="0"/>
              <a:t>Extensions of </a:t>
            </a:r>
            <a:r>
              <a:rPr lang="en-CA" b="1" dirty="0" err="1"/>
              <a:t>ITU</a:t>
            </a:r>
            <a:r>
              <a:rPr lang="en-CA" b="1" dirty="0"/>
              <a:t>-T </a:t>
            </a:r>
            <a:r>
              <a:rPr lang="en-CA" b="1" dirty="0" err="1"/>
              <a:t>SG</a:t>
            </a:r>
            <a:r>
              <a:rPr lang="en-CA" b="1" dirty="0"/>
              <a:t> 16 WP 3 and ISO/</a:t>
            </a:r>
            <a:r>
              <a:rPr lang="en-CA" b="1" dirty="0" err="1"/>
              <a:t>IEC</a:t>
            </a:r>
            <a:r>
              <a:rPr lang="en-CA" b="1" dirty="0"/>
              <a:t> </a:t>
            </a:r>
            <a:r>
              <a:rPr lang="en-CA" b="1" dirty="0" err="1"/>
              <a:t>JTC</a:t>
            </a:r>
            <a:r>
              <a:rPr lang="en-CA" b="1" dirty="0"/>
              <a:t> 1/SC 29/</a:t>
            </a:r>
            <a:r>
              <a:rPr lang="en-CA" b="1" dirty="0" err="1"/>
              <a:t>WG</a:t>
            </a:r>
            <a:r>
              <a:rPr lang="en-CA" b="1" dirty="0"/>
              <a:t> 11</a:t>
            </a:r>
            <a:endParaRPr lang="en-US" dirty="0"/>
          </a:p>
          <a:p>
            <a:r>
              <a:rPr lang="en-CA" dirty="0"/>
              <a:t>4th Meeting: Incheon, KR, 20–26 Apr. 2013</a:t>
            </a:r>
            <a:endParaRPr lang="en-US" altLang="ja-JP" dirty="0"/>
          </a:p>
        </p:txBody>
      </p:sp>
      <p:sp>
        <p:nvSpPr>
          <p:cNvPr id="4" name="スライド番号プレースホルダー 3"/>
          <p:cNvSpPr>
            <a:spLocks noGrp="1"/>
          </p:cNvSpPr>
          <p:nvPr>
            <p:ph type="sldNum" sz="quarter" idx="12"/>
          </p:nvPr>
        </p:nvSpPr>
        <p:spPr>
          <a:xfrm>
            <a:off x="0" y="6534150"/>
            <a:ext cx="252413" cy="215900"/>
          </a:xfrm>
          <a:prstGeom prst="rect">
            <a:avLst/>
          </a:prstGeom>
        </p:spPr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1</a:t>
            </a:fld>
            <a:endParaRPr lang="en-US" altLang="ja-JP" dirty="0"/>
          </a:p>
        </p:txBody>
      </p:sp>
    </p:spTree>
    <p:extLst>
      <p:ext uri="{BB962C8B-B14F-4D97-AF65-F5344CB8AC3E}">
        <p14:creationId xmlns:p14="http://schemas.microsoft.com/office/powerpoint/2010/main" val="12043816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3D CTC List1</a:t>
            </a:r>
            <a:endParaRPr kumimoji="1" lang="ja-JP" alt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10</a:t>
            </a:fld>
            <a:endParaRPr lang="en-US" altLang="ja-JP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  <p:pic>
        <p:nvPicPr>
          <p:cNvPr id="4098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37130" y="1731242"/>
            <a:ext cx="6834642" cy="4101994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5195454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Impact on CTC</a:t>
            </a:r>
            <a:endParaRPr 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11</a:t>
            </a:fld>
            <a:endParaRPr lang="en-US" altLang="ja-JP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  <p:pic>
        <p:nvPicPr>
          <p:cNvPr id="3073" name="Picture 1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358899" y="1330325"/>
            <a:ext cx="6985001" cy="528548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6" name="正方形/長方形 5"/>
          <p:cNvSpPr/>
          <p:nvPr/>
        </p:nvSpPr>
        <p:spPr>
          <a:xfrm>
            <a:off x="2305050" y="4714874"/>
            <a:ext cx="4010025" cy="1133475"/>
          </a:xfrm>
          <a:prstGeom prst="rect">
            <a:avLst/>
          </a:prstGeom>
          <a:noFill/>
          <a:ln>
            <a:solidFill>
              <a:schemeClr val="accent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en-US"/>
          </a:p>
        </p:txBody>
      </p:sp>
      <p:cxnSp>
        <p:nvCxnSpPr>
          <p:cNvPr id="8" name="直線矢印コネクタ 7"/>
          <p:cNvCxnSpPr>
            <a:stCxn id="9" idx="3"/>
            <a:endCxn id="6" idx="1"/>
          </p:cNvCxnSpPr>
          <p:nvPr/>
        </p:nvCxnSpPr>
        <p:spPr>
          <a:xfrm>
            <a:off x="2046594" y="5105400"/>
            <a:ext cx="258456" cy="1762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9" name="テキスト ボックス 8"/>
          <p:cNvSpPr txBox="1"/>
          <p:nvPr/>
        </p:nvSpPr>
        <p:spPr>
          <a:xfrm>
            <a:off x="412749" y="4920734"/>
            <a:ext cx="16338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800" dirty="0" smtClean="0"/>
              <a:t>JCT3V-C0079</a:t>
            </a:r>
            <a:endParaRPr lang="en-US" sz="1800" dirty="0"/>
          </a:p>
        </p:txBody>
      </p:sp>
    </p:spTree>
    <p:extLst>
      <p:ext uri="{BB962C8B-B14F-4D97-AF65-F5344CB8AC3E}">
        <p14:creationId xmlns:p14="http://schemas.microsoft.com/office/powerpoint/2010/main" val="13612615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Conclusion</a:t>
            </a:r>
            <a:endParaRPr kumimoji="1" lang="ja-JP" alt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kumimoji="1" lang="en-US" altLang="ja-JP" sz="2400" dirty="0" smtClean="0"/>
              <a:t>The proposed change enables to skip unnecessary RPLM signaling in common reference picture structure</a:t>
            </a:r>
            <a:r>
              <a:rPr lang="en-US" altLang="ja-JP" sz="2400" dirty="0" smtClean="0"/>
              <a:t>.</a:t>
            </a:r>
          </a:p>
          <a:p>
            <a:r>
              <a:rPr lang="en-US" altLang="ja-JP" sz="2400" dirty="0" smtClean="0"/>
              <a:t>In option1, the number of RPLM is reduced from 22 to 12 without any significant coding loss.</a:t>
            </a:r>
          </a:p>
          <a:p>
            <a:r>
              <a:rPr lang="en-US" altLang="ja-JP" sz="2400" dirty="0" smtClean="0"/>
              <a:t>It is asserted that it harmonizes with the original design of the reference picture set in the base spec.</a:t>
            </a:r>
          </a:p>
          <a:p>
            <a:endParaRPr lang="en-US" altLang="ja-JP" dirty="0"/>
          </a:p>
          <a:p>
            <a:r>
              <a:rPr lang="en-US" altLang="ja-JP" sz="2400" dirty="0" smtClean="0"/>
              <a:t>As conclusion, it </a:t>
            </a:r>
            <a:r>
              <a:rPr lang="en-US" altLang="ja-JP" sz="2400" dirty="0"/>
              <a:t>is </a:t>
            </a:r>
            <a:r>
              <a:rPr lang="en-US" altLang="ja-JP" sz="2400" dirty="0" smtClean="0"/>
              <a:t>recommended to modify the draft as option1.</a:t>
            </a:r>
            <a:endParaRPr lang="en-US" altLang="ja-JP" sz="2400" dirty="0"/>
          </a:p>
          <a:p>
            <a:endParaRPr lang="en-US" altLang="ja-JP" dirty="0" smtClean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12</a:t>
            </a:fld>
            <a:endParaRPr lang="en-US" altLang="ja-JP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68928198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Draft text</a:t>
            </a:r>
            <a:r>
              <a:rPr kumimoji="1" lang="ja-JP" altLang="en-US" dirty="0" smtClean="0"/>
              <a:t> </a:t>
            </a:r>
            <a:r>
              <a:rPr kumimoji="1" lang="en-US" altLang="ja-JP" dirty="0" smtClean="0"/>
              <a:t>(Option1)</a:t>
            </a:r>
            <a:endParaRPr kumimoji="1" lang="ja-JP" altLang="en-US" dirty="0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13</a:t>
            </a:fld>
            <a:endParaRPr lang="en-US" altLang="ja-JP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  <p:sp>
        <p:nvSpPr>
          <p:cNvPr id="8" name="Curved Left Arrow 7"/>
          <p:cNvSpPr/>
          <p:nvPr/>
        </p:nvSpPr>
        <p:spPr>
          <a:xfrm flipV="1">
            <a:off x="6734176" y="4505325"/>
            <a:ext cx="742950" cy="1314450"/>
          </a:xfrm>
          <a:prstGeom prst="curvedLeftArrow">
            <a:avLst/>
          </a:prstGeom>
          <a:ln/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>
              <a:solidFill>
                <a:schemeClr val="tx1"/>
              </a:solidFill>
            </a:endParaRPr>
          </a:p>
        </p:txBody>
      </p:sp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741488" y="1116725"/>
            <a:ext cx="5449888" cy="522022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2524343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sz="2800" dirty="0" smtClean="0"/>
              <a:t>Summary</a:t>
            </a:r>
            <a:endParaRPr kumimoji="1" lang="ja-JP" altLang="en-US" sz="28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75999" y="1224000"/>
            <a:ext cx="7933001" cy="5040000"/>
          </a:xfrm>
        </p:spPr>
        <p:txBody>
          <a:bodyPr>
            <a:normAutofit fontScale="70000" lnSpcReduction="20000"/>
          </a:bodyPr>
          <a:lstStyle/>
          <a:p>
            <a:pPr lvl="0">
              <a:lnSpc>
                <a:spcPct val="160000"/>
              </a:lnSpc>
            </a:pPr>
            <a:r>
              <a:rPr lang="en-CA" altLang="ja-JP" b="1" dirty="0"/>
              <a:t>Problem Statement</a:t>
            </a:r>
            <a:endParaRPr lang="ja-JP" altLang="ja-JP" b="1" dirty="0"/>
          </a:p>
          <a:p>
            <a:pPr lvl="1">
              <a:lnSpc>
                <a:spcPct val="160000"/>
              </a:lnSpc>
            </a:pPr>
            <a:r>
              <a:rPr lang="en-US" altLang="ja-JP" dirty="0" smtClean="0"/>
              <a:t>Inter-view </a:t>
            </a:r>
            <a:r>
              <a:rPr lang="en-US" altLang="ja-JP" dirty="0"/>
              <a:t>reference picture is </a:t>
            </a:r>
            <a:r>
              <a:rPr lang="en-US" altLang="ja-JP" dirty="0" smtClean="0"/>
              <a:t>appended at </a:t>
            </a:r>
            <a:r>
              <a:rPr lang="en-US" altLang="ja-JP" dirty="0"/>
              <a:t>the end of temporal reference picture </a:t>
            </a:r>
            <a:r>
              <a:rPr lang="en-US" altLang="ja-JP" dirty="0" smtClean="0"/>
              <a:t>list </a:t>
            </a:r>
            <a:r>
              <a:rPr lang="en-GB" altLang="ja-JP" dirty="0" smtClean="0"/>
              <a:t>in </a:t>
            </a:r>
            <a:r>
              <a:rPr lang="en-GB" altLang="ja-JP" dirty="0"/>
              <a:t>the current </a:t>
            </a:r>
            <a:r>
              <a:rPr lang="en-US" altLang="ja-JP" dirty="0"/>
              <a:t>MV-HEVC </a:t>
            </a:r>
            <a:r>
              <a:rPr lang="en-US" altLang="ja-JP" dirty="0" smtClean="0"/>
              <a:t>/ SHVC draft.</a:t>
            </a:r>
          </a:p>
          <a:p>
            <a:pPr lvl="1">
              <a:lnSpc>
                <a:spcPct val="160000"/>
              </a:lnSpc>
            </a:pPr>
            <a:r>
              <a:rPr lang="en-US" altLang="ja-JP" dirty="0" smtClean="0"/>
              <a:t>Reference </a:t>
            </a:r>
            <a:r>
              <a:rPr lang="en-US" altLang="ja-JP" dirty="0"/>
              <a:t>picture list modification (</a:t>
            </a:r>
            <a:r>
              <a:rPr lang="en-US" altLang="ja-JP" dirty="0" err="1"/>
              <a:t>RPLM</a:t>
            </a:r>
            <a:r>
              <a:rPr lang="en-US" altLang="ja-JP" dirty="0"/>
              <a:t>) syntax is necessary to put the inter-view reference </a:t>
            </a:r>
            <a:r>
              <a:rPr lang="en-US" altLang="ja-JP" dirty="0" smtClean="0"/>
              <a:t>picture forward.</a:t>
            </a:r>
          </a:p>
          <a:p>
            <a:pPr>
              <a:lnSpc>
                <a:spcPct val="160000"/>
              </a:lnSpc>
            </a:pPr>
            <a:r>
              <a:rPr lang="en-US" altLang="ja-JP" b="1" dirty="0" smtClean="0"/>
              <a:t>Proposal</a:t>
            </a:r>
          </a:p>
          <a:p>
            <a:pPr lvl="1">
              <a:lnSpc>
                <a:spcPct val="160000"/>
              </a:lnSpc>
            </a:pPr>
            <a:r>
              <a:rPr lang="en-US" altLang="ja-JP" dirty="0" smtClean="0"/>
              <a:t>Insert inter-layer pictures in between </a:t>
            </a:r>
            <a:r>
              <a:rPr lang="en-US" altLang="ja-JP" dirty="0" err="1"/>
              <a:t>RefPicSetStCurrBefore</a:t>
            </a:r>
            <a:r>
              <a:rPr lang="en-US" altLang="ja-JP" dirty="0"/>
              <a:t> and </a:t>
            </a:r>
            <a:r>
              <a:rPr lang="en-US" altLang="ja-JP" dirty="0" err="1" smtClean="0"/>
              <a:t>RefPicSetStCurrAfter</a:t>
            </a:r>
            <a:r>
              <a:rPr lang="en-US" altLang="ja-JP" dirty="0" smtClean="0"/>
              <a:t> on constructing the temporal list.</a:t>
            </a:r>
            <a:endParaRPr lang="en-US" altLang="ja-JP" dirty="0"/>
          </a:p>
          <a:p>
            <a:pPr>
              <a:lnSpc>
                <a:spcPct val="160000"/>
              </a:lnSpc>
            </a:pPr>
            <a:r>
              <a:rPr lang="en-US" altLang="ja-JP" b="1" dirty="0" smtClean="0"/>
              <a:t>Update from JCT3V-C0079</a:t>
            </a:r>
          </a:p>
          <a:p>
            <a:pPr lvl="1">
              <a:lnSpc>
                <a:spcPct val="160000"/>
              </a:lnSpc>
            </a:pPr>
            <a:r>
              <a:rPr lang="en-US" altLang="ja-JP" dirty="0" smtClean="0"/>
              <a:t>Studied the impact under SHVC and 3D CTC. </a:t>
            </a:r>
          </a:p>
          <a:p>
            <a:pPr lvl="1">
              <a:lnSpc>
                <a:spcPct val="160000"/>
              </a:lnSpc>
            </a:pPr>
            <a:r>
              <a:rPr lang="en-US" altLang="ja-JP" dirty="0" smtClean="0"/>
              <a:t>Studied another option which modifies the List1 process (called option2).</a:t>
            </a:r>
          </a:p>
          <a:p>
            <a:pPr>
              <a:lnSpc>
                <a:spcPct val="160000"/>
              </a:lnSpc>
            </a:pPr>
            <a:r>
              <a:rPr lang="en-US" altLang="ja-JP" b="1" dirty="0" smtClean="0"/>
              <a:t>Conclusion</a:t>
            </a:r>
          </a:p>
          <a:p>
            <a:pPr lvl="1">
              <a:lnSpc>
                <a:spcPct val="160000"/>
              </a:lnSpc>
            </a:pPr>
            <a:r>
              <a:rPr lang="en-US" altLang="ja-JP" dirty="0" smtClean="0"/>
              <a:t>It is recommended to modify the List0 process only (as option1).</a:t>
            </a:r>
            <a:endParaRPr kumimoji="1" lang="en-GB" altLang="ja-JP" i="1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2</a:t>
            </a:fld>
            <a:endParaRPr lang="en-US" altLang="ja-JP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347650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altLang="ja-JP" sz="2800" dirty="0" smtClean="0"/>
              <a:t>Four </a:t>
            </a:r>
            <a:r>
              <a:rPr lang="en-CA" altLang="ja-JP" sz="2800" dirty="0"/>
              <a:t>types of reference </a:t>
            </a:r>
            <a:r>
              <a:rPr lang="en-CA" altLang="ja-JP" sz="2800" dirty="0" smtClean="0"/>
              <a:t>picture</a:t>
            </a:r>
            <a:endParaRPr lang="ja-JP" altLang="ja-JP" sz="2800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A879266-F4DA-4507-B3F2-FE8D01DBA463}" type="slidenum">
              <a:rPr kumimoji="1" lang="ja-JP" altLang="en-US" smtClean="0"/>
              <a:pPr/>
              <a:t>3</a:t>
            </a:fld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5220072" y="4293096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6" name="正方形/長方形 5"/>
          <p:cNvSpPr/>
          <p:nvPr/>
        </p:nvSpPr>
        <p:spPr>
          <a:xfrm>
            <a:off x="6372200" y="4293096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7" name="正方形/長方形 6"/>
          <p:cNvSpPr/>
          <p:nvPr/>
        </p:nvSpPr>
        <p:spPr>
          <a:xfrm>
            <a:off x="4644008" y="4293096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8" name="正方形/長方形 7"/>
          <p:cNvSpPr/>
          <p:nvPr/>
        </p:nvSpPr>
        <p:spPr>
          <a:xfrm>
            <a:off x="4067944" y="4293096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9" name="正方形/長方形 8"/>
          <p:cNvSpPr/>
          <p:nvPr/>
        </p:nvSpPr>
        <p:spPr>
          <a:xfrm>
            <a:off x="3491880" y="4293096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10" name="正方形/長方形 9"/>
          <p:cNvSpPr/>
          <p:nvPr/>
        </p:nvSpPr>
        <p:spPr>
          <a:xfrm>
            <a:off x="6948264" y="4293096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11" name="正方形/長方形 10"/>
          <p:cNvSpPr/>
          <p:nvPr/>
        </p:nvSpPr>
        <p:spPr>
          <a:xfrm>
            <a:off x="7524328" y="4293096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12" name="正方形/長方形 11"/>
          <p:cNvSpPr/>
          <p:nvPr/>
        </p:nvSpPr>
        <p:spPr>
          <a:xfrm>
            <a:off x="8100392" y="4293096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13" name="正方形/長方形 12"/>
          <p:cNvSpPr/>
          <p:nvPr/>
        </p:nvSpPr>
        <p:spPr>
          <a:xfrm>
            <a:off x="2555776" y="4293096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14" name="正方形/長方形 13"/>
          <p:cNvSpPr/>
          <p:nvPr/>
        </p:nvSpPr>
        <p:spPr>
          <a:xfrm>
            <a:off x="1979712" y="4293096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15" name="正方形/長方形 14"/>
          <p:cNvSpPr/>
          <p:nvPr/>
        </p:nvSpPr>
        <p:spPr>
          <a:xfrm>
            <a:off x="1403648" y="4293096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16" name="正方形/長方形 15"/>
          <p:cNvSpPr/>
          <p:nvPr/>
        </p:nvSpPr>
        <p:spPr>
          <a:xfrm>
            <a:off x="827584" y="4293096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17" name="正方形/長方形 16"/>
          <p:cNvSpPr/>
          <p:nvPr/>
        </p:nvSpPr>
        <p:spPr>
          <a:xfrm>
            <a:off x="5796136" y="3717032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18" name="正方形/長方形 17"/>
          <p:cNvSpPr/>
          <p:nvPr/>
        </p:nvSpPr>
        <p:spPr>
          <a:xfrm>
            <a:off x="5796136" y="3212976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19" name="正方形/長方形 18"/>
          <p:cNvSpPr/>
          <p:nvPr/>
        </p:nvSpPr>
        <p:spPr>
          <a:xfrm>
            <a:off x="5796136" y="2708920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20" name="正方形/長方形 19"/>
          <p:cNvSpPr/>
          <p:nvPr/>
        </p:nvSpPr>
        <p:spPr>
          <a:xfrm>
            <a:off x="5796136" y="2204864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21" name="正方形/長方形 20"/>
          <p:cNvSpPr/>
          <p:nvPr/>
        </p:nvSpPr>
        <p:spPr>
          <a:xfrm>
            <a:off x="5796136" y="4293096"/>
            <a:ext cx="432048" cy="360040"/>
          </a:xfrm>
          <a:prstGeom prst="rect">
            <a:avLst/>
          </a:prstGeom>
          <a:solidFill>
            <a:schemeClr val="bg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C</a:t>
            </a:r>
            <a:endParaRPr kumimoji="1" lang="ja-JP" altLang="en-US" dirty="0"/>
          </a:p>
        </p:txBody>
      </p:sp>
      <p:sp>
        <p:nvSpPr>
          <p:cNvPr id="22" name="テキスト ボックス 21"/>
          <p:cNvSpPr txBox="1"/>
          <p:nvPr/>
        </p:nvSpPr>
        <p:spPr>
          <a:xfrm>
            <a:off x="3831729" y="5029145"/>
            <a:ext cx="1152128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2000" dirty="0" smtClean="0"/>
              <a:t>POC</a:t>
            </a:r>
            <a:endParaRPr lang="ja-JP" altLang="en-US" sz="2000" dirty="0"/>
          </a:p>
        </p:txBody>
      </p:sp>
      <p:cxnSp>
        <p:nvCxnSpPr>
          <p:cNvPr id="24" name="直線矢印コネクタ 23"/>
          <p:cNvCxnSpPr/>
          <p:nvPr/>
        </p:nvCxnSpPr>
        <p:spPr>
          <a:xfrm>
            <a:off x="4644008" y="5229200"/>
            <a:ext cx="3240360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6" name="テキスト ボックス 25"/>
          <p:cNvSpPr txBox="1"/>
          <p:nvPr/>
        </p:nvSpPr>
        <p:spPr>
          <a:xfrm>
            <a:off x="6372200" y="1715691"/>
            <a:ext cx="1944216" cy="4001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2000" dirty="0" smtClean="0"/>
              <a:t>View / Layer</a:t>
            </a:r>
            <a:endParaRPr lang="ja-JP" altLang="en-US" sz="2000" dirty="0"/>
          </a:p>
        </p:txBody>
      </p:sp>
      <p:cxnSp>
        <p:nvCxnSpPr>
          <p:cNvPr id="27" name="直線矢印コネクタ 26"/>
          <p:cNvCxnSpPr/>
          <p:nvPr/>
        </p:nvCxnSpPr>
        <p:spPr>
          <a:xfrm flipV="1">
            <a:off x="6588224" y="2204864"/>
            <a:ext cx="0" cy="187220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30" name="テキスト ボックス 29"/>
          <p:cNvSpPr txBox="1"/>
          <p:nvPr/>
        </p:nvSpPr>
        <p:spPr>
          <a:xfrm>
            <a:off x="3059832" y="4221088"/>
            <a:ext cx="50405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dirty="0" smtClean="0"/>
              <a:t>…</a:t>
            </a:r>
            <a:endParaRPr kumimoji="1" lang="ja-JP" altLang="en-US" dirty="0" err="1" smtClean="0"/>
          </a:p>
        </p:txBody>
      </p:sp>
      <p:sp>
        <p:nvSpPr>
          <p:cNvPr id="32" name="テキスト ボックス 31"/>
          <p:cNvSpPr txBox="1"/>
          <p:nvPr/>
        </p:nvSpPr>
        <p:spPr>
          <a:xfrm>
            <a:off x="3347864" y="3861048"/>
            <a:ext cx="244827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Short-term before </a:t>
            </a:r>
            <a:r>
              <a:rPr lang="en-GB" altLang="ja-JP" sz="1600" dirty="0" err="1" smtClean="0"/>
              <a:t>Curr</a:t>
            </a:r>
            <a:endParaRPr kumimoji="1" lang="ja-JP" altLang="en-US" sz="1600" dirty="0" err="1" smtClean="0"/>
          </a:p>
        </p:txBody>
      </p:sp>
      <p:sp>
        <p:nvSpPr>
          <p:cNvPr id="33" name="テキスト ボックス 32"/>
          <p:cNvSpPr txBox="1"/>
          <p:nvPr/>
        </p:nvSpPr>
        <p:spPr>
          <a:xfrm>
            <a:off x="6444208" y="3861048"/>
            <a:ext cx="244827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Short-term after </a:t>
            </a:r>
            <a:r>
              <a:rPr lang="en-GB" altLang="ja-JP" sz="1600" dirty="0" err="1" smtClean="0"/>
              <a:t>Curr</a:t>
            </a:r>
            <a:endParaRPr kumimoji="1" lang="ja-JP" altLang="en-US" sz="1600" dirty="0" err="1" smtClean="0"/>
          </a:p>
        </p:txBody>
      </p:sp>
      <p:sp>
        <p:nvSpPr>
          <p:cNvPr id="34" name="テキスト ボックス 33"/>
          <p:cNvSpPr txBox="1"/>
          <p:nvPr/>
        </p:nvSpPr>
        <p:spPr>
          <a:xfrm>
            <a:off x="3635896" y="2539643"/>
            <a:ext cx="2448272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Inter-view</a:t>
            </a:r>
          </a:p>
          <a:p>
            <a:pPr algn="ctr"/>
            <a:r>
              <a:rPr kumimoji="1" lang="en-GB" altLang="ja-JP" sz="1600" dirty="0" smtClean="0"/>
              <a:t>or</a:t>
            </a:r>
          </a:p>
          <a:p>
            <a:pPr algn="ctr"/>
            <a:r>
              <a:rPr lang="en-GB" altLang="ja-JP" sz="1600" dirty="0" smtClean="0"/>
              <a:t>Inter-layer</a:t>
            </a:r>
            <a:endParaRPr kumimoji="1" lang="ja-JP" altLang="en-US" sz="1600" dirty="0" err="1" smtClean="0"/>
          </a:p>
        </p:txBody>
      </p:sp>
      <p:sp>
        <p:nvSpPr>
          <p:cNvPr id="35" name="テキスト ボックス 34"/>
          <p:cNvSpPr txBox="1"/>
          <p:nvPr/>
        </p:nvSpPr>
        <p:spPr>
          <a:xfrm>
            <a:off x="683568" y="3861048"/>
            <a:ext cx="244827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Long-term</a:t>
            </a:r>
            <a:endParaRPr kumimoji="1" lang="ja-JP" altLang="en-US" sz="1600" dirty="0" err="1" smtClean="0"/>
          </a:p>
        </p:txBody>
      </p:sp>
      <p:sp>
        <p:nvSpPr>
          <p:cNvPr id="23" name="TextBox 22"/>
          <p:cNvSpPr txBox="1"/>
          <p:nvPr/>
        </p:nvSpPr>
        <p:spPr>
          <a:xfrm>
            <a:off x="1323042" y="5702597"/>
            <a:ext cx="662643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en-US" altLang="ja-JP" sz="1600" dirty="0" smtClean="0"/>
              <a:t>Note: the reference pictures are indexed based on </a:t>
            </a:r>
            <a:r>
              <a:rPr kumimoji="1" lang="en-US" altLang="ja-JP" sz="1600" dirty="0" err="1" smtClean="0"/>
              <a:t>POC</a:t>
            </a:r>
            <a:r>
              <a:rPr kumimoji="1" lang="en-US" altLang="ja-JP" sz="1600" dirty="0" smtClean="0"/>
              <a:t> or </a:t>
            </a:r>
            <a:r>
              <a:rPr kumimoji="1" lang="en-US" altLang="ja-JP" sz="1600" dirty="0" err="1" smtClean="0"/>
              <a:t>LayerId</a:t>
            </a:r>
            <a:r>
              <a:rPr kumimoji="1" lang="en-US" altLang="ja-JP" sz="1600" dirty="0" smtClean="0"/>
              <a:t>.</a:t>
            </a:r>
            <a:endParaRPr kumimoji="1" lang="ja-JP" altLang="en-US" sz="1600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0814346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altLang="ja-JP" sz="2800" dirty="0" smtClean="0"/>
              <a:t>Current reference list initialization process</a:t>
            </a:r>
            <a:endParaRPr kumimoji="1" lang="ja-JP" altLang="en-US" sz="2800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A879266-F4DA-4507-B3F2-FE8D01DBA463}" type="slidenum">
              <a:rPr kumimoji="1" lang="ja-JP" altLang="en-US" smtClean="0"/>
              <a:pPr/>
              <a:t>4</a:t>
            </a:fld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1259632" y="1988840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6" name="正方形/長方形 5"/>
          <p:cNvSpPr/>
          <p:nvPr/>
        </p:nvSpPr>
        <p:spPr>
          <a:xfrm>
            <a:off x="3347864" y="1988840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9" name="正方形/長方形 8"/>
          <p:cNvSpPr/>
          <p:nvPr/>
        </p:nvSpPr>
        <p:spPr>
          <a:xfrm>
            <a:off x="1691680" y="1988840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10" name="正方形/長方形 9"/>
          <p:cNvSpPr/>
          <p:nvPr/>
        </p:nvSpPr>
        <p:spPr>
          <a:xfrm>
            <a:off x="2123728" y="1988840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11" name="正方形/長方形 10"/>
          <p:cNvSpPr/>
          <p:nvPr/>
        </p:nvSpPr>
        <p:spPr>
          <a:xfrm>
            <a:off x="2555776" y="1988840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12" name="正方形/長方形 11"/>
          <p:cNvSpPr/>
          <p:nvPr/>
        </p:nvSpPr>
        <p:spPr>
          <a:xfrm>
            <a:off x="3779912" y="1988840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13" name="正方形/長方形 12"/>
          <p:cNvSpPr/>
          <p:nvPr/>
        </p:nvSpPr>
        <p:spPr>
          <a:xfrm>
            <a:off x="4211960" y="1988840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14" name="正方形/長方形 13"/>
          <p:cNvSpPr/>
          <p:nvPr/>
        </p:nvSpPr>
        <p:spPr>
          <a:xfrm>
            <a:off x="4644008" y="1988840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15" name="正方形/長方形 14"/>
          <p:cNvSpPr/>
          <p:nvPr/>
        </p:nvSpPr>
        <p:spPr>
          <a:xfrm>
            <a:off x="5220072" y="1988840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16" name="正方形/長方形 15"/>
          <p:cNvSpPr/>
          <p:nvPr/>
        </p:nvSpPr>
        <p:spPr>
          <a:xfrm>
            <a:off x="5652120" y="1988840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17" name="正方形/長方形 16"/>
          <p:cNvSpPr/>
          <p:nvPr/>
        </p:nvSpPr>
        <p:spPr>
          <a:xfrm>
            <a:off x="6084168" y="1988840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18" name="正方形/長方形 17"/>
          <p:cNvSpPr/>
          <p:nvPr/>
        </p:nvSpPr>
        <p:spPr>
          <a:xfrm>
            <a:off x="6516216" y="1988840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19" name="正方形/長方形 18"/>
          <p:cNvSpPr/>
          <p:nvPr/>
        </p:nvSpPr>
        <p:spPr>
          <a:xfrm>
            <a:off x="7092280" y="1988840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20" name="正方形/長方形 19"/>
          <p:cNvSpPr/>
          <p:nvPr/>
        </p:nvSpPr>
        <p:spPr>
          <a:xfrm>
            <a:off x="7524328" y="1988840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21" name="正方形/長方形 20"/>
          <p:cNvSpPr/>
          <p:nvPr/>
        </p:nvSpPr>
        <p:spPr>
          <a:xfrm>
            <a:off x="7956376" y="1988840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22" name="正方形/長方形 21"/>
          <p:cNvSpPr/>
          <p:nvPr/>
        </p:nvSpPr>
        <p:spPr>
          <a:xfrm>
            <a:off x="8388424" y="1988840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971600" y="1556792"/>
            <a:ext cx="24482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200" dirty="0" err="1" smtClean="0"/>
              <a:t>RefPicSetStCurrBefore</a:t>
            </a:r>
            <a:r>
              <a:rPr lang="en-GB" altLang="ja-JP" sz="1200" dirty="0" smtClean="0"/>
              <a:t>[</a:t>
            </a:r>
            <a:r>
              <a:rPr lang="en-GB" altLang="ja-JP" sz="1200" dirty="0" err="1" smtClean="0"/>
              <a:t>i</a:t>
            </a:r>
            <a:r>
              <a:rPr lang="en-GB" altLang="ja-JP" sz="1200" dirty="0" smtClean="0"/>
              <a:t>]</a:t>
            </a:r>
            <a:endParaRPr kumimoji="1" lang="ja-JP" altLang="en-US" sz="1200" dirty="0" err="1" smtClean="0"/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2987824" y="1556792"/>
            <a:ext cx="24482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200" dirty="0" err="1" smtClean="0"/>
              <a:t>RefPicSetStCurrAfter</a:t>
            </a:r>
            <a:r>
              <a:rPr lang="en-GB" altLang="ja-JP" sz="1200" dirty="0" smtClean="0"/>
              <a:t>[</a:t>
            </a:r>
            <a:r>
              <a:rPr lang="en-GB" altLang="ja-JP" sz="1200" dirty="0" err="1" smtClean="0"/>
              <a:t>i</a:t>
            </a:r>
            <a:r>
              <a:rPr lang="en-GB" altLang="ja-JP" sz="1200" dirty="0" smtClean="0"/>
              <a:t>]</a:t>
            </a:r>
            <a:endParaRPr kumimoji="1" lang="ja-JP" altLang="en-US" sz="1200" dirty="0" err="1" smtClean="0"/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5004048" y="1556792"/>
            <a:ext cx="216024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200" dirty="0" err="1" smtClean="0"/>
              <a:t>RefPicSetLtCurr</a:t>
            </a:r>
            <a:r>
              <a:rPr lang="en-GB" altLang="ja-JP" sz="1200" dirty="0" smtClean="0"/>
              <a:t>[</a:t>
            </a:r>
            <a:r>
              <a:rPr lang="en-GB" altLang="ja-JP" sz="1200" dirty="0" err="1" smtClean="0"/>
              <a:t>i</a:t>
            </a:r>
            <a:r>
              <a:rPr lang="en-GB" altLang="ja-JP" sz="1200" dirty="0" smtClean="0"/>
              <a:t>]</a:t>
            </a:r>
            <a:endParaRPr kumimoji="1" lang="ja-JP" altLang="en-US" sz="1200" dirty="0" err="1" smtClean="0"/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7020272" y="1556792"/>
            <a:ext cx="187220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200" dirty="0" err="1" smtClean="0"/>
              <a:t>RefPicSetIvCurr</a:t>
            </a:r>
            <a:r>
              <a:rPr lang="en-GB" altLang="ja-JP" sz="1200" dirty="0" smtClean="0"/>
              <a:t>[</a:t>
            </a:r>
            <a:r>
              <a:rPr lang="en-GB" altLang="ja-JP" sz="1200" dirty="0" err="1" smtClean="0"/>
              <a:t>i</a:t>
            </a:r>
            <a:r>
              <a:rPr lang="en-GB" altLang="ja-JP" sz="1200" dirty="0" smtClean="0"/>
              <a:t>]</a:t>
            </a:r>
            <a:endParaRPr kumimoji="1" lang="ja-JP" altLang="en-US" sz="1200" dirty="0" err="1" smtClean="0"/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2195736" y="3284984"/>
            <a:ext cx="22322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600" dirty="0" smtClean="0"/>
              <a:t>RefPicListTemp0[</a:t>
            </a:r>
            <a:r>
              <a:rPr lang="en-GB" altLang="ja-JP" sz="1600" dirty="0" err="1" smtClean="0"/>
              <a:t>rIdx</a:t>
            </a:r>
            <a:r>
              <a:rPr lang="en-GB" altLang="ja-JP" sz="1600" dirty="0" smtClean="0"/>
              <a:t>]</a:t>
            </a:r>
            <a:endParaRPr lang="ja-JP" altLang="en-US" sz="1600" dirty="0"/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2267744" y="4941168"/>
            <a:ext cx="22322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600" dirty="0" smtClean="0"/>
              <a:t>RefPicListTemp1[</a:t>
            </a:r>
            <a:r>
              <a:rPr lang="en-GB" altLang="ja-JP" sz="1600" dirty="0" err="1" smtClean="0"/>
              <a:t>rIdx</a:t>
            </a:r>
            <a:r>
              <a:rPr lang="en-GB" altLang="ja-JP" sz="1600" dirty="0" smtClean="0"/>
              <a:t>]</a:t>
            </a:r>
            <a:endParaRPr lang="ja-JP" altLang="en-US" sz="1600" dirty="0"/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6732240" y="3212976"/>
            <a:ext cx="172819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600" dirty="0" smtClean="0"/>
              <a:t>RefPicList0[</a:t>
            </a:r>
            <a:r>
              <a:rPr lang="en-GB" altLang="ja-JP" sz="1600" dirty="0" err="1" smtClean="0"/>
              <a:t>rIdx</a:t>
            </a:r>
            <a:r>
              <a:rPr lang="en-GB" altLang="ja-JP" sz="1600" dirty="0" smtClean="0"/>
              <a:t>]</a:t>
            </a:r>
            <a:endParaRPr lang="ja-JP" altLang="en-US" sz="1600" dirty="0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6804248" y="4869160"/>
            <a:ext cx="172819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600" dirty="0" smtClean="0"/>
              <a:t>RefPicList1[</a:t>
            </a:r>
            <a:r>
              <a:rPr lang="en-GB" altLang="ja-JP" sz="1600" dirty="0" err="1" smtClean="0"/>
              <a:t>rIdx</a:t>
            </a:r>
            <a:r>
              <a:rPr lang="en-GB" altLang="ja-JP" sz="1600" dirty="0" smtClean="0"/>
              <a:t>]</a:t>
            </a:r>
            <a:endParaRPr lang="ja-JP" altLang="en-US" sz="1600" dirty="0"/>
          </a:p>
        </p:txBody>
      </p:sp>
      <p:grpSp>
        <p:nvGrpSpPr>
          <p:cNvPr id="23" name="Group 22"/>
          <p:cNvGrpSpPr/>
          <p:nvPr/>
        </p:nvGrpSpPr>
        <p:grpSpPr>
          <a:xfrm>
            <a:off x="1331640" y="3717032"/>
            <a:ext cx="3888432" cy="360040"/>
            <a:chOff x="1331640" y="3717032"/>
            <a:chExt cx="3888432" cy="360040"/>
          </a:xfrm>
        </p:grpSpPr>
        <p:sp>
          <p:nvSpPr>
            <p:cNvPr id="28" name="正方形/長方形 27"/>
            <p:cNvSpPr/>
            <p:nvPr/>
          </p:nvSpPr>
          <p:spPr>
            <a:xfrm>
              <a:off x="1331640" y="3717032"/>
              <a:ext cx="432048" cy="360040"/>
            </a:xfrm>
            <a:prstGeom prst="rect">
              <a:avLst/>
            </a:prstGeom>
            <a:solidFill>
              <a:schemeClr val="accent3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29" name="正方形/長方形 28"/>
            <p:cNvSpPr/>
            <p:nvPr/>
          </p:nvSpPr>
          <p:spPr>
            <a:xfrm>
              <a:off x="1763688" y="3717032"/>
              <a:ext cx="432048" cy="360040"/>
            </a:xfrm>
            <a:prstGeom prst="rect">
              <a:avLst/>
            </a:prstGeom>
            <a:solidFill>
              <a:schemeClr val="accent3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30" name="正方形/長方形 29"/>
            <p:cNvSpPr/>
            <p:nvPr/>
          </p:nvSpPr>
          <p:spPr>
            <a:xfrm>
              <a:off x="2195736" y="3717032"/>
              <a:ext cx="432048" cy="360040"/>
            </a:xfrm>
            <a:prstGeom prst="rect">
              <a:avLst/>
            </a:prstGeom>
            <a:solidFill>
              <a:schemeClr val="accent2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31" name="正方形/長方形 30"/>
            <p:cNvSpPr/>
            <p:nvPr/>
          </p:nvSpPr>
          <p:spPr>
            <a:xfrm>
              <a:off x="2627784" y="3717032"/>
              <a:ext cx="432048" cy="360040"/>
            </a:xfrm>
            <a:prstGeom prst="rect">
              <a:avLst/>
            </a:prstGeom>
            <a:solidFill>
              <a:schemeClr val="accent2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32" name="正方形/長方形 31"/>
            <p:cNvSpPr/>
            <p:nvPr/>
          </p:nvSpPr>
          <p:spPr>
            <a:xfrm>
              <a:off x="3059832" y="3717032"/>
              <a:ext cx="432048" cy="360040"/>
            </a:xfrm>
            <a:prstGeom prst="rect">
              <a:avLst/>
            </a:prstGeom>
            <a:solidFill>
              <a:srgbClr val="7030A0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33" name="正方形/長方形 32"/>
            <p:cNvSpPr/>
            <p:nvPr/>
          </p:nvSpPr>
          <p:spPr>
            <a:xfrm>
              <a:off x="3491880" y="3717032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34" name="正方形/長方形 33"/>
            <p:cNvSpPr/>
            <p:nvPr/>
          </p:nvSpPr>
          <p:spPr>
            <a:xfrm>
              <a:off x="3923928" y="3717032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35" name="正方形/長方形 34"/>
            <p:cNvSpPr/>
            <p:nvPr/>
          </p:nvSpPr>
          <p:spPr>
            <a:xfrm>
              <a:off x="4355976" y="3717032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2</a:t>
              </a:r>
              <a:endParaRPr kumimoji="1" lang="ja-JP" altLang="en-US" dirty="0"/>
            </a:p>
          </p:txBody>
        </p:sp>
        <p:sp>
          <p:nvSpPr>
            <p:cNvPr id="49" name="正方形/長方形 48"/>
            <p:cNvSpPr/>
            <p:nvPr/>
          </p:nvSpPr>
          <p:spPr>
            <a:xfrm>
              <a:off x="4788024" y="3717032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3</a:t>
              </a:r>
              <a:endParaRPr kumimoji="1" lang="ja-JP" altLang="en-US" dirty="0"/>
            </a:p>
          </p:txBody>
        </p:sp>
      </p:grpSp>
      <p:grpSp>
        <p:nvGrpSpPr>
          <p:cNvPr id="8" name="Group 7"/>
          <p:cNvGrpSpPr/>
          <p:nvPr/>
        </p:nvGrpSpPr>
        <p:grpSpPr>
          <a:xfrm>
            <a:off x="1331640" y="5373216"/>
            <a:ext cx="3878907" cy="360040"/>
            <a:chOff x="1403648" y="5373216"/>
            <a:chExt cx="3878907" cy="360040"/>
          </a:xfrm>
        </p:grpSpPr>
        <p:sp>
          <p:nvSpPr>
            <p:cNvPr id="38" name="正方形/長方形 37"/>
            <p:cNvSpPr/>
            <p:nvPr/>
          </p:nvSpPr>
          <p:spPr>
            <a:xfrm>
              <a:off x="2267744" y="5373216"/>
              <a:ext cx="432048" cy="360040"/>
            </a:xfrm>
            <a:prstGeom prst="rect">
              <a:avLst/>
            </a:prstGeom>
            <a:solidFill>
              <a:schemeClr val="accent3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39" name="正方形/長方形 38"/>
            <p:cNvSpPr/>
            <p:nvPr/>
          </p:nvSpPr>
          <p:spPr>
            <a:xfrm>
              <a:off x="2699792" y="5373216"/>
              <a:ext cx="432048" cy="360040"/>
            </a:xfrm>
            <a:prstGeom prst="rect">
              <a:avLst/>
            </a:prstGeom>
            <a:solidFill>
              <a:schemeClr val="accent3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40" name="正方形/長方形 39"/>
            <p:cNvSpPr/>
            <p:nvPr/>
          </p:nvSpPr>
          <p:spPr>
            <a:xfrm>
              <a:off x="1403648" y="5373216"/>
              <a:ext cx="432048" cy="360040"/>
            </a:xfrm>
            <a:prstGeom prst="rect">
              <a:avLst/>
            </a:prstGeom>
            <a:solidFill>
              <a:schemeClr val="accent2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41" name="正方形/長方形 40"/>
            <p:cNvSpPr/>
            <p:nvPr/>
          </p:nvSpPr>
          <p:spPr>
            <a:xfrm>
              <a:off x="1835696" y="5373216"/>
              <a:ext cx="432048" cy="360040"/>
            </a:xfrm>
            <a:prstGeom prst="rect">
              <a:avLst/>
            </a:prstGeom>
            <a:solidFill>
              <a:schemeClr val="accent2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42" name="正方形/長方形 41"/>
            <p:cNvSpPr/>
            <p:nvPr/>
          </p:nvSpPr>
          <p:spPr>
            <a:xfrm>
              <a:off x="3131840" y="5373216"/>
              <a:ext cx="432048" cy="360040"/>
            </a:xfrm>
            <a:prstGeom prst="rect">
              <a:avLst/>
            </a:prstGeom>
            <a:solidFill>
              <a:srgbClr val="7030A0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43" name="正方形/長方形 42"/>
            <p:cNvSpPr/>
            <p:nvPr/>
          </p:nvSpPr>
          <p:spPr>
            <a:xfrm>
              <a:off x="3563888" y="5373216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44" name="正方形/長方形 43"/>
            <p:cNvSpPr/>
            <p:nvPr/>
          </p:nvSpPr>
          <p:spPr>
            <a:xfrm>
              <a:off x="3986411" y="5373216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45" name="正方形/長方形 44"/>
            <p:cNvSpPr/>
            <p:nvPr/>
          </p:nvSpPr>
          <p:spPr>
            <a:xfrm>
              <a:off x="4418459" y="5373216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2</a:t>
              </a:r>
              <a:endParaRPr kumimoji="1" lang="ja-JP" altLang="en-US" dirty="0"/>
            </a:p>
          </p:txBody>
        </p:sp>
        <p:sp>
          <p:nvSpPr>
            <p:cNvPr id="50" name="正方形/長方形 49"/>
            <p:cNvSpPr/>
            <p:nvPr/>
          </p:nvSpPr>
          <p:spPr>
            <a:xfrm>
              <a:off x="4850507" y="5373216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3</a:t>
              </a:r>
              <a:endParaRPr kumimoji="1" lang="ja-JP" altLang="en-US" dirty="0"/>
            </a:p>
          </p:txBody>
        </p:sp>
      </p:grpSp>
      <p:sp>
        <p:nvSpPr>
          <p:cNvPr id="51" name="右中かっこ 50"/>
          <p:cNvSpPr/>
          <p:nvPr/>
        </p:nvSpPr>
        <p:spPr>
          <a:xfrm rot="5400000">
            <a:off x="2267744" y="3212976"/>
            <a:ext cx="288032" cy="2160240"/>
          </a:xfrm>
          <a:prstGeom prst="rightBrace">
            <a:avLst>
              <a:gd name="adj1" fmla="val 59039"/>
              <a:gd name="adj2" fmla="val 50000"/>
            </a:avLst>
          </a:prstGeom>
          <a:ln>
            <a:tailEnd type="non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971600" y="4437112"/>
            <a:ext cx="316835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400" dirty="0" smtClean="0"/>
              <a:t>num_ref_idx_l0_active_minus1 = 4</a:t>
            </a:r>
            <a:endParaRPr lang="ja-JP" altLang="en-US" sz="1400" dirty="0" smtClean="0"/>
          </a:p>
        </p:txBody>
      </p:sp>
      <p:sp>
        <p:nvSpPr>
          <p:cNvPr id="54" name="右中かっこ 53"/>
          <p:cNvSpPr/>
          <p:nvPr/>
        </p:nvSpPr>
        <p:spPr>
          <a:xfrm rot="5400000">
            <a:off x="2123728" y="5157192"/>
            <a:ext cx="288032" cy="1728192"/>
          </a:xfrm>
          <a:prstGeom prst="rightBrace">
            <a:avLst>
              <a:gd name="adj1" fmla="val 59039"/>
              <a:gd name="adj2" fmla="val 50000"/>
            </a:avLst>
          </a:prstGeom>
          <a:ln>
            <a:tailEnd type="non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1043608" y="6165304"/>
            <a:ext cx="316835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400" dirty="0" smtClean="0"/>
              <a:t>num_ref_idx_l1_active_minus1 = 3</a:t>
            </a:r>
            <a:endParaRPr lang="ja-JP" altLang="en-US" sz="1400" dirty="0" smtClean="0"/>
          </a:p>
        </p:txBody>
      </p:sp>
      <p:sp>
        <p:nvSpPr>
          <p:cNvPr id="56" name="正方形/長方形 55"/>
          <p:cNvSpPr/>
          <p:nvPr/>
        </p:nvSpPr>
        <p:spPr>
          <a:xfrm>
            <a:off x="6516216" y="3717032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57" name="正方形/長方形 56"/>
          <p:cNvSpPr/>
          <p:nvPr/>
        </p:nvSpPr>
        <p:spPr>
          <a:xfrm>
            <a:off x="6948264" y="3717032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58" name="正方形/長方形 57"/>
          <p:cNvSpPr/>
          <p:nvPr/>
        </p:nvSpPr>
        <p:spPr>
          <a:xfrm>
            <a:off x="7380312" y="3717032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59" name="正方形/長方形 58"/>
          <p:cNvSpPr/>
          <p:nvPr/>
        </p:nvSpPr>
        <p:spPr>
          <a:xfrm>
            <a:off x="7812360" y="3717032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60" name="正方形/長方形 59"/>
          <p:cNvSpPr/>
          <p:nvPr/>
        </p:nvSpPr>
        <p:spPr>
          <a:xfrm>
            <a:off x="8244408" y="3717032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61" name="正方形/長方形 60"/>
          <p:cNvSpPr/>
          <p:nvPr/>
        </p:nvSpPr>
        <p:spPr>
          <a:xfrm>
            <a:off x="7380312" y="5373216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62" name="正方形/長方形 61"/>
          <p:cNvSpPr/>
          <p:nvPr/>
        </p:nvSpPr>
        <p:spPr>
          <a:xfrm>
            <a:off x="7812360" y="5373216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63" name="正方形/長方形 62"/>
          <p:cNvSpPr/>
          <p:nvPr/>
        </p:nvSpPr>
        <p:spPr>
          <a:xfrm>
            <a:off x="6516216" y="5373216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64" name="正方形/長方形 63"/>
          <p:cNvSpPr/>
          <p:nvPr/>
        </p:nvSpPr>
        <p:spPr>
          <a:xfrm>
            <a:off x="6948264" y="5373216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65" name="右矢印 64"/>
          <p:cNvSpPr/>
          <p:nvPr/>
        </p:nvSpPr>
        <p:spPr>
          <a:xfrm>
            <a:off x="5580112" y="3717032"/>
            <a:ext cx="576064" cy="288032"/>
          </a:xfrm>
          <a:prstGeom prst="rightArrow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右矢印 65"/>
          <p:cNvSpPr/>
          <p:nvPr/>
        </p:nvSpPr>
        <p:spPr>
          <a:xfrm>
            <a:off x="5652120" y="5373216"/>
            <a:ext cx="576064" cy="288032"/>
          </a:xfrm>
          <a:prstGeom prst="rightArrow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6516216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68" name="テキスト ボックス 67"/>
          <p:cNvSpPr txBox="1"/>
          <p:nvPr/>
        </p:nvSpPr>
        <p:spPr>
          <a:xfrm>
            <a:off x="6948264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7380312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2</a:t>
            </a:r>
            <a:endParaRPr lang="ja-JP" altLang="en-US" sz="1600" dirty="0" smtClean="0"/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7812360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3</a:t>
            </a:r>
            <a:endParaRPr lang="ja-JP" altLang="en-US" sz="1600" dirty="0" smtClean="0"/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8244408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4</a:t>
            </a:r>
            <a:endParaRPr lang="ja-JP" altLang="en-US" sz="1600" dirty="0" smtClean="0"/>
          </a:p>
        </p:txBody>
      </p:sp>
      <p:sp>
        <p:nvSpPr>
          <p:cNvPr id="72" name="テキスト ボックス 71"/>
          <p:cNvSpPr txBox="1"/>
          <p:nvPr/>
        </p:nvSpPr>
        <p:spPr>
          <a:xfrm>
            <a:off x="6516216" y="5085184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73" name="テキスト ボックス 72"/>
          <p:cNvSpPr txBox="1"/>
          <p:nvPr/>
        </p:nvSpPr>
        <p:spPr>
          <a:xfrm>
            <a:off x="6948264" y="5085184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74" name="テキスト ボックス 73"/>
          <p:cNvSpPr txBox="1"/>
          <p:nvPr/>
        </p:nvSpPr>
        <p:spPr>
          <a:xfrm>
            <a:off x="7380312" y="5085184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2</a:t>
            </a:r>
            <a:endParaRPr lang="ja-JP" altLang="en-US" sz="1600" dirty="0" smtClean="0"/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7812360" y="5085184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3</a:t>
            </a:r>
            <a:endParaRPr lang="ja-JP" altLang="en-US" sz="1600" dirty="0" smtClean="0"/>
          </a:p>
        </p:txBody>
      </p:sp>
      <p:sp>
        <p:nvSpPr>
          <p:cNvPr id="79" name="テキスト ボックス 78"/>
          <p:cNvSpPr txBox="1"/>
          <p:nvPr/>
        </p:nvSpPr>
        <p:spPr>
          <a:xfrm>
            <a:off x="-19050" y="2348880"/>
            <a:ext cx="14036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400" dirty="0" err="1" smtClean="0"/>
              <a:t>used_by_curr</a:t>
            </a:r>
            <a:endParaRPr lang="ja-JP" altLang="en-US" sz="1400" dirty="0"/>
          </a:p>
        </p:txBody>
      </p:sp>
      <p:sp>
        <p:nvSpPr>
          <p:cNvPr id="80" name="テキスト ボックス 79"/>
          <p:cNvSpPr txBox="1"/>
          <p:nvPr/>
        </p:nvSpPr>
        <p:spPr>
          <a:xfrm>
            <a:off x="1259632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1" name="テキスト ボックス 80"/>
          <p:cNvSpPr txBox="1"/>
          <p:nvPr/>
        </p:nvSpPr>
        <p:spPr>
          <a:xfrm>
            <a:off x="1691680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2" name="テキスト ボックス 81"/>
          <p:cNvSpPr txBox="1"/>
          <p:nvPr/>
        </p:nvSpPr>
        <p:spPr>
          <a:xfrm>
            <a:off x="2123728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83" name="テキスト ボックス 82"/>
          <p:cNvSpPr txBox="1"/>
          <p:nvPr/>
        </p:nvSpPr>
        <p:spPr>
          <a:xfrm>
            <a:off x="2555776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84" name="テキスト ボックス 83"/>
          <p:cNvSpPr txBox="1"/>
          <p:nvPr/>
        </p:nvSpPr>
        <p:spPr>
          <a:xfrm>
            <a:off x="3347864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5" name="テキスト ボックス 84"/>
          <p:cNvSpPr txBox="1"/>
          <p:nvPr/>
        </p:nvSpPr>
        <p:spPr>
          <a:xfrm>
            <a:off x="3779912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6" name="テキスト ボックス 85"/>
          <p:cNvSpPr txBox="1"/>
          <p:nvPr/>
        </p:nvSpPr>
        <p:spPr>
          <a:xfrm>
            <a:off x="4211960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87" name="テキスト ボックス 86"/>
          <p:cNvSpPr txBox="1"/>
          <p:nvPr/>
        </p:nvSpPr>
        <p:spPr>
          <a:xfrm>
            <a:off x="4644008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88" name="テキスト ボックス 87"/>
          <p:cNvSpPr txBox="1"/>
          <p:nvPr/>
        </p:nvSpPr>
        <p:spPr>
          <a:xfrm>
            <a:off x="5220072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9" name="テキスト ボックス 88"/>
          <p:cNvSpPr txBox="1"/>
          <p:nvPr/>
        </p:nvSpPr>
        <p:spPr>
          <a:xfrm>
            <a:off x="5652120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90" name="テキスト ボックス 89"/>
          <p:cNvSpPr txBox="1"/>
          <p:nvPr/>
        </p:nvSpPr>
        <p:spPr>
          <a:xfrm>
            <a:off x="6084168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91" name="テキスト ボックス 90"/>
          <p:cNvSpPr txBox="1"/>
          <p:nvPr/>
        </p:nvSpPr>
        <p:spPr>
          <a:xfrm>
            <a:off x="6516216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92" name="テキスト ボックス 91"/>
          <p:cNvSpPr txBox="1"/>
          <p:nvPr/>
        </p:nvSpPr>
        <p:spPr>
          <a:xfrm>
            <a:off x="7092280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-</a:t>
            </a:r>
            <a:endParaRPr lang="ja-JP" altLang="en-US" sz="1600" dirty="0" smtClean="0"/>
          </a:p>
        </p:txBody>
      </p:sp>
      <p:sp>
        <p:nvSpPr>
          <p:cNvPr id="93" name="テキスト ボックス 92"/>
          <p:cNvSpPr txBox="1"/>
          <p:nvPr/>
        </p:nvSpPr>
        <p:spPr>
          <a:xfrm>
            <a:off x="7524328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-</a:t>
            </a:r>
            <a:endParaRPr lang="ja-JP" altLang="en-US" sz="1600" dirty="0" smtClean="0"/>
          </a:p>
        </p:txBody>
      </p:sp>
      <p:sp>
        <p:nvSpPr>
          <p:cNvPr id="94" name="テキスト ボックス 93"/>
          <p:cNvSpPr txBox="1"/>
          <p:nvPr/>
        </p:nvSpPr>
        <p:spPr>
          <a:xfrm>
            <a:off x="7956376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-</a:t>
            </a:r>
            <a:endParaRPr lang="ja-JP" altLang="en-US" sz="1600" dirty="0" smtClean="0"/>
          </a:p>
        </p:txBody>
      </p:sp>
      <p:sp>
        <p:nvSpPr>
          <p:cNvPr id="95" name="テキスト ボックス 94"/>
          <p:cNvSpPr txBox="1"/>
          <p:nvPr/>
        </p:nvSpPr>
        <p:spPr>
          <a:xfrm>
            <a:off x="8388424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-</a:t>
            </a:r>
            <a:endParaRPr lang="ja-JP" altLang="en-US" sz="1600" dirty="0" smtClean="0"/>
          </a:p>
        </p:txBody>
      </p:sp>
      <p:sp>
        <p:nvSpPr>
          <p:cNvPr id="3" name="TextBox 2"/>
          <p:cNvSpPr txBox="1"/>
          <p:nvPr/>
        </p:nvSpPr>
        <p:spPr>
          <a:xfrm>
            <a:off x="208123" y="3698354"/>
            <a:ext cx="83548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List0</a:t>
            </a:r>
            <a:endParaRPr kumimoji="1" lang="ja-JP" altLang="en-US" dirty="0"/>
          </a:p>
        </p:txBody>
      </p:sp>
      <p:sp>
        <p:nvSpPr>
          <p:cNvPr id="96" name="TextBox 95"/>
          <p:cNvSpPr txBox="1"/>
          <p:nvPr/>
        </p:nvSpPr>
        <p:spPr>
          <a:xfrm>
            <a:off x="208123" y="5322403"/>
            <a:ext cx="83548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List1</a:t>
            </a:r>
            <a:endParaRPr kumimoji="1" lang="ja-JP" altLang="en-US" dirty="0"/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111614390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>
            <a:noAutofit/>
          </a:bodyPr>
          <a:lstStyle/>
          <a:p>
            <a:r>
              <a:rPr lang="en-US" altLang="ja-JP" sz="2800" dirty="0" smtClean="0"/>
              <a:t>Proposed </a:t>
            </a:r>
            <a:r>
              <a:rPr lang="en-US" altLang="ja-JP" sz="2800" dirty="0"/>
              <a:t>reference list initialization process</a:t>
            </a:r>
            <a:endParaRPr kumimoji="1" lang="ja-JP" altLang="en-US" sz="2800" dirty="0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AA879266-F4DA-4507-B3F2-FE8D01DBA463}" type="slidenum">
              <a:rPr kumimoji="1" lang="ja-JP" altLang="en-US" smtClean="0"/>
              <a:pPr/>
              <a:t>5</a:t>
            </a:fld>
            <a:endParaRPr kumimoji="1" lang="ja-JP" altLang="en-US"/>
          </a:p>
        </p:txBody>
      </p:sp>
      <p:sp>
        <p:nvSpPr>
          <p:cNvPr id="5" name="正方形/長方形 4"/>
          <p:cNvSpPr/>
          <p:nvPr/>
        </p:nvSpPr>
        <p:spPr>
          <a:xfrm>
            <a:off x="1259632" y="1988840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6" name="正方形/長方形 5"/>
          <p:cNvSpPr/>
          <p:nvPr/>
        </p:nvSpPr>
        <p:spPr>
          <a:xfrm>
            <a:off x="3347864" y="1988840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9" name="正方形/長方形 8"/>
          <p:cNvSpPr/>
          <p:nvPr/>
        </p:nvSpPr>
        <p:spPr>
          <a:xfrm>
            <a:off x="1691680" y="1988840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10" name="正方形/長方形 9"/>
          <p:cNvSpPr/>
          <p:nvPr/>
        </p:nvSpPr>
        <p:spPr>
          <a:xfrm>
            <a:off x="2123728" y="1988840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11" name="正方形/長方形 10"/>
          <p:cNvSpPr/>
          <p:nvPr/>
        </p:nvSpPr>
        <p:spPr>
          <a:xfrm>
            <a:off x="2555776" y="1988840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12" name="正方形/長方形 11"/>
          <p:cNvSpPr/>
          <p:nvPr/>
        </p:nvSpPr>
        <p:spPr>
          <a:xfrm>
            <a:off x="3779912" y="1988840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13" name="正方形/長方形 12"/>
          <p:cNvSpPr/>
          <p:nvPr/>
        </p:nvSpPr>
        <p:spPr>
          <a:xfrm>
            <a:off x="4211960" y="1988840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14" name="正方形/長方形 13"/>
          <p:cNvSpPr/>
          <p:nvPr/>
        </p:nvSpPr>
        <p:spPr>
          <a:xfrm>
            <a:off x="4644008" y="1988840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15" name="正方形/長方形 14"/>
          <p:cNvSpPr/>
          <p:nvPr/>
        </p:nvSpPr>
        <p:spPr>
          <a:xfrm>
            <a:off x="5220072" y="1988840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16" name="正方形/長方形 15"/>
          <p:cNvSpPr/>
          <p:nvPr/>
        </p:nvSpPr>
        <p:spPr>
          <a:xfrm>
            <a:off x="5652120" y="1988840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17" name="正方形/長方形 16"/>
          <p:cNvSpPr/>
          <p:nvPr/>
        </p:nvSpPr>
        <p:spPr>
          <a:xfrm>
            <a:off x="6084168" y="1988840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18" name="正方形/長方形 17"/>
          <p:cNvSpPr/>
          <p:nvPr/>
        </p:nvSpPr>
        <p:spPr>
          <a:xfrm>
            <a:off x="6516216" y="1988840"/>
            <a:ext cx="432048" cy="360040"/>
          </a:xfrm>
          <a:prstGeom prst="rect">
            <a:avLst/>
          </a:prstGeom>
          <a:solidFill>
            <a:srgbClr val="7030A0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19" name="正方形/長方形 18"/>
          <p:cNvSpPr/>
          <p:nvPr/>
        </p:nvSpPr>
        <p:spPr>
          <a:xfrm>
            <a:off x="7092280" y="1988840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20" name="正方形/長方形 19"/>
          <p:cNvSpPr/>
          <p:nvPr/>
        </p:nvSpPr>
        <p:spPr>
          <a:xfrm>
            <a:off x="7524328" y="1988840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21" name="正方形/長方形 20"/>
          <p:cNvSpPr/>
          <p:nvPr/>
        </p:nvSpPr>
        <p:spPr>
          <a:xfrm>
            <a:off x="7956376" y="1988840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22" name="正方形/長方形 21"/>
          <p:cNvSpPr/>
          <p:nvPr/>
        </p:nvSpPr>
        <p:spPr>
          <a:xfrm>
            <a:off x="8388424" y="1988840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3</a:t>
            </a:r>
            <a:endParaRPr kumimoji="1" lang="ja-JP" altLang="en-US" dirty="0"/>
          </a:p>
        </p:txBody>
      </p:sp>
      <p:sp>
        <p:nvSpPr>
          <p:cNvPr id="24" name="テキスト ボックス 23"/>
          <p:cNvSpPr txBox="1"/>
          <p:nvPr/>
        </p:nvSpPr>
        <p:spPr>
          <a:xfrm>
            <a:off x="971600" y="1556792"/>
            <a:ext cx="24482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200" dirty="0" err="1" smtClean="0"/>
              <a:t>RefPicSetStCurrBefore</a:t>
            </a:r>
            <a:r>
              <a:rPr lang="en-GB" altLang="ja-JP" sz="1200" dirty="0" smtClean="0"/>
              <a:t>[</a:t>
            </a:r>
            <a:r>
              <a:rPr lang="en-GB" altLang="ja-JP" sz="1200" dirty="0" err="1" smtClean="0"/>
              <a:t>i</a:t>
            </a:r>
            <a:r>
              <a:rPr lang="en-GB" altLang="ja-JP" sz="1200" dirty="0" smtClean="0"/>
              <a:t>]</a:t>
            </a:r>
            <a:endParaRPr kumimoji="1" lang="ja-JP" altLang="en-US" sz="1200" dirty="0" err="1" smtClean="0"/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2987824" y="1556792"/>
            <a:ext cx="2448272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200" dirty="0" err="1" smtClean="0"/>
              <a:t>RefPicSetStCurrAfter</a:t>
            </a:r>
            <a:r>
              <a:rPr lang="en-GB" altLang="ja-JP" sz="1200" dirty="0" smtClean="0"/>
              <a:t>[</a:t>
            </a:r>
            <a:r>
              <a:rPr lang="en-GB" altLang="ja-JP" sz="1200" dirty="0" err="1" smtClean="0"/>
              <a:t>i</a:t>
            </a:r>
            <a:r>
              <a:rPr lang="en-GB" altLang="ja-JP" sz="1200" dirty="0" smtClean="0"/>
              <a:t>]</a:t>
            </a:r>
            <a:endParaRPr kumimoji="1" lang="ja-JP" altLang="en-US" sz="1200" dirty="0" err="1" smtClean="0"/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5004048" y="1556792"/>
            <a:ext cx="216024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200" dirty="0" err="1" smtClean="0"/>
              <a:t>RefPicSetLtCurr</a:t>
            </a:r>
            <a:r>
              <a:rPr lang="en-GB" altLang="ja-JP" sz="1200" dirty="0" smtClean="0"/>
              <a:t>[</a:t>
            </a:r>
            <a:r>
              <a:rPr lang="en-GB" altLang="ja-JP" sz="1200" dirty="0" err="1" smtClean="0"/>
              <a:t>i</a:t>
            </a:r>
            <a:r>
              <a:rPr lang="en-GB" altLang="ja-JP" sz="1200" dirty="0" smtClean="0"/>
              <a:t>]</a:t>
            </a:r>
            <a:endParaRPr kumimoji="1" lang="ja-JP" altLang="en-US" sz="1200" dirty="0" err="1" smtClean="0"/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7020272" y="1556792"/>
            <a:ext cx="1872208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200" dirty="0" err="1" smtClean="0"/>
              <a:t>RefPicSetIvCurr</a:t>
            </a:r>
            <a:r>
              <a:rPr lang="en-GB" altLang="ja-JP" sz="1200" dirty="0" smtClean="0"/>
              <a:t>[</a:t>
            </a:r>
            <a:r>
              <a:rPr lang="en-GB" altLang="ja-JP" sz="1200" dirty="0" err="1" smtClean="0"/>
              <a:t>i</a:t>
            </a:r>
            <a:r>
              <a:rPr lang="en-GB" altLang="ja-JP" sz="1200" dirty="0" smtClean="0"/>
              <a:t>]</a:t>
            </a:r>
            <a:endParaRPr kumimoji="1" lang="ja-JP" altLang="en-US" sz="1200" dirty="0" err="1" smtClean="0"/>
          </a:p>
        </p:txBody>
      </p:sp>
      <p:sp>
        <p:nvSpPr>
          <p:cNvPr id="37" name="テキスト ボックス 36"/>
          <p:cNvSpPr txBox="1"/>
          <p:nvPr/>
        </p:nvSpPr>
        <p:spPr>
          <a:xfrm>
            <a:off x="2195736" y="3284984"/>
            <a:ext cx="22322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600" dirty="0" smtClean="0"/>
              <a:t>RefPicListTemp0[</a:t>
            </a:r>
            <a:r>
              <a:rPr lang="en-GB" altLang="ja-JP" sz="1600" dirty="0" err="1" smtClean="0"/>
              <a:t>rIdx</a:t>
            </a:r>
            <a:r>
              <a:rPr lang="en-GB" altLang="ja-JP" sz="1600" dirty="0" smtClean="0"/>
              <a:t>]</a:t>
            </a:r>
            <a:endParaRPr lang="ja-JP" altLang="en-US" sz="1600" dirty="0"/>
          </a:p>
        </p:txBody>
      </p:sp>
      <p:sp>
        <p:nvSpPr>
          <p:cNvPr id="46" name="テキスト ボックス 45"/>
          <p:cNvSpPr txBox="1"/>
          <p:nvPr/>
        </p:nvSpPr>
        <p:spPr>
          <a:xfrm>
            <a:off x="2267744" y="4941168"/>
            <a:ext cx="2232248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600" dirty="0" smtClean="0"/>
              <a:t>RefPicListTemp1[</a:t>
            </a:r>
            <a:r>
              <a:rPr lang="en-GB" altLang="ja-JP" sz="1600" dirty="0" err="1" smtClean="0"/>
              <a:t>rIdx</a:t>
            </a:r>
            <a:r>
              <a:rPr lang="en-GB" altLang="ja-JP" sz="1600" dirty="0" smtClean="0"/>
              <a:t>]</a:t>
            </a:r>
            <a:endParaRPr lang="ja-JP" altLang="en-US" sz="1600" dirty="0"/>
          </a:p>
        </p:txBody>
      </p:sp>
      <p:sp>
        <p:nvSpPr>
          <p:cNvPr id="47" name="テキスト ボックス 46"/>
          <p:cNvSpPr txBox="1"/>
          <p:nvPr/>
        </p:nvSpPr>
        <p:spPr>
          <a:xfrm>
            <a:off x="6732240" y="3212976"/>
            <a:ext cx="172819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600" dirty="0" smtClean="0"/>
              <a:t>RefPicList0[</a:t>
            </a:r>
            <a:r>
              <a:rPr lang="en-GB" altLang="ja-JP" sz="1600" dirty="0" err="1" smtClean="0"/>
              <a:t>rIdx</a:t>
            </a:r>
            <a:r>
              <a:rPr lang="en-GB" altLang="ja-JP" sz="1600" dirty="0" smtClean="0"/>
              <a:t>]</a:t>
            </a:r>
            <a:endParaRPr lang="ja-JP" altLang="en-US" sz="1600" dirty="0"/>
          </a:p>
        </p:txBody>
      </p:sp>
      <p:sp>
        <p:nvSpPr>
          <p:cNvPr id="48" name="テキスト ボックス 47"/>
          <p:cNvSpPr txBox="1"/>
          <p:nvPr/>
        </p:nvSpPr>
        <p:spPr>
          <a:xfrm>
            <a:off x="6804248" y="4869160"/>
            <a:ext cx="1728192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600" dirty="0" smtClean="0"/>
              <a:t>RefPicList1[</a:t>
            </a:r>
            <a:r>
              <a:rPr lang="en-GB" altLang="ja-JP" sz="1600" dirty="0" err="1" smtClean="0"/>
              <a:t>rIdx</a:t>
            </a:r>
            <a:r>
              <a:rPr lang="en-GB" altLang="ja-JP" sz="1600" dirty="0" smtClean="0"/>
              <a:t>]</a:t>
            </a:r>
            <a:endParaRPr lang="ja-JP" altLang="en-US" sz="1600" dirty="0"/>
          </a:p>
        </p:txBody>
      </p:sp>
      <p:grpSp>
        <p:nvGrpSpPr>
          <p:cNvPr id="7" name="Group 6"/>
          <p:cNvGrpSpPr/>
          <p:nvPr/>
        </p:nvGrpSpPr>
        <p:grpSpPr>
          <a:xfrm>
            <a:off x="1331640" y="3717032"/>
            <a:ext cx="3888432" cy="360040"/>
            <a:chOff x="1331640" y="3717032"/>
            <a:chExt cx="3888432" cy="360040"/>
          </a:xfrm>
        </p:grpSpPr>
        <p:sp>
          <p:nvSpPr>
            <p:cNvPr id="28" name="正方形/長方形 27"/>
            <p:cNvSpPr/>
            <p:nvPr/>
          </p:nvSpPr>
          <p:spPr>
            <a:xfrm>
              <a:off x="1331640" y="3717032"/>
              <a:ext cx="432048" cy="360040"/>
            </a:xfrm>
            <a:prstGeom prst="rect">
              <a:avLst/>
            </a:prstGeom>
            <a:solidFill>
              <a:schemeClr val="accent3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29" name="正方形/長方形 28"/>
            <p:cNvSpPr/>
            <p:nvPr/>
          </p:nvSpPr>
          <p:spPr>
            <a:xfrm>
              <a:off x="1763688" y="3717032"/>
              <a:ext cx="432048" cy="360040"/>
            </a:xfrm>
            <a:prstGeom prst="rect">
              <a:avLst/>
            </a:prstGeom>
            <a:solidFill>
              <a:schemeClr val="accent3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30" name="正方形/長方形 29"/>
            <p:cNvSpPr/>
            <p:nvPr/>
          </p:nvSpPr>
          <p:spPr>
            <a:xfrm>
              <a:off x="3923928" y="3717032"/>
              <a:ext cx="432048" cy="360040"/>
            </a:xfrm>
            <a:prstGeom prst="rect">
              <a:avLst/>
            </a:prstGeom>
            <a:solidFill>
              <a:schemeClr val="accent2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31" name="正方形/長方形 30"/>
            <p:cNvSpPr/>
            <p:nvPr/>
          </p:nvSpPr>
          <p:spPr>
            <a:xfrm>
              <a:off x="4355976" y="3717032"/>
              <a:ext cx="432048" cy="360040"/>
            </a:xfrm>
            <a:prstGeom prst="rect">
              <a:avLst/>
            </a:prstGeom>
            <a:solidFill>
              <a:schemeClr val="accent2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32" name="正方形/長方形 31"/>
            <p:cNvSpPr/>
            <p:nvPr/>
          </p:nvSpPr>
          <p:spPr>
            <a:xfrm>
              <a:off x="4788024" y="3717032"/>
              <a:ext cx="432048" cy="360040"/>
            </a:xfrm>
            <a:prstGeom prst="rect">
              <a:avLst/>
            </a:prstGeom>
            <a:solidFill>
              <a:srgbClr val="7030A0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33" name="正方形/長方形 32"/>
            <p:cNvSpPr/>
            <p:nvPr/>
          </p:nvSpPr>
          <p:spPr>
            <a:xfrm>
              <a:off x="2195736" y="3717032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34" name="正方形/長方形 33"/>
            <p:cNvSpPr/>
            <p:nvPr/>
          </p:nvSpPr>
          <p:spPr>
            <a:xfrm>
              <a:off x="2627784" y="3717032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35" name="正方形/長方形 34"/>
            <p:cNvSpPr/>
            <p:nvPr/>
          </p:nvSpPr>
          <p:spPr>
            <a:xfrm>
              <a:off x="3059832" y="3717032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2</a:t>
              </a:r>
              <a:endParaRPr kumimoji="1" lang="ja-JP" altLang="en-US" dirty="0"/>
            </a:p>
          </p:txBody>
        </p:sp>
        <p:sp>
          <p:nvSpPr>
            <p:cNvPr id="49" name="正方形/長方形 48"/>
            <p:cNvSpPr/>
            <p:nvPr/>
          </p:nvSpPr>
          <p:spPr>
            <a:xfrm>
              <a:off x="3491880" y="3717032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3</a:t>
              </a:r>
              <a:endParaRPr kumimoji="1" lang="ja-JP" altLang="en-US" dirty="0"/>
            </a:p>
          </p:txBody>
        </p:sp>
      </p:grpSp>
      <p:sp>
        <p:nvSpPr>
          <p:cNvPr id="51" name="右中かっこ 50"/>
          <p:cNvSpPr/>
          <p:nvPr/>
        </p:nvSpPr>
        <p:spPr>
          <a:xfrm rot="5400000">
            <a:off x="2267744" y="3212976"/>
            <a:ext cx="288032" cy="2160240"/>
          </a:xfrm>
          <a:prstGeom prst="rightBrace">
            <a:avLst>
              <a:gd name="adj1" fmla="val 59039"/>
              <a:gd name="adj2" fmla="val 50000"/>
            </a:avLst>
          </a:prstGeom>
          <a:ln>
            <a:tailEnd type="non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3" name="テキスト ボックス 52"/>
          <p:cNvSpPr txBox="1"/>
          <p:nvPr/>
        </p:nvSpPr>
        <p:spPr>
          <a:xfrm>
            <a:off x="971600" y="4437112"/>
            <a:ext cx="316835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400" dirty="0" smtClean="0"/>
              <a:t>num_ref_idx_l0_active_minus1 = 4</a:t>
            </a:r>
            <a:endParaRPr lang="ja-JP" altLang="en-US" sz="1400" dirty="0" smtClean="0"/>
          </a:p>
        </p:txBody>
      </p:sp>
      <p:sp>
        <p:nvSpPr>
          <p:cNvPr id="54" name="右中かっこ 53"/>
          <p:cNvSpPr/>
          <p:nvPr/>
        </p:nvSpPr>
        <p:spPr>
          <a:xfrm rot="5400000">
            <a:off x="2123728" y="5157192"/>
            <a:ext cx="288032" cy="1728192"/>
          </a:xfrm>
          <a:prstGeom prst="rightBrace">
            <a:avLst>
              <a:gd name="adj1" fmla="val 59039"/>
              <a:gd name="adj2" fmla="val 50000"/>
            </a:avLst>
          </a:prstGeom>
          <a:ln>
            <a:tailEnd type="non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テキスト ボックス 54"/>
          <p:cNvSpPr txBox="1"/>
          <p:nvPr/>
        </p:nvSpPr>
        <p:spPr>
          <a:xfrm>
            <a:off x="1043608" y="6165304"/>
            <a:ext cx="3168352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400" dirty="0" smtClean="0"/>
              <a:t>num_ref_idx_l1_active_minus1 = 3</a:t>
            </a:r>
            <a:endParaRPr lang="ja-JP" altLang="en-US" sz="1400" dirty="0" smtClean="0"/>
          </a:p>
        </p:txBody>
      </p:sp>
      <p:sp>
        <p:nvSpPr>
          <p:cNvPr id="56" name="正方形/長方形 55"/>
          <p:cNvSpPr/>
          <p:nvPr/>
        </p:nvSpPr>
        <p:spPr>
          <a:xfrm>
            <a:off x="6516216" y="3717032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57" name="正方形/長方形 56"/>
          <p:cNvSpPr/>
          <p:nvPr/>
        </p:nvSpPr>
        <p:spPr>
          <a:xfrm>
            <a:off x="6948264" y="3717032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63" name="正方形/長方形 62"/>
          <p:cNvSpPr/>
          <p:nvPr/>
        </p:nvSpPr>
        <p:spPr>
          <a:xfrm>
            <a:off x="6516216" y="5373216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64" name="正方形/長方形 63"/>
          <p:cNvSpPr/>
          <p:nvPr/>
        </p:nvSpPr>
        <p:spPr>
          <a:xfrm>
            <a:off x="6948264" y="5373216"/>
            <a:ext cx="432048" cy="360040"/>
          </a:xfrm>
          <a:prstGeom prst="rect">
            <a:avLst/>
          </a:prstGeom>
          <a:solidFill>
            <a:schemeClr val="accent2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kumimoji="1"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65" name="右矢印 64"/>
          <p:cNvSpPr/>
          <p:nvPr/>
        </p:nvSpPr>
        <p:spPr>
          <a:xfrm>
            <a:off x="5580112" y="3717032"/>
            <a:ext cx="576064" cy="288032"/>
          </a:xfrm>
          <a:prstGeom prst="rightArrow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6" name="右矢印 65"/>
          <p:cNvSpPr/>
          <p:nvPr/>
        </p:nvSpPr>
        <p:spPr>
          <a:xfrm>
            <a:off x="5652120" y="5373216"/>
            <a:ext cx="576064" cy="288032"/>
          </a:xfrm>
          <a:prstGeom prst="rightArrow">
            <a:avLst/>
          </a:prstGeom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67" name="テキスト ボックス 66"/>
          <p:cNvSpPr txBox="1"/>
          <p:nvPr/>
        </p:nvSpPr>
        <p:spPr>
          <a:xfrm>
            <a:off x="6516216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68" name="テキスト ボックス 67"/>
          <p:cNvSpPr txBox="1"/>
          <p:nvPr/>
        </p:nvSpPr>
        <p:spPr>
          <a:xfrm>
            <a:off x="6948264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69" name="テキスト ボックス 68"/>
          <p:cNvSpPr txBox="1"/>
          <p:nvPr/>
        </p:nvSpPr>
        <p:spPr>
          <a:xfrm>
            <a:off x="7380312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2</a:t>
            </a:r>
            <a:endParaRPr lang="ja-JP" altLang="en-US" sz="1600" dirty="0" smtClean="0"/>
          </a:p>
        </p:txBody>
      </p:sp>
      <p:sp>
        <p:nvSpPr>
          <p:cNvPr id="70" name="テキスト ボックス 69"/>
          <p:cNvSpPr txBox="1"/>
          <p:nvPr/>
        </p:nvSpPr>
        <p:spPr>
          <a:xfrm>
            <a:off x="7812360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3</a:t>
            </a:r>
            <a:endParaRPr lang="ja-JP" altLang="en-US" sz="1600" dirty="0" smtClean="0"/>
          </a:p>
        </p:txBody>
      </p:sp>
      <p:sp>
        <p:nvSpPr>
          <p:cNvPr id="71" name="テキスト ボックス 70"/>
          <p:cNvSpPr txBox="1"/>
          <p:nvPr/>
        </p:nvSpPr>
        <p:spPr>
          <a:xfrm>
            <a:off x="8244408" y="342900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4</a:t>
            </a:r>
            <a:endParaRPr lang="ja-JP" altLang="en-US" sz="1600" dirty="0" smtClean="0"/>
          </a:p>
        </p:txBody>
      </p:sp>
      <p:sp>
        <p:nvSpPr>
          <p:cNvPr id="72" name="テキスト ボックス 71"/>
          <p:cNvSpPr txBox="1"/>
          <p:nvPr/>
        </p:nvSpPr>
        <p:spPr>
          <a:xfrm>
            <a:off x="6516216" y="5085184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73" name="テキスト ボックス 72"/>
          <p:cNvSpPr txBox="1"/>
          <p:nvPr/>
        </p:nvSpPr>
        <p:spPr>
          <a:xfrm>
            <a:off x="6948264" y="5085184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74" name="テキスト ボックス 73"/>
          <p:cNvSpPr txBox="1"/>
          <p:nvPr/>
        </p:nvSpPr>
        <p:spPr>
          <a:xfrm>
            <a:off x="7380312" y="5085184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2</a:t>
            </a:r>
            <a:endParaRPr lang="ja-JP" altLang="en-US" sz="1600" dirty="0" smtClean="0"/>
          </a:p>
        </p:txBody>
      </p:sp>
      <p:sp>
        <p:nvSpPr>
          <p:cNvPr id="75" name="テキスト ボックス 74"/>
          <p:cNvSpPr txBox="1"/>
          <p:nvPr/>
        </p:nvSpPr>
        <p:spPr>
          <a:xfrm>
            <a:off x="7812360" y="5085184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3</a:t>
            </a:r>
            <a:endParaRPr lang="ja-JP" altLang="en-US" sz="1600" dirty="0" smtClean="0"/>
          </a:p>
        </p:txBody>
      </p:sp>
      <p:sp>
        <p:nvSpPr>
          <p:cNvPr id="79" name="テキスト ボックス 78"/>
          <p:cNvSpPr txBox="1"/>
          <p:nvPr/>
        </p:nvSpPr>
        <p:spPr>
          <a:xfrm>
            <a:off x="-19050" y="2348880"/>
            <a:ext cx="140364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altLang="ja-JP" sz="1400" dirty="0" err="1" smtClean="0"/>
              <a:t>used_by_curr</a:t>
            </a:r>
            <a:endParaRPr lang="ja-JP" altLang="en-US" sz="1400" dirty="0"/>
          </a:p>
        </p:txBody>
      </p:sp>
      <p:sp>
        <p:nvSpPr>
          <p:cNvPr id="80" name="テキスト ボックス 79"/>
          <p:cNvSpPr txBox="1"/>
          <p:nvPr/>
        </p:nvSpPr>
        <p:spPr>
          <a:xfrm>
            <a:off x="1259632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1" name="テキスト ボックス 80"/>
          <p:cNvSpPr txBox="1"/>
          <p:nvPr/>
        </p:nvSpPr>
        <p:spPr>
          <a:xfrm>
            <a:off x="1691680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2" name="テキスト ボックス 81"/>
          <p:cNvSpPr txBox="1"/>
          <p:nvPr/>
        </p:nvSpPr>
        <p:spPr>
          <a:xfrm>
            <a:off x="2123728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83" name="テキスト ボックス 82"/>
          <p:cNvSpPr txBox="1"/>
          <p:nvPr/>
        </p:nvSpPr>
        <p:spPr>
          <a:xfrm>
            <a:off x="2555776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84" name="テキスト ボックス 83"/>
          <p:cNvSpPr txBox="1"/>
          <p:nvPr/>
        </p:nvSpPr>
        <p:spPr>
          <a:xfrm>
            <a:off x="3347864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5" name="テキスト ボックス 84"/>
          <p:cNvSpPr txBox="1"/>
          <p:nvPr/>
        </p:nvSpPr>
        <p:spPr>
          <a:xfrm>
            <a:off x="3779912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6" name="テキスト ボックス 85"/>
          <p:cNvSpPr txBox="1"/>
          <p:nvPr/>
        </p:nvSpPr>
        <p:spPr>
          <a:xfrm>
            <a:off x="4211960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87" name="テキスト ボックス 86"/>
          <p:cNvSpPr txBox="1"/>
          <p:nvPr/>
        </p:nvSpPr>
        <p:spPr>
          <a:xfrm>
            <a:off x="4644008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88" name="テキスト ボックス 87"/>
          <p:cNvSpPr txBox="1"/>
          <p:nvPr/>
        </p:nvSpPr>
        <p:spPr>
          <a:xfrm>
            <a:off x="5220072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1</a:t>
            </a:r>
            <a:endParaRPr lang="ja-JP" altLang="en-US" sz="1600" dirty="0" smtClean="0"/>
          </a:p>
        </p:txBody>
      </p:sp>
      <p:sp>
        <p:nvSpPr>
          <p:cNvPr id="89" name="テキスト ボックス 88"/>
          <p:cNvSpPr txBox="1"/>
          <p:nvPr/>
        </p:nvSpPr>
        <p:spPr>
          <a:xfrm>
            <a:off x="5652120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90" name="テキスト ボックス 89"/>
          <p:cNvSpPr txBox="1"/>
          <p:nvPr/>
        </p:nvSpPr>
        <p:spPr>
          <a:xfrm>
            <a:off x="6084168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91" name="テキスト ボックス 90"/>
          <p:cNvSpPr txBox="1"/>
          <p:nvPr/>
        </p:nvSpPr>
        <p:spPr>
          <a:xfrm>
            <a:off x="6516216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0</a:t>
            </a:r>
            <a:endParaRPr lang="ja-JP" altLang="en-US" sz="1600" dirty="0" smtClean="0"/>
          </a:p>
        </p:txBody>
      </p:sp>
      <p:sp>
        <p:nvSpPr>
          <p:cNvPr id="92" name="テキスト ボックス 91"/>
          <p:cNvSpPr txBox="1"/>
          <p:nvPr/>
        </p:nvSpPr>
        <p:spPr>
          <a:xfrm>
            <a:off x="7092280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-</a:t>
            </a:r>
            <a:endParaRPr lang="ja-JP" altLang="en-US" sz="1600" dirty="0" smtClean="0"/>
          </a:p>
        </p:txBody>
      </p:sp>
      <p:sp>
        <p:nvSpPr>
          <p:cNvPr id="93" name="テキスト ボックス 92"/>
          <p:cNvSpPr txBox="1"/>
          <p:nvPr/>
        </p:nvSpPr>
        <p:spPr>
          <a:xfrm>
            <a:off x="7524328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-</a:t>
            </a:r>
            <a:endParaRPr lang="ja-JP" altLang="en-US" sz="1600" dirty="0" smtClean="0"/>
          </a:p>
        </p:txBody>
      </p:sp>
      <p:sp>
        <p:nvSpPr>
          <p:cNvPr id="94" name="テキスト ボックス 93"/>
          <p:cNvSpPr txBox="1"/>
          <p:nvPr/>
        </p:nvSpPr>
        <p:spPr>
          <a:xfrm>
            <a:off x="7956376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1600" dirty="0" smtClean="0"/>
              <a:t>-</a:t>
            </a:r>
            <a:endParaRPr lang="ja-JP" altLang="en-US" sz="1600" dirty="0" smtClean="0"/>
          </a:p>
        </p:txBody>
      </p:sp>
      <p:sp>
        <p:nvSpPr>
          <p:cNvPr id="95" name="テキスト ボックス 94"/>
          <p:cNvSpPr txBox="1"/>
          <p:nvPr/>
        </p:nvSpPr>
        <p:spPr>
          <a:xfrm>
            <a:off x="8388424" y="2348880"/>
            <a:ext cx="423664" cy="3385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GB" altLang="ja-JP" sz="1600" dirty="0" smtClean="0"/>
              <a:t>-</a:t>
            </a:r>
            <a:endParaRPr lang="ja-JP" altLang="en-US" sz="1600" dirty="0" smtClean="0"/>
          </a:p>
        </p:txBody>
      </p:sp>
      <p:sp>
        <p:nvSpPr>
          <p:cNvPr id="96" name="正方形/長方形 95"/>
          <p:cNvSpPr/>
          <p:nvPr/>
        </p:nvSpPr>
        <p:spPr>
          <a:xfrm>
            <a:off x="7380312" y="3717032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97" name="正方形/長方形 96"/>
          <p:cNvSpPr/>
          <p:nvPr/>
        </p:nvSpPr>
        <p:spPr>
          <a:xfrm>
            <a:off x="7812360" y="3717032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sp>
        <p:nvSpPr>
          <p:cNvPr id="98" name="正方形/長方形 97"/>
          <p:cNvSpPr/>
          <p:nvPr/>
        </p:nvSpPr>
        <p:spPr>
          <a:xfrm>
            <a:off x="8244408" y="3717032"/>
            <a:ext cx="432048" cy="360040"/>
          </a:xfrm>
          <a:prstGeom prst="rect">
            <a:avLst/>
          </a:prstGeom>
          <a:solidFill>
            <a:schemeClr val="accent1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2</a:t>
            </a:r>
            <a:endParaRPr kumimoji="1" lang="ja-JP" altLang="en-US" dirty="0"/>
          </a:p>
        </p:txBody>
      </p:sp>
      <p:sp>
        <p:nvSpPr>
          <p:cNvPr id="99" name="正方形/長方形 98"/>
          <p:cNvSpPr/>
          <p:nvPr/>
        </p:nvSpPr>
        <p:spPr>
          <a:xfrm>
            <a:off x="7380312" y="5373216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0</a:t>
            </a:r>
            <a:endParaRPr kumimoji="1" lang="ja-JP" altLang="en-US" dirty="0"/>
          </a:p>
        </p:txBody>
      </p:sp>
      <p:sp>
        <p:nvSpPr>
          <p:cNvPr id="100" name="正方形/長方形 99"/>
          <p:cNvSpPr/>
          <p:nvPr/>
        </p:nvSpPr>
        <p:spPr>
          <a:xfrm>
            <a:off x="7812360" y="5373216"/>
            <a:ext cx="432048" cy="360040"/>
          </a:xfrm>
          <a:prstGeom prst="rect">
            <a:avLst/>
          </a:prstGeom>
          <a:solidFill>
            <a:schemeClr val="accent3"/>
          </a:solidFill>
          <a:ln w="12700">
            <a:solidFill>
              <a:schemeClr val="tx1"/>
            </a:solidFill>
          </a:ln>
        </p:spPr>
        <p:style>
          <a:lnRef idx="2">
            <a:schemeClr val="accent1"/>
          </a:lnRef>
          <a:fillRef idx="1">
            <a:schemeClr val="lt1"/>
          </a:fillRef>
          <a:effectRef idx="0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ja-JP" dirty="0" smtClean="0"/>
              <a:t>1</a:t>
            </a:r>
            <a:endParaRPr kumimoji="1" lang="ja-JP" altLang="en-US" dirty="0"/>
          </a:p>
        </p:txBody>
      </p:sp>
      <p:grpSp>
        <p:nvGrpSpPr>
          <p:cNvPr id="8" name="Group 7"/>
          <p:cNvGrpSpPr/>
          <p:nvPr/>
        </p:nvGrpSpPr>
        <p:grpSpPr>
          <a:xfrm>
            <a:off x="1331640" y="5373216"/>
            <a:ext cx="3878907" cy="360040"/>
            <a:chOff x="1403648" y="5373216"/>
            <a:chExt cx="3878907" cy="360040"/>
          </a:xfrm>
        </p:grpSpPr>
        <p:sp>
          <p:nvSpPr>
            <p:cNvPr id="101" name="正方形/長方形 37"/>
            <p:cNvSpPr/>
            <p:nvPr/>
          </p:nvSpPr>
          <p:spPr>
            <a:xfrm>
              <a:off x="2267744" y="5373216"/>
              <a:ext cx="432048" cy="360040"/>
            </a:xfrm>
            <a:prstGeom prst="rect">
              <a:avLst/>
            </a:prstGeom>
            <a:solidFill>
              <a:schemeClr val="accent3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102" name="正方形/長方形 38"/>
            <p:cNvSpPr/>
            <p:nvPr/>
          </p:nvSpPr>
          <p:spPr>
            <a:xfrm>
              <a:off x="2699792" y="5373216"/>
              <a:ext cx="432048" cy="360040"/>
            </a:xfrm>
            <a:prstGeom prst="rect">
              <a:avLst/>
            </a:prstGeom>
            <a:solidFill>
              <a:schemeClr val="accent3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103" name="正方形/長方形 39"/>
            <p:cNvSpPr/>
            <p:nvPr/>
          </p:nvSpPr>
          <p:spPr>
            <a:xfrm>
              <a:off x="1403648" y="5373216"/>
              <a:ext cx="432048" cy="360040"/>
            </a:xfrm>
            <a:prstGeom prst="rect">
              <a:avLst/>
            </a:prstGeom>
            <a:solidFill>
              <a:schemeClr val="accent2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104" name="正方形/長方形 40"/>
            <p:cNvSpPr/>
            <p:nvPr/>
          </p:nvSpPr>
          <p:spPr>
            <a:xfrm>
              <a:off x="1835696" y="5373216"/>
              <a:ext cx="432048" cy="360040"/>
            </a:xfrm>
            <a:prstGeom prst="rect">
              <a:avLst/>
            </a:prstGeom>
            <a:solidFill>
              <a:schemeClr val="accent2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kumimoji="1"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105" name="正方形/長方形 41"/>
            <p:cNvSpPr/>
            <p:nvPr/>
          </p:nvSpPr>
          <p:spPr>
            <a:xfrm>
              <a:off x="3131840" y="5373216"/>
              <a:ext cx="432048" cy="360040"/>
            </a:xfrm>
            <a:prstGeom prst="rect">
              <a:avLst/>
            </a:prstGeom>
            <a:solidFill>
              <a:srgbClr val="7030A0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106" name="正方形/長方形 42"/>
            <p:cNvSpPr/>
            <p:nvPr/>
          </p:nvSpPr>
          <p:spPr>
            <a:xfrm>
              <a:off x="3563888" y="5373216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0</a:t>
              </a:r>
              <a:endParaRPr kumimoji="1" lang="ja-JP" altLang="en-US" dirty="0"/>
            </a:p>
          </p:txBody>
        </p:sp>
        <p:sp>
          <p:nvSpPr>
            <p:cNvPr id="107" name="正方形/長方形 43"/>
            <p:cNvSpPr/>
            <p:nvPr/>
          </p:nvSpPr>
          <p:spPr>
            <a:xfrm>
              <a:off x="3986411" y="5373216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1</a:t>
              </a:r>
              <a:endParaRPr kumimoji="1" lang="ja-JP" altLang="en-US" dirty="0"/>
            </a:p>
          </p:txBody>
        </p:sp>
        <p:sp>
          <p:nvSpPr>
            <p:cNvPr id="108" name="正方形/長方形 44"/>
            <p:cNvSpPr/>
            <p:nvPr/>
          </p:nvSpPr>
          <p:spPr>
            <a:xfrm>
              <a:off x="4418459" y="5373216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2</a:t>
              </a:r>
              <a:endParaRPr kumimoji="1" lang="ja-JP" altLang="en-US" dirty="0"/>
            </a:p>
          </p:txBody>
        </p:sp>
        <p:sp>
          <p:nvSpPr>
            <p:cNvPr id="109" name="正方形/長方形 49"/>
            <p:cNvSpPr/>
            <p:nvPr/>
          </p:nvSpPr>
          <p:spPr>
            <a:xfrm>
              <a:off x="4850507" y="5373216"/>
              <a:ext cx="432048" cy="360040"/>
            </a:xfrm>
            <a:prstGeom prst="rect">
              <a:avLst/>
            </a:prstGeom>
            <a:solidFill>
              <a:schemeClr val="accent1"/>
            </a:solidFill>
            <a:ln w="12700">
              <a:solidFill>
                <a:schemeClr val="tx1"/>
              </a:solidFill>
            </a:ln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US" altLang="ja-JP" dirty="0" smtClean="0"/>
                <a:t>3</a:t>
              </a:r>
              <a:endParaRPr kumimoji="1" lang="ja-JP" altLang="en-US" dirty="0"/>
            </a:p>
          </p:txBody>
        </p:sp>
      </p:grpSp>
      <p:sp>
        <p:nvSpPr>
          <p:cNvPr id="110" name="TextBox 109"/>
          <p:cNvSpPr txBox="1"/>
          <p:nvPr/>
        </p:nvSpPr>
        <p:spPr>
          <a:xfrm>
            <a:off x="208123" y="3698354"/>
            <a:ext cx="83548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List0</a:t>
            </a:r>
            <a:endParaRPr kumimoji="1" lang="ja-JP" altLang="en-US" dirty="0"/>
          </a:p>
        </p:txBody>
      </p:sp>
      <p:sp>
        <p:nvSpPr>
          <p:cNvPr id="111" name="TextBox 110"/>
          <p:cNvSpPr txBox="1"/>
          <p:nvPr/>
        </p:nvSpPr>
        <p:spPr>
          <a:xfrm>
            <a:off x="208123" y="5322403"/>
            <a:ext cx="835485" cy="46166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dirty="0" smtClean="0"/>
              <a:t>List1</a:t>
            </a:r>
            <a:endParaRPr kumimoji="1" lang="ja-JP" alt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25145703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Studied two options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lnSpc>
                <a:spcPct val="150000"/>
              </a:lnSpc>
            </a:pPr>
            <a:r>
              <a:rPr lang="en-US" altLang="ja-JP" dirty="0" smtClean="0"/>
              <a:t>Current</a:t>
            </a:r>
          </a:p>
          <a:p>
            <a:pPr lvl="1">
              <a:lnSpc>
                <a:spcPct val="150000"/>
              </a:lnSpc>
            </a:pPr>
            <a:r>
              <a:rPr lang="en-US" altLang="ja-JP" sz="2000" dirty="0"/>
              <a:t>List0: </a:t>
            </a:r>
            <a:r>
              <a:rPr lang="en-US" altLang="ja-JP" sz="2000" dirty="0" err="1"/>
              <a:t>StBefore</a:t>
            </a:r>
            <a:r>
              <a:rPr lang="en-US" altLang="ja-JP" sz="2000" dirty="0"/>
              <a:t> </a:t>
            </a:r>
            <a:r>
              <a:rPr lang="en-US" altLang="ja-JP" sz="2000" dirty="0" err="1" smtClean="0"/>
              <a:t>StAfter</a:t>
            </a:r>
            <a:r>
              <a:rPr lang="en-US" altLang="ja-JP" sz="2000" dirty="0" smtClean="0"/>
              <a:t> </a:t>
            </a:r>
            <a:r>
              <a:rPr lang="en-US" altLang="ja-JP" sz="2000" dirty="0" err="1" smtClean="0"/>
              <a:t>LongTerm</a:t>
            </a:r>
            <a:r>
              <a:rPr lang="en-US" altLang="ja-JP" sz="2000" dirty="0" smtClean="0"/>
              <a:t> </a:t>
            </a:r>
            <a:r>
              <a:rPr lang="en-US" altLang="ja-JP" sz="2000" dirty="0" err="1">
                <a:solidFill>
                  <a:srgbClr val="FF0000"/>
                </a:solidFill>
              </a:rPr>
              <a:t>InterLayer</a:t>
            </a:r>
            <a:r>
              <a:rPr lang="en-US" altLang="ja-JP" sz="2000" dirty="0">
                <a:solidFill>
                  <a:srgbClr val="FF0000"/>
                </a:solidFill>
              </a:rPr>
              <a:t> </a:t>
            </a:r>
            <a:endParaRPr lang="en-US" altLang="ja-JP" sz="2000" dirty="0"/>
          </a:p>
          <a:p>
            <a:pPr lvl="1">
              <a:lnSpc>
                <a:spcPct val="150000"/>
              </a:lnSpc>
            </a:pPr>
            <a:r>
              <a:rPr lang="en-US" altLang="ja-JP" sz="2000" dirty="0"/>
              <a:t>List1: </a:t>
            </a:r>
            <a:r>
              <a:rPr lang="en-US" altLang="ja-JP" sz="2000" dirty="0" err="1"/>
              <a:t>StAfter</a:t>
            </a:r>
            <a:r>
              <a:rPr lang="en-US" altLang="ja-JP" sz="2000" dirty="0"/>
              <a:t> </a:t>
            </a:r>
            <a:r>
              <a:rPr lang="en-US" altLang="ja-JP" sz="2000" dirty="0" err="1"/>
              <a:t>StBefore</a:t>
            </a:r>
            <a:r>
              <a:rPr lang="en-US" altLang="ja-JP" sz="2000" dirty="0"/>
              <a:t> </a:t>
            </a:r>
            <a:r>
              <a:rPr lang="en-US" altLang="ja-JP" sz="2000" dirty="0" err="1"/>
              <a:t>LongTerm</a:t>
            </a:r>
            <a:r>
              <a:rPr lang="en-US" altLang="ja-JP" sz="2000" dirty="0"/>
              <a:t> </a:t>
            </a:r>
            <a:r>
              <a:rPr lang="en-US" altLang="ja-JP" sz="2000" dirty="0" err="1" smtClean="0">
                <a:solidFill>
                  <a:srgbClr val="FF0000"/>
                </a:solidFill>
              </a:rPr>
              <a:t>InterLayer</a:t>
            </a:r>
            <a:endParaRPr lang="en-US" altLang="ja-JP" dirty="0"/>
          </a:p>
          <a:p>
            <a:pPr>
              <a:lnSpc>
                <a:spcPct val="150000"/>
              </a:lnSpc>
            </a:pPr>
            <a:r>
              <a:rPr lang="en-US" altLang="ja-JP" dirty="0" smtClean="0"/>
              <a:t>Option1 </a:t>
            </a:r>
            <a:r>
              <a:rPr lang="en-US" altLang="ja-JP" dirty="0"/>
              <a:t>: List0 is modified.</a:t>
            </a:r>
          </a:p>
          <a:p>
            <a:pPr lvl="1">
              <a:lnSpc>
                <a:spcPct val="150000"/>
              </a:lnSpc>
            </a:pPr>
            <a:r>
              <a:rPr lang="en-US" altLang="ja-JP" sz="2000" dirty="0"/>
              <a:t>List0: </a:t>
            </a:r>
            <a:r>
              <a:rPr lang="en-US" altLang="ja-JP" sz="2000" dirty="0" err="1"/>
              <a:t>StBefore</a:t>
            </a:r>
            <a:r>
              <a:rPr lang="en-US" altLang="ja-JP" sz="2000" dirty="0"/>
              <a:t> </a:t>
            </a:r>
            <a:r>
              <a:rPr lang="en-US" altLang="ja-JP" sz="2000" dirty="0" err="1">
                <a:solidFill>
                  <a:srgbClr val="FF0000"/>
                </a:solidFill>
              </a:rPr>
              <a:t>InterLayer</a:t>
            </a:r>
            <a:r>
              <a:rPr lang="en-US" altLang="ja-JP" sz="2000" dirty="0">
                <a:solidFill>
                  <a:srgbClr val="FF0000"/>
                </a:solidFill>
              </a:rPr>
              <a:t> </a:t>
            </a:r>
            <a:r>
              <a:rPr lang="en-US" altLang="ja-JP" sz="2000" dirty="0" err="1"/>
              <a:t>StAfter</a:t>
            </a:r>
            <a:r>
              <a:rPr lang="en-US" altLang="ja-JP" sz="2000" dirty="0"/>
              <a:t> </a:t>
            </a:r>
            <a:r>
              <a:rPr lang="en-US" altLang="ja-JP" sz="2000" dirty="0" err="1"/>
              <a:t>LongTerm</a:t>
            </a:r>
            <a:endParaRPr lang="en-US" altLang="ja-JP" sz="2000" dirty="0"/>
          </a:p>
          <a:p>
            <a:pPr lvl="1">
              <a:lnSpc>
                <a:spcPct val="150000"/>
              </a:lnSpc>
            </a:pPr>
            <a:r>
              <a:rPr lang="en-US" altLang="ja-JP" sz="2000" dirty="0"/>
              <a:t>List1: </a:t>
            </a:r>
            <a:r>
              <a:rPr lang="en-US" altLang="ja-JP" sz="2000" dirty="0" err="1"/>
              <a:t>StAfter</a:t>
            </a:r>
            <a:r>
              <a:rPr lang="en-US" altLang="ja-JP" sz="2000" dirty="0"/>
              <a:t> </a:t>
            </a:r>
            <a:r>
              <a:rPr lang="en-US" altLang="ja-JP" sz="2000" dirty="0" err="1"/>
              <a:t>StBefore</a:t>
            </a:r>
            <a:r>
              <a:rPr lang="en-US" altLang="ja-JP" sz="2000" dirty="0"/>
              <a:t> </a:t>
            </a:r>
            <a:r>
              <a:rPr lang="en-US" altLang="ja-JP" sz="2000" dirty="0" err="1"/>
              <a:t>LongTerm</a:t>
            </a:r>
            <a:r>
              <a:rPr lang="en-US" altLang="ja-JP" sz="2000" dirty="0"/>
              <a:t> </a:t>
            </a:r>
            <a:r>
              <a:rPr lang="en-US" altLang="ja-JP" sz="2000" dirty="0" err="1" smtClean="0">
                <a:solidFill>
                  <a:srgbClr val="FF0000"/>
                </a:solidFill>
              </a:rPr>
              <a:t>InterLayer</a:t>
            </a:r>
            <a:endParaRPr lang="en-US" altLang="ja-JP" sz="2000" dirty="0" smtClean="0"/>
          </a:p>
          <a:p>
            <a:pPr>
              <a:lnSpc>
                <a:spcPct val="150000"/>
              </a:lnSpc>
            </a:pPr>
            <a:r>
              <a:rPr lang="en-US" altLang="ja-JP" dirty="0" smtClean="0"/>
              <a:t>Option2 </a:t>
            </a:r>
            <a:r>
              <a:rPr lang="en-US" altLang="ja-JP" dirty="0"/>
              <a:t>: List0 and List1 are modified.</a:t>
            </a:r>
          </a:p>
          <a:p>
            <a:pPr lvl="1">
              <a:lnSpc>
                <a:spcPct val="150000"/>
              </a:lnSpc>
            </a:pPr>
            <a:r>
              <a:rPr lang="en-US" altLang="ja-JP" sz="2000" dirty="0"/>
              <a:t>List0: </a:t>
            </a:r>
            <a:r>
              <a:rPr lang="en-US" altLang="ja-JP" sz="2000" dirty="0" err="1"/>
              <a:t>StBefore</a:t>
            </a:r>
            <a:r>
              <a:rPr lang="en-US" altLang="ja-JP" sz="2000" dirty="0"/>
              <a:t> </a:t>
            </a:r>
            <a:r>
              <a:rPr lang="en-US" altLang="ja-JP" sz="2000" dirty="0" err="1">
                <a:solidFill>
                  <a:srgbClr val="FF0000"/>
                </a:solidFill>
              </a:rPr>
              <a:t>InterLayer</a:t>
            </a:r>
            <a:r>
              <a:rPr lang="en-US" altLang="ja-JP" sz="2000" dirty="0">
                <a:solidFill>
                  <a:srgbClr val="FF0000"/>
                </a:solidFill>
              </a:rPr>
              <a:t> </a:t>
            </a:r>
            <a:r>
              <a:rPr lang="en-US" altLang="ja-JP" sz="2000" dirty="0" err="1"/>
              <a:t>StAfter</a:t>
            </a:r>
            <a:r>
              <a:rPr lang="en-US" altLang="ja-JP" sz="2000" dirty="0"/>
              <a:t> </a:t>
            </a:r>
            <a:r>
              <a:rPr lang="en-US" altLang="ja-JP" sz="2000" dirty="0" err="1" smtClean="0"/>
              <a:t>LongTerm</a:t>
            </a:r>
            <a:endParaRPr lang="en-US" altLang="ja-JP" sz="2000" dirty="0" smtClean="0"/>
          </a:p>
          <a:p>
            <a:pPr lvl="1">
              <a:lnSpc>
                <a:spcPct val="150000"/>
              </a:lnSpc>
            </a:pPr>
            <a:r>
              <a:rPr lang="en-US" altLang="ja-JP" sz="2000" dirty="0" smtClean="0"/>
              <a:t>List1</a:t>
            </a:r>
            <a:r>
              <a:rPr lang="en-US" altLang="ja-JP" sz="2000" dirty="0"/>
              <a:t>: </a:t>
            </a:r>
            <a:r>
              <a:rPr lang="en-US" altLang="ja-JP" sz="2000" dirty="0" err="1"/>
              <a:t>StAfter</a:t>
            </a:r>
            <a:r>
              <a:rPr lang="en-US" altLang="ja-JP" sz="2000" dirty="0"/>
              <a:t> </a:t>
            </a:r>
            <a:r>
              <a:rPr lang="en-US" altLang="ja-JP" sz="2000" dirty="0" err="1">
                <a:solidFill>
                  <a:srgbClr val="FF0000"/>
                </a:solidFill>
              </a:rPr>
              <a:t>InterLayer</a:t>
            </a:r>
            <a:r>
              <a:rPr lang="en-US" altLang="ja-JP" sz="2000" dirty="0">
                <a:solidFill>
                  <a:srgbClr val="FF0000"/>
                </a:solidFill>
              </a:rPr>
              <a:t> </a:t>
            </a:r>
            <a:r>
              <a:rPr lang="en-US" altLang="ja-JP" sz="2000" dirty="0" err="1"/>
              <a:t>StBefore</a:t>
            </a:r>
            <a:r>
              <a:rPr lang="en-US" altLang="ja-JP" sz="2000" dirty="0"/>
              <a:t> </a:t>
            </a:r>
            <a:r>
              <a:rPr lang="en-US" altLang="ja-JP" sz="2000" dirty="0" err="1"/>
              <a:t>LongTerm</a:t>
            </a:r>
            <a:endParaRPr lang="en-US" altLang="ja-JP" sz="2000" dirty="0"/>
          </a:p>
          <a:p>
            <a:pPr>
              <a:lnSpc>
                <a:spcPct val="150000"/>
              </a:lnSpc>
            </a:pPr>
            <a:endParaRPr kumimoji="1" lang="ja-JP" altLang="en-US" dirty="0"/>
          </a:p>
        </p:txBody>
      </p:sp>
      <p:sp>
        <p:nvSpPr>
          <p:cNvPr id="3" name="スライド番号プレースホルダー 2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6</a:t>
            </a:fld>
            <a:endParaRPr lang="en-US" altLang="ja-JP" dirty="0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58940888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SHVC CTC RA List0</a:t>
            </a:r>
            <a:endParaRPr kumimoji="1" lang="ja-JP" alt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7</a:t>
            </a:fld>
            <a:endParaRPr lang="en-US" altLang="ja-JP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  <p:pic>
        <p:nvPicPr>
          <p:cNvPr id="15" name="Picture 6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81954" y="1649507"/>
            <a:ext cx="6772652" cy="425338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7350932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ja-JP" dirty="0"/>
              <a:t>SHVC CTC </a:t>
            </a:r>
            <a:r>
              <a:rPr lang="en-US" altLang="ja-JP" dirty="0" smtClean="0"/>
              <a:t>RA List1</a:t>
            </a:r>
            <a:endParaRPr kumimoji="1" lang="ja-JP" alt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8</a:t>
            </a:fld>
            <a:endParaRPr lang="en-US" altLang="ja-JP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  <p:pic>
        <p:nvPicPr>
          <p:cNvPr id="2052" name="Picture 4"/>
          <p:cNvPicPr>
            <a:picLocks noChangeAspect="1" noChangeArrowheads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163264" y="1916766"/>
            <a:ext cx="7024277" cy="37399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10979851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1" lang="en-US" altLang="ja-JP" dirty="0" smtClean="0"/>
              <a:t>3D CTC List0</a:t>
            </a:r>
            <a:endParaRPr kumimoji="1" lang="ja-JP" alt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052CEE3B-EB69-471D-9F02-F150901253F4}" type="slidenum">
              <a:rPr lang="en-US" altLang="ja-JP" smtClean="0"/>
              <a:pPr>
                <a:defRPr/>
              </a:pPr>
              <a:t>9</a:t>
            </a:fld>
            <a:endParaRPr lang="en-US" altLang="ja-JP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/>
        <p:txBody>
          <a:bodyPr/>
          <a:lstStyle/>
          <a:p>
            <a:r>
              <a:rPr lang="en-US" altLang="ja-JP" smtClean="0"/>
              <a:t>JCTVC-M0081/JCT3V-D0057</a:t>
            </a:r>
            <a:endParaRPr lang="ja-JP" altLang="en-US" dirty="0"/>
          </a:p>
        </p:txBody>
      </p:sp>
      <p:pic>
        <p:nvPicPr>
          <p:cNvPr id="3075" name="Picture 3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55059" y="1662211"/>
            <a:ext cx="6662234" cy="427513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17153216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GBM_Master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標準デザイン">
      <a:majorFont>
        <a:latin typeface="HGP創英角ｺﾞｼｯｸUB"/>
        <a:ea typeface="HGP創英角ｺﾞｼｯｸUB"/>
        <a:cs typeface=""/>
      </a:majorFont>
      <a:minorFont>
        <a:latin typeface="HGP創英角ｺﾞｼｯｸUB"/>
        <a:ea typeface="HGP創英角ｺﾞｼｯｸUB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003366"/>
        </a:solidFill>
        <a:ln>
          <a:noFill/>
        </a:ln>
      </a:spPr>
      <a:bodyPr rtlCol="0" anchor="ctr"/>
      <a:lstStyle>
        <a:defPPr algn="ctr">
          <a:defRPr kumimoji="1"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lnDef>
      <a:spPr>
        <a:ln>
          <a:tailEnd type="none"/>
        </a:ln>
      </a:spPr>
      <a:bodyPr/>
      <a:lstStyle/>
      <a:style>
        <a:lnRef idx="1">
          <a:schemeClr val="dk1"/>
        </a:lnRef>
        <a:fillRef idx="0">
          <a:schemeClr val="dk1"/>
        </a:fillRef>
        <a:effectRef idx="0">
          <a:schemeClr val="dk1"/>
        </a:effectRef>
        <a:fontRef idx="minor">
          <a:schemeClr val="tx1"/>
        </a:fontRef>
      </a: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テーマ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540</Words>
  <Application>Microsoft Office PowerPoint</Application>
  <PresentationFormat>On-screen Show (4:3)</PresentationFormat>
  <Paragraphs>261</Paragraphs>
  <Slides>14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5" baseType="lpstr">
      <vt:lpstr>GBM_Master</vt:lpstr>
      <vt:lpstr>HLS: SHVC/3D On initialization process for reference picture lists</vt:lpstr>
      <vt:lpstr>Summary</vt:lpstr>
      <vt:lpstr>Four types of reference picture</vt:lpstr>
      <vt:lpstr>Current reference list initialization process</vt:lpstr>
      <vt:lpstr>Proposed reference list initialization process</vt:lpstr>
      <vt:lpstr>Studied two options</vt:lpstr>
      <vt:lpstr>SHVC CTC RA List0</vt:lpstr>
      <vt:lpstr>SHVC CTC RA List1</vt:lpstr>
      <vt:lpstr>3D CTC List0</vt:lpstr>
      <vt:lpstr>3D CTC List1</vt:lpstr>
      <vt:lpstr>Impact on CTC</vt:lpstr>
      <vt:lpstr>Conclusion</vt:lpstr>
      <vt:lpstr>Draft text (Option1)</vt:lpstr>
      <vt:lpstr>PowerPoint Presentation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6</cp:revision>
  <dcterms:created xsi:type="dcterms:W3CDTF">2010-06-25T05:44:48Z</dcterms:created>
  <dcterms:modified xsi:type="dcterms:W3CDTF">2013-04-20T02:09:18Z</dcterms:modified>
  <cp:contentStatus>fix</cp:contentStatus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0x0101020010AEFE09DCD06140A9660BDD0E512771</vt:lpwstr>
  </property>
  <property fmtid="{D5CDD505-2E9C-101B-9397-08002B2CF9AE}" pid="3" name="ImageCreateDate">
    <vt:lpwstr/>
  </property>
  <property fmtid="{D5CDD505-2E9C-101B-9397-08002B2CF9AE}" pid="4" name="Description">
    <vt:lpwstr/>
  </property>
</Properties>
</file>