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7" r:id="rId3"/>
    <p:sldId id="283" r:id="rId4"/>
    <p:sldId id="290" r:id="rId5"/>
    <p:sldId id="291" r:id="rId6"/>
    <p:sldId id="288" r:id="rId7"/>
    <p:sldId id="289" r:id="rId8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25" autoAdjust="0"/>
    <p:restoredTop sz="94660"/>
  </p:normalViewPr>
  <p:slideViewPr>
    <p:cSldViewPr>
      <p:cViewPr varScale="1">
        <p:scale>
          <a:sx n="72" d="100"/>
          <a:sy n="72" d="100"/>
        </p:scale>
        <p:origin x="-9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2013/4/17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2013/4/17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2013/4/17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2013/4/17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US" altLang="ja-JP" sz="3200" dirty="0" smtClean="0"/>
              <a:t>On </a:t>
            </a:r>
            <a:r>
              <a:rPr lang="en-US" altLang="ja-JP" sz="3200" dirty="0" err="1" smtClean="0"/>
              <a:t>TextureRL</a:t>
            </a:r>
            <a:r>
              <a:rPr lang="en-US" altLang="ja-JP" sz="3200" dirty="0" smtClean="0"/>
              <a:t> flag context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dirty="0" smtClean="0"/>
              <a:t>(</a:t>
            </a:r>
            <a:r>
              <a:rPr lang="en-US" altLang="ja-JP" sz="3200" dirty="0" smtClean="0"/>
              <a:t>JCTVC-M0075)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13th Meeting in </a:t>
            </a:r>
            <a:r>
              <a:rPr lang="en-US" altLang="ja-JP" dirty="0" err="1" smtClean="0"/>
              <a:t>Incheon</a:t>
            </a:r>
            <a:r>
              <a:rPr lang="en-US" altLang="ja-JP" dirty="0" smtClean="0"/>
              <a:t>, KR, </a:t>
            </a:r>
            <a:r>
              <a:rPr lang="en-CA" altLang="ja-JP" dirty="0" smtClean="0"/>
              <a:t>18–26 Apr.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Tomoyuki Yamamoto</a:t>
            </a:r>
            <a:endParaRPr lang="en-US" altLang="ja-JP" dirty="0" smtClean="0"/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Overall summary</a:t>
            </a:r>
            <a:endParaRPr lang="ja-JP" altLang="en-US" smtClean="0"/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0900" cy="5919788"/>
          </a:xfrm>
        </p:spPr>
        <p:txBody>
          <a:bodyPr/>
          <a:lstStyle/>
          <a:p>
            <a:r>
              <a:rPr lang="en-US" altLang="ja-JP" sz="1800" dirty="0" smtClean="0"/>
              <a:t>Motivation</a:t>
            </a:r>
          </a:p>
          <a:p>
            <a:pPr lvl="1"/>
            <a:r>
              <a:rPr lang="en-US" altLang="ja-JP" sz="1600" dirty="0" err="1" smtClean="0"/>
              <a:t>TextureRL</a:t>
            </a:r>
            <a:r>
              <a:rPr lang="en-US" altLang="ja-JP" sz="1600" dirty="0" smtClean="0"/>
              <a:t> flag context derivation introduced additional dependency among CUs</a:t>
            </a:r>
          </a:p>
          <a:p>
            <a:pPr lvl="1"/>
            <a:r>
              <a:rPr lang="en-US" altLang="ja-JP" sz="1600" dirty="0" smtClean="0"/>
              <a:t>By removing the dependency, SHVC would be the same as HEVC in terms of the CU-level spatial dependency</a:t>
            </a:r>
            <a:endParaRPr lang="en-US" altLang="ja-JP" sz="1400" dirty="0" smtClean="0"/>
          </a:p>
          <a:p>
            <a:pPr>
              <a:buNone/>
            </a:pPr>
            <a:endParaRPr lang="en-US" altLang="ja-JP" sz="1800" dirty="0" smtClean="0"/>
          </a:p>
          <a:p>
            <a:r>
              <a:rPr lang="en-US" altLang="ja-JP" sz="1800" dirty="0" smtClean="0"/>
              <a:t>Proposal</a:t>
            </a:r>
            <a:r>
              <a:rPr lang="en-US" altLang="ja-JP" sz="1800" dirty="0" smtClean="0"/>
              <a:t>:</a:t>
            </a:r>
            <a:endParaRPr lang="en-US" altLang="ja-JP" sz="1600" dirty="0" smtClean="0"/>
          </a:p>
          <a:p>
            <a:pPr lvl="1"/>
            <a:r>
              <a:rPr lang="en-US" altLang="ja-JP" sz="1600" dirty="0" smtClean="0"/>
              <a:t>Derive </a:t>
            </a:r>
            <a:r>
              <a:rPr lang="en-US" altLang="ja-JP" sz="1600" dirty="0" err="1" smtClean="0"/>
              <a:t>TextureRL</a:t>
            </a:r>
            <a:r>
              <a:rPr lang="en-US" altLang="ja-JP" sz="1600" dirty="0" smtClean="0"/>
              <a:t> flag context without using neighboring flags</a:t>
            </a:r>
          </a:p>
          <a:p>
            <a:pPr lvl="1"/>
            <a:r>
              <a:rPr lang="en-US" altLang="ja-JP" sz="1600" dirty="0" smtClean="0"/>
              <a:t>Instead, CU size is used</a:t>
            </a:r>
            <a:endParaRPr lang="en-US" altLang="ja-JP" sz="1600" dirty="0" smtClean="0"/>
          </a:p>
          <a:p>
            <a:pPr lvl="2"/>
            <a:endParaRPr lang="en-US" altLang="ja-JP" sz="1800" dirty="0" smtClean="0">
              <a:sym typeface="Wingdings" pitchFamily="2" charset="2"/>
            </a:endParaRPr>
          </a:p>
          <a:p>
            <a:r>
              <a:rPr lang="en-US" altLang="ja-JP" sz="1800" dirty="0" smtClean="0">
                <a:sym typeface="Wingdings" pitchFamily="2" charset="2"/>
              </a:rPr>
              <a:t>Experimental </a:t>
            </a:r>
            <a:r>
              <a:rPr lang="en-US" altLang="ja-JP" sz="1800" dirty="0" smtClean="0">
                <a:sym typeface="Wingdings" pitchFamily="2" charset="2"/>
              </a:rPr>
              <a:t>results</a:t>
            </a: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“EL+BL” </a:t>
            </a:r>
            <a:r>
              <a:rPr lang="en-US" altLang="ja-JP" sz="1600" dirty="0" smtClean="0">
                <a:sym typeface="Wingdings" pitchFamily="2" charset="2"/>
              </a:rPr>
              <a:t>BD-rate changes:</a:t>
            </a:r>
            <a:r>
              <a:rPr lang="en-US" altLang="ja-JP" sz="1600" dirty="0" smtClean="0"/>
              <a:t> </a:t>
            </a:r>
            <a:endParaRPr lang="en-US" altLang="ja-JP" sz="1600" dirty="0" smtClean="0"/>
          </a:p>
          <a:p>
            <a:pPr lvl="2"/>
            <a:r>
              <a:rPr lang="en-CA" sz="1400" dirty="0" smtClean="0"/>
              <a:t>AI 2x: 0.04%, AI 1.5x: </a:t>
            </a:r>
            <a:r>
              <a:rPr lang="en-CA" sz="1400" dirty="0" smtClean="0"/>
              <a:t>0.02%</a:t>
            </a:r>
          </a:p>
          <a:p>
            <a:pPr lvl="2"/>
            <a:r>
              <a:rPr lang="en-CA" sz="1400" dirty="0" smtClean="0"/>
              <a:t>RA </a:t>
            </a:r>
            <a:r>
              <a:rPr lang="en-CA" sz="1400" dirty="0" smtClean="0"/>
              <a:t>2x: 0.07%, RA 1.5x: 0.09%, RA SNR: 0.02</a:t>
            </a:r>
            <a:r>
              <a:rPr lang="en-CA" sz="1400" dirty="0" smtClean="0"/>
              <a:t>%</a:t>
            </a:r>
          </a:p>
          <a:p>
            <a:pPr lvl="2"/>
            <a:r>
              <a:rPr lang="en-CA" sz="1400" dirty="0" smtClean="0"/>
              <a:t>LP </a:t>
            </a:r>
            <a:r>
              <a:rPr lang="en-CA" sz="1400" dirty="0" smtClean="0"/>
              <a:t>2x: 0.08%, LP 1.5x: 0.15%, and LP SNR: 0.02</a:t>
            </a:r>
            <a:r>
              <a:rPr lang="en-CA" sz="1400" dirty="0" smtClean="0"/>
              <a:t>%</a:t>
            </a:r>
          </a:p>
          <a:p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sz="1800" dirty="0" smtClean="0">
                <a:sym typeface="Wingdings" pitchFamily="2" charset="2"/>
              </a:rPr>
              <a:t>Cross-checked results are provided by Samsung as M0249.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5EE1F-EC16-4A4F-898D-97AA2E294057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2400" dirty="0" err="1" smtClean="0"/>
              <a:t>TextureRL</a:t>
            </a:r>
            <a:r>
              <a:rPr kumimoji="1" lang="en-US" altLang="ja-JP" sz="2400" dirty="0" smtClean="0"/>
              <a:t> flag context in WD1</a:t>
            </a:r>
            <a:endParaRPr kumimoji="1" lang="ja-JP" altLang="en-US" sz="24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60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0900" cy="2843783"/>
          </a:xfrm>
        </p:spPr>
        <p:txBody>
          <a:bodyPr/>
          <a:lstStyle/>
          <a:p>
            <a:r>
              <a:rPr lang="en-US" altLang="ja-JP" sz="2000" dirty="0" smtClean="0"/>
              <a:t>Context derivation</a:t>
            </a:r>
            <a:endParaRPr lang="en-US" altLang="ja-JP" sz="2000" dirty="0" smtClean="0"/>
          </a:p>
          <a:p>
            <a:pPr lvl="1"/>
            <a:r>
              <a:rPr lang="en-US" altLang="ja-JP" sz="1800" dirty="0" err="1" smtClean="0"/>
              <a:t>TextureRL</a:t>
            </a:r>
            <a:r>
              <a:rPr lang="en-US" altLang="ja-JP" sz="1800" dirty="0" smtClean="0"/>
              <a:t> flags in top and left neighboring CUs are used</a:t>
            </a:r>
          </a:p>
          <a:p>
            <a:pPr lvl="2"/>
            <a:r>
              <a:rPr lang="en-US" altLang="ja-JP" dirty="0" smtClean="0"/>
              <a:t>Need to store </a:t>
            </a:r>
            <a:r>
              <a:rPr lang="en-US" altLang="ja-JP" dirty="0" err="1" smtClean="0"/>
              <a:t>TextureRL</a:t>
            </a:r>
            <a:r>
              <a:rPr lang="en-US" altLang="ja-JP" dirty="0" smtClean="0"/>
              <a:t> flags</a:t>
            </a:r>
          </a:p>
          <a:p>
            <a:pPr lvl="2"/>
            <a:r>
              <a:rPr lang="en-US" altLang="ja-JP" dirty="0" smtClean="0"/>
              <a:t>Need availability check of neighboring CUs</a:t>
            </a:r>
          </a:p>
          <a:p>
            <a:pPr lvl="1"/>
            <a:r>
              <a:rPr lang="en-US" altLang="ja-JP" sz="1800" dirty="0" smtClean="0"/>
              <a:t>Three contexts</a:t>
            </a:r>
          </a:p>
          <a:p>
            <a:pPr lvl="2"/>
            <a:r>
              <a:rPr lang="en-US" altLang="ja-JP" dirty="0" smtClean="0"/>
              <a:t>0: Both neighbors are either non-</a:t>
            </a:r>
            <a:r>
              <a:rPr lang="en-US" altLang="ja-JP" dirty="0" err="1" smtClean="0"/>
              <a:t>TextureRL</a:t>
            </a:r>
            <a:r>
              <a:rPr lang="en-US" altLang="ja-JP" dirty="0" smtClean="0"/>
              <a:t> CU or non-available</a:t>
            </a:r>
          </a:p>
          <a:p>
            <a:pPr lvl="2"/>
            <a:r>
              <a:rPr lang="en-US" altLang="ja-JP" dirty="0" smtClean="0"/>
              <a:t>1: One neighbor is </a:t>
            </a:r>
            <a:r>
              <a:rPr lang="en-US" altLang="ja-JP" dirty="0" err="1" smtClean="0"/>
              <a:t>TextureRL</a:t>
            </a:r>
            <a:r>
              <a:rPr lang="en-US" altLang="ja-JP" dirty="0" smtClean="0"/>
              <a:t> CU</a:t>
            </a:r>
          </a:p>
          <a:p>
            <a:pPr lvl="2"/>
            <a:r>
              <a:rPr lang="en-US" altLang="ja-JP" dirty="0" smtClean="0"/>
              <a:t>2: Both neighbors are </a:t>
            </a:r>
            <a:r>
              <a:rPr lang="en-US" altLang="ja-JP" dirty="0" err="1" smtClean="0"/>
              <a:t>TextureRL</a:t>
            </a:r>
            <a:r>
              <a:rPr lang="en-US" altLang="ja-JP" dirty="0" smtClean="0"/>
              <a:t> CU</a:t>
            </a:r>
            <a:endParaRPr lang="en-US" altLang="ja-JP" dirty="0" smtClean="0"/>
          </a:p>
        </p:txBody>
      </p:sp>
      <p:graphicFrame>
        <p:nvGraphicFramePr>
          <p:cNvPr id="63" name="表 62"/>
          <p:cNvGraphicFramePr>
            <a:graphicFrameLocks noGrp="1"/>
          </p:cNvGraphicFramePr>
          <p:nvPr/>
        </p:nvGraphicFramePr>
        <p:xfrm>
          <a:off x="935595" y="4113076"/>
          <a:ext cx="7380820" cy="828092"/>
        </p:xfrm>
        <a:graphic>
          <a:graphicData uri="http://schemas.openxmlformats.org/drawingml/2006/table">
            <a:tbl>
              <a:tblPr/>
              <a:tblGrid>
                <a:gridCol w="1760204"/>
                <a:gridCol w="1896987"/>
                <a:gridCol w="1599394"/>
                <a:gridCol w="2124235"/>
              </a:tblGrid>
              <a:tr h="27603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Times New Roman"/>
                          <a:ea typeface="ＭＳ 明朝"/>
                          <a:cs typeface="Times New Roman"/>
                        </a:rPr>
                        <a:t>Syntax element</a:t>
                      </a:r>
                      <a:endParaRPr lang="en-GB" sz="24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err="1">
                          <a:latin typeface="Times New Roman"/>
                          <a:ea typeface="ＭＳ 明朝"/>
                          <a:cs typeface="Times New Roman"/>
                        </a:rPr>
                        <a:t>condL</a:t>
                      </a:r>
                      <a:endParaRPr lang="en-GB" sz="24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err="1">
                          <a:latin typeface="Times New Roman"/>
                          <a:ea typeface="ＭＳ 明朝"/>
                          <a:cs typeface="Times New Roman"/>
                        </a:rPr>
                        <a:t>condA</a:t>
                      </a:r>
                      <a:endParaRPr lang="en-GB" sz="24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err="1">
                          <a:latin typeface="Times New Roman"/>
                          <a:ea typeface="ＭＳ 明朝"/>
                          <a:cs typeface="Times New Roman"/>
                        </a:rPr>
                        <a:t>ctxIdxInc</a:t>
                      </a:r>
                      <a:endParaRPr lang="en-GB" sz="24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06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>
                          <a:latin typeface="Times New Roman"/>
                          <a:ea typeface="ＭＳ 明朝"/>
                          <a:cs typeface="Times New Roman"/>
                        </a:rPr>
                        <a:t>texture_rl_flag</a:t>
                      </a:r>
                      <a:endParaRPr lang="en-GB" sz="24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>
                          <a:latin typeface="Times New Roman"/>
                          <a:ea typeface="ＭＳ 明朝"/>
                          <a:cs typeface="Times New Roman"/>
                        </a:rPr>
                        <a:t>texture_rl_flag</a:t>
                      </a:r>
                      <a:r>
                        <a:rPr lang="en-US" sz="1400" dirty="0">
                          <a:latin typeface="Times New Roman"/>
                          <a:ea typeface="ＭＳ 明朝"/>
                          <a:cs typeface="Times New Roman"/>
                        </a:rPr>
                        <a:t> [ </a:t>
                      </a:r>
                      <a:r>
                        <a:rPr lang="en-US" sz="1400" dirty="0" err="1">
                          <a:latin typeface="Times New Roman"/>
                          <a:ea typeface="ＭＳ 明朝"/>
                          <a:cs typeface="Times New Roman"/>
                        </a:rPr>
                        <a:t>xL</a:t>
                      </a:r>
                      <a:r>
                        <a:rPr lang="en-US" sz="1400" dirty="0">
                          <a:latin typeface="Times New Roman"/>
                          <a:ea typeface="ＭＳ 明朝"/>
                          <a:cs typeface="Times New Roman"/>
                        </a:rPr>
                        <a:t> ][ </a:t>
                      </a:r>
                      <a:r>
                        <a:rPr lang="en-US" sz="1400" dirty="0" err="1">
                          <a:latin typeface="Times New Roman"/>
                          <a:ea typeface="ＭＳ 明朝"/>
                          <a:cs typeface="Times New Roman"/>
                        </a:rPr>
                        <a:t>yL</a:t>
                      </a:r>
                      <a:r>
                        <a:rPr lang="en-US" sz="1400" dirty="0">
                          <a:latin typeface="Times New Roman"/>
                          <a:ea typeface="ＭＳ 明朝"/>
                          <a:cs typeface="Times New Roman"/>
                        </a:rPr>
                        <a:t> ]</a:t>
                      </a:r>
                      <a:endParaRPr lang="en-GB" sz="24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>
                          <a:latin typeface="Times New Roman"/>
                          <a:ea typeface="ＭＳ 明朝"/>
                          <a:cs typeface="Times New Roman"/>
                        </a:rPr>
                        <a:t>texture_rl_flag</a:t>
                      </a:r>
                      <a:r>
                        <a:rPr lang="en-US" sz="1400" dirty="0">
                          <a:latin typeface="Times New Roman"/>
                          <a:ea typeface="ＭＳ 明朝"/>
                          <a:cs typeface="Times New Roman"/>
                        </a:rPr>
                        <a:t> [ </a:t>
                      </a:r>
                      <a:r>
                        <a:rPr lang="en-US" sz="1400" dirty="0" err="1">
                          <a:latin typeface="Times New Roman"/>
                          <a:ea typeface="ＭＳ 明朝"/>
                          <a:cs typeface="Times New Roman"/>
                        </a:rPr>
                        <a:t>xA</a:t>
                      </a:r>
                      <a:r>
                        <a:rPr lang="en-US" sz="1400" dirty="0">
                          <a:latin typeface="Times New Roman"/>
                          <a:ea typeface="ＭＳ 明朝"/>
                          <a:cs typeface="Times New Roman"/>
                        </a:rPr>
                        <a:t> ][ </a:t>
                      </a:r>
                      <a:r>
                        <a:rPr lang="en-US" sz="1400" dirty="0" err="1">
                          <a:latin typeface="Times New Roman"/>
                          <a:ea typeface="ＭＳ 明朝"/>
                          <a:cs typeface="Times New Roman"/>
                        </a:rPr>
                        <a:t>yA</a:t>
                      </a:r>
                      <a:r>
                        <a:rPr lang="en-US" sz="1400" dirty="0">
                          <a:latin typeface="Times New Roman"/>
                          <a:ea typeface="ＭＳ 明朝"/>
                          <a:cs typeface="Times New Roman"/>
                        </a:rPr>
                        <a:t> ]</a:t>
                      </a:r>
                      <a:endParaRPr lang="en-GB" sz="24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ＭＳ 明朝"/>
                          <a:cs typeface="Times New Roman"/>
                        </a:rPr>
                        <a:t>( </a:t>
                      </a:r>
                      <a:r>
                        <a:rPr lang="en-US" sz="1400" dirty="0" err="1">
                          <a:latin typeface="Times New Roman"/>
                          <a:ea typeface="ＭＳ 明朝"/>
                          <a:cs typeface="Times New Roman"/>
                        </a:rPr>
                        <a:t>condL</a:t>
                      </a:r>
                      <a:r>
                        <a:rPr lang="en-US" sz="1400" dirty="0">
                          <a:latin typeface="Times New Roman"/>
                          <a:ea typeface="ＭＳ 明朝"/>
                          <a:cs typeface="Times New Roman"/>
                        </a:rPr>
                        <a:t> &amp;&amp; </a:t>
                      </a:r>
                      <a:r>
                        <a:rPr lang="en-US" sz="1400" dirty="0" err="1">
                          <a:latin typeface="Times New Roman"/>
                          <a:ea typeface="ＭＳ 明朝"/>
                          <a:cs typeface="Times New Roman"/>
                        </a:rPr>
                        <a:t>availableL</a:t>
                      </a:r>
                      <a:r>
                        <a:rPr lang="en-US" sz="1400" dirty="0">
                          <a:latin typeface="Times New Roman"/>
                          <a:ea typeface="ＭＳ 明朝"/>
                          <a:cs typeface="Times New Roman"/>
                        </a:rPr>
                        <a:t> ) + ( </a:t>
                      </a:r>
                      <a:r>
                        <a:rPr lang="en-US" sz="1400" dirty="0" err="1">
                          <a:latin typeface="Times New Roman"/>
                          <a:ea typeface="ＭＳ 明朝"/>
                          <a:cs typeface="Times New Roman"/>
                        </a:rPr>
                        <a:t>condA</a:t>
                      </a:r>
                      <a:r>
                        <a:rPr lang="en-US" sz="1400" dirty="0">
                          <a:latin typeface="Times New Roman"/>
                          <a:ea typeface="ＭＳ 明朝"/>
                          <a:cs typeface="Times New Roman"/>
                        </a:rPr>
                        <a:t> &amp;&amp; </a:t>
                      </a:r>
                      <a:r>
                        <a:rPr lang="en-US" sz="1400" dirty="0" err="1">
                          <a:latin typeface="Times New Roman"/>
                          <a:ea typeface="ＭＳ 明朝"/>
                          <a:cs typeface="Times New Roman"/>
                        </a:rPr>
                        <a:t>availableA</a:t>
                      </a:r>
                      <a:r>
                        <a:rPr lang="en-US" sz="1400" dirty="0">
                          <a:latin typeface="Times New Roman"/>
                          <a:ea typeface="ＭＳ 明朝"/>
                          <a:cs typeface="Times New Roman"/>
                        </a:rPr>
                        <a:t> )</a:t>
                      </a:r>
                      <a:endParaRPr lang="en-GB" sz="24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</a:t>
            </a:r>
            <a:r>
              <a:rPr lang="en-US" dirty="0" err="1" smtClean="0"/>
              <a:t>TextureRL</a:t>
            </a:r>
            <a:r>
              <a:rPr lang="en-US" dirty="0" smtClean="0"/>
              <a:t> flag context derivation</a:t>
            </a:r>
            <a:endParaRPr lang="en-GB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2139131"/>
          </a:xfrm>
        </p:spPr>
        <p:txBody>
          <a:bodyPr/>
          <a:lstStyle/>
          <a:p>
            <a:r>
              <a:rPr lang="en-US" dirty="0" smtClean="0"/>
              <a:t>Context derivation</a:t>
            </a:r>
          </a:p>
          <a:p>
            <a:pPr lvl="1"/>
            <a:r>
              <a:rPr lang="en-US" dirty="0" smtClean="0"/>
              <a:t>Three contexts depending on CU size (CU depth)</a:t>
            </a:r>
          </a:p>
          <a:p>
            <a:pPr lvl="1"/>
            <a:r>
              <a:rPr lang="en-US" dirty="0" smtClean="0"/>
              <a:t>Benefit:</a:t>
            </a:r>
          </a:p>
          <a:p>
            <a:pPr lvl="2"/>
            <a:r>
              <a:rPr lang="en-US" dirty="0" smtClean="0"/>
              <a:t>No inter-CU dependency</a:t>
            </a:r>
          </a:p>
          <a:p>
            <a:pPr lvl="2"/>
            <a:r>
              <a:rPr lang="en-US" dirty="0" smtClean="0"/>
              <a:t>Less condition check (no need to check neighbor availability)</a:t>
            </a:r>
            <a:endParaRPr lang="en-GB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115616" y="3176972"/>
          <a:ext cx="7056785" cy="1475392"/>
        </p:xfrm>
        <a:graphic>
          <a:graphicData uri="http://schemas.openxmlformats.org/drawingml/2006/table">
            <a:tbl>
              <a:tblPr/>
              <a:tblGrid>
                <a:gridCol w="2335714"/>
                <a:gridCol w="2335714"/>
                <a:gridCol w="2385357"/>
              </a:tblGrid>
              <a:tr h="4320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err="1">
                          <a:latin typeface="Times New Roman"/>
                          <a:ea typeface="ＭＳ 明朝"/>
                          <a:cs typeface="Times New Roman"/>
                        </a:rPr>
                        <a:t>ctxIdxInc</a:t>
                      </a:r>
                      <a:endParaRPr lang="en-GB" sz="1600" b="1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err="1">
                          <a:latin typeface="Times New Roman"/>
                          <a:ea typeface="ＭＳ 明朝"/>
                          <a:cs typeface="Times New Roman"/>
                        </a:rPr>
                        <a:t>CtDepth</a:t>
                      </a:r>
                      <a:endParaRPr lang="en-GB" sz="1600" b="1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ＭＳ 明朝"/>
                          <a:cs typeface="Times New Roman"/>
                        </a:rPr>
                        <a:t>corresponding </a:t>
                      </a:r>
                      <a:r>
                        <a:rPr lang="en-US" sz="1600" b="1" dirty="0">
                          <a:latin typeface="Times New Roman"/>
                          <a:ea typeface="ＭＳ 明朝"/>
                          <a:cs typeface="Times New Roman"/>
                        </a:rPr>
                        <a:t>CU </a:t>
                      </a:r>
                      <a:r>
                        <a:rPr lang="en-US" sz="1600" b="1" dirty="0" smtClean="0">
                          <a:latin typeface="Times New Roman"/>
                          <a:ea typeface="ＭＳ 明朝"/>
                          <a:cs typeface="Times New Roman"/>
                        </a:rPr>
                        <a:t>size</a:t>
                      </a:r>
                      <a:endParaRPr lang="en-GB" sz="1600" b="1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ＭＳ 明朝"/>
                          <a:cs typeface="Times New Roman"/>
                        </a:rPr>
                        <a:t>0</a:t>
                      </a:r>
                      <a:endParaRPr lang="en-GB" sz="16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ＭＳ 明朝"/>
                          <a:cs typeface="Times New Roman"/>
                        </a:rPr>
                        <a:t>0, 1   </a:t>
                      </a:r>
                      <a:r>
                        <a:rPr lang="en-US" sz="1600" dirty="0">
                          <a:latin typeface="Times New Roman"/>
                          <a:ea typeface="ＭＳ 明朝"/>
                          <a:cs typeface="Times New Roman"/>
                        </a:rPr>
                        <a:t>(&lt; MaxCuDepth-1)</a:t>
                      </a:r>
                      <a:endParaRPr lang="en-GB" sz="16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ＭＳ 明朝"/>
                          <a:cs typeface="Times New Roman"/>
                        </a:rPr>
                        <a:t>64x64 </a:t>
                      </a:r>
                      <a:r>
                        <a:rPr lang="en-US" sz="1600" dirty="0" smtClean="0">
                          <a:latin typeface="Times New Roman"/>
                          <a:ea typeface="ＭＳ 明朝"/>
                          <a:cs typeface="Times New Roman"/>
                        </a:rPr>
                        <a:t>/  32x32</a:t>
                      </a:r>
                      <a:endParaRPr lang="en-GB" sz="16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65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ＭＳ 明朝"/>
                          <a:cs typeface="Times New Roman"/>
                        </a:rPr>
                        <a:t>1</a:t>
                      </a:r>
                      <a:endParaRPr lang="en-GB" sz="16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ＭＳ 明朝"/>
                          <a:cs typeface="Times New Roman"/>
                        </a:rPr>
                        <a:t>2   (MaxCuDepth-1)</a:t>
                      </a:r>
                      <a:endParaRPr lang="en-GB" sz="16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ＭＳ 明朝"/>
                          <a:cs typeface="Times New Roman"/>
                        </a:rPr>
                        <a:t>16x16</a:t>
                      </a:r>
                      <a:endParaRPr lang="en-GB" sz="16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652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ＭＳ 明朝"/>
                          <a:cs typeface="Times New Roman"/>
                        </a:rPr>
                        <a:t>2</a:t>
                      </a:r>
                      <a:endParaRPr lang="en-GB" sz="16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ＭＳ 明朝"/>
                          <a:cs typeface="Times New Roman"/>
                        </a:rPr>
                        <a:t>3   (</a:t>
                      </a:r>
                      <a:r>
                        <a:rPr lang="en-US" sz="1600" dirty="0" err="1">
                          <a:latin typeface="Times New Roman"/>
                          <a:ea typeface="ＭＳ 明朝"/>
                          <a:cs typeface="Times New Roman"/>
                        </a:rPr>
                        <a:t>MaxCuDepth</a:t>
                      </a:r>
                      <a:r>
                        <a:rPr lang="en-US" sz="1600" dirty="0"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en-GB" sz="16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ＭＳ 明朝"/>
                          <a:cs typeface="Times New Roman"/>
                        </a:rPr>
                        <a:t>8x8</a:t>
                      </a:r>
                      <a:endParaRPr lang="en-GB" sz="16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 of </a:t>
            </a:r>
            <a:r>
              <a:rPr lang="en-US" dirty="0" err="1" smtClean="0"/>
              <a:t>TextureRL</a:t>
            </a:r>
            <a:r>
              <a:rPr lang="en-US" dirty="0" smtClean="0"/>
              <a:t> CU</a:t>
            </a:r>
            <a:endParaRPr lang="en-GB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3708" y="1160748"/>
            <a:ext cx="2274888" cy="1373187"/>
          </a:xfrm>
          <a:prstGeom prst="rect">
            <a:avLst/>
          </a:prstGeom>
          <a:noFill/>
        </p:spPr>
      </p:pic>
      <p:pic>
        <p:nvPicPr>
          <p:cNvPr id="12291" name="Picture 3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2596" y="2876835"/>
            <a:ext cx="2297112" cy="1384300"/>
          </a:xfrm>
          <a:prstGeom prst="rect">
            <a:avLst/>
          </a:prstGeom>
          <a:noFill/>
        </p:spPr>
      </p:pic>
      <p:pic>
        <p:nvPicPr>
          <p:cNvPr id="12292" name="Picture 4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32596" y="4670710"/>
            <a:ext cx="2297112" cy="1384300"/>
          </a:xfrm>
          <a:prstGeom prst="rect">
            <a:avLst/>
          </a:prstGeom>
          <a:noFill/>
        </p:spPr>
      </p:pic>
      <p:pic>
        <p:nvPicPr>
          <p:cNvPr id="12293" name="Picture 5"/>
          <p:cNvPicPr preferRelativeResize="0"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32933" y="1152810"/>
            <a:ext cx="2297113" cy="1387475"/>
          </a:xfrm>
          <a:prstGeom prst="rect">
            <a:avLst/>
          </a:prstGeom>
          <a:noFill/>
        </p:spPr>
      </p:pic>
      <p:pic>
        <p:nvPicPr>
          <p:cNvPr id="12294" name="Picture 6"/>
          <p:cNvPicPr preferRelativeResize="0"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31346" y="2876835"/>
            <a:ext cx="2298700" cy="1384300"/>
          </a:xfrm>
          <a:prstGeom prst="rect">
            <a:avLst/>
          </a:prstGeom>
          <a:noFill/>
        </p:spPr>
      </p:pic>
      <p:pic>
        <p:nvPicPr>
          <p:cNvPr id="12295" name="Picture 7"/>
          <p:cNvPicPr preferRelativeResize="0"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31346" y="4670710"/>
            <a:ext cx="2298700" cy="1384300"/>
          </a:xfrm>
          <a:prstGeom prst="rect">
            <a:avLst/>
          </a:prstGeom>
          <a:noFill/>
        </p:spPr>
      </p:pic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2700946" y="2591085"/>
            <a:ext cx="760412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ＭＳ 明朝" pitchFamily="17" charset="-128"/>
                <a:cs typeface="Arial" pitchFamily="34" charset="0"/>
              </a:rPr>
              <a:t>(a) AI 2x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700946" y="4305585"/>
            <a:ext cx="760412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ＭＳ 明朝" pitchFamily="17" charset="-128"/>
                <a:cs typeface="Arial" pitchFamily="34" charset="0"/>
              </a:rPr>
              <a:t>(b) RA 2x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2700946" y="6102635"/>
            <a:ext cx="760412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ＭＳ 明朝" pitchFamily="17" charset="-128"/>
                <a:cs typeface="Arial" pitchFamily="34" charset="0"/>
              </a:rPr>
              <a:t>(c) LP 2x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5331433" y="2591085"/>
            <a:ext cx="898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ＭＳ 明朝" pitchFamily="17" charset="-128"/>
                <a:cs typeface="Arial" pitchFamily="34" charset="0"/>
              </a:rPr>
              <a:t>(d) AI SNR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296508" y="4305585"/>
            <a:ext cx="969963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ＭＳ 明朝" pitchFamily="17" charset="-128"/>
                <a:cs typeface="Arial" pitchFamily="34" charset="0"/>
              </a:rPr>
              <a:t>(e) RA SNR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296508" y="6102635"/>
            <a:ext cx="969963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ＭＳ 明朝" pitchFamily="17" charset="-128"/>
                <a:cs typeface="Arial" pitchFamily="34" charset="0"/>
              </a:rPr>
              <a:t>(f) LP SNR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results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pic>
        <p:nvPicPr>
          <p:cNvPr id="7" name="図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3588" y="1808820"/>
            <a:ext cx="756666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0900" cy="899567"/>
          </a:xfrm>
        </p:spPr>
        <p:txBody>
          <a:bodyPr/>
          <a:lstStyle/>
          <a:p>
            <a:r>
              <a:rPr lang="en-US" altLang="ja-JP" sz="2000" dirty="0" smtClean="0">
                <a:sym typeface="Wingdings" pitchFamily="2" charset="2"/>
              </a:rPr>
              <a:t>Negligible loss in AI 2x/1.5x and RA/LP SNR</a:t>
            </a:r>
          </a:p>
          <a:p>
            <a:r>
              <a:rPr lang="en-US" altLang="ja-JP" sz="2000" dirty="0" smtClean="0">
                <a:sym typeface="Wingdings" pitchFamily="2" charset="2"/>
              </a:rPr>
              <a:t>Small loss (0.07% - 0.15%) in RA/LP 2x/1.5x</a:t>
            </a:r>
            <a:r>
              <a:rPr lang="en-US" altLang="ja-JP" sz="1600" dirty="0" smtClean="0">
                <a:sym typeface="Wingdings" pitchFamily="2" charset="2"/>
              </a:rPr>
              <a:t> </a:t>
            </a:r>
            <a:endParaRPr lang="en-US" altLang="ja-JP" sz="18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dirty="0" smtClean="0"/>
              <a:t>Conclusion</a:t>
            </a:r>
            <a:endParaRPr lang="ja-JP" altLang="en-US" dirty="0" smtClean="0"/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0900" cy="5919788"/>
          </a:xfrm>
        </p:spPr>
        <p:txBody>
          <a:bodyPr/>
          <a:lstStyle/>
          <a:p>
            <a:r>
              <a:rPr lang="en-US" altLang="ja-JP" sz="1800" dirty="0" smtClean="0"/>
              <a:t>Proposal:</a:t>
            </a:r>
            <a:endParaRPr lang="en-US" altLang="ja-JP" sz="1600" dirty="0" smtClean="0"/>
          </a:p>
          <a:p>
            <a:pPr lvl="1"/>
            <a:r>
              <a:rPr lang="en-US" altLang="ja-JP" sz="1600" dirty="0" smtClean="0"/>
              <a:t>Derive </a:t>
            </a:r>
            <a:r>
              <a:rPr lang="en-US" altLang="ja-JP" sz="1600" dirty="0" err="1" smtClean="0"/>
              <a:t>TextureRL</a:t>
            </a:r>
            <a:r>
              <a:rPr lang="en-US" altLang="ja-JP" sz="1600" dirty="0" smtClean="0"/>
              <a:t> flag context without using neighboring flags</a:t>
            </a:r>
          </a:p>
          <a:p>
            <a:pPr lvl="1"/>
            <a:r>
              <a:rPr lang="en-US" altLang="ja-JP" sz="1600" dirty="0" smtClean="0"/>
              <a:t>Instead, CU size is used</a:t>
            </a:r>
          </a:p>
          <a:p>
            <a:pPr lvl="2"/>
            <a:r>
              <a:rPr lang="en-US" altLang="ja-JP" sz="1400" dirty="0" smtClean="0">
                <a:sym typeface="Wingdings" pitchFamily="2" charset="2"/>
              </a:rPr>
              <a:t>Number of context remains same</a:t>
            </a:r>
            <a:endParaRPr lang="en-US" altLang="ja-JP" sz="1400" dirty="0" smtClean="0">
              <a:sym typeface="Wingdings" pitchFamily="2" charset="2"/>
            </a:endParaRPr>
          </a:p>
          <a:p>
            <a:pPr lvl="1"/>
            <a:endParaRPr lang="en-US" altLang="ja-JP" sz="1800" dirty="0" smtClean="0">
              <a:sym typeface="Wingdings" pitchFamily="2" charset="2"/>
            </a:endParaRPr>
          </a:p>
          <a:p>
            <a:r>
              <a:rPr lang="en-US" altLang="ja-JP" sz="1800" dirty="0" smtClean="0">
                <a:sym typeface="Wingdings" pitchFamily="2" charset="2"/>
              </a:rPr>
              <a:t>Experimental </a:t>
            </a:r>
            <a:r>
              <a:rPr lang="en-US" altLang="ja-JP" sz="1800" dirty="0" smtClean="0">
                <a:sym typeface="Wingdings" pitchFamily="2" charset="2"/>
              </a:rPr>
              <a:t>results</a:t>
            </a: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“EL+BL” </a:t>
            </a:r>
            <a:r>
              <a:rPr lang="en-US" altLang="ja-JP" sz="1600" dirty="0" smtClean="0">
                <a:sym typeface="Wingdings" pitchFamily="2" charset="2"/>
              </a:rPr>
              <a:t>BD-rate changes:</a:t>
            </a:r>
            <a:r>
              <a:rPr lang="en-US" altLang="ja-JP" sz="1600" dirty="0" smtClean="0"/>
              <a:t> </a:t>
            </a:r>
            <a:endParaRPr lang="en-US" altLang="ja-JP" sz="1600" dirty="0" smtClean="0"/>
          </a:p>
          <a:p>
            <a:pPr lvl="2"/>
            <a:r>
              <a:rPr lang="en-CA" sz="1400" dirty="0" smtClean="0"/>
              <a:t>AI 2x: 0.04%, AI 1.5x: </a:t>
            </a:r>
            <a:r>
              <a:rPr lang="en-CA" sz="1400" dirty="0" smtClean="0"/>
              <a:t>0.02%</a:t>
            </a:r>
          </a:p>
          <a:p>
            <a:pPr lvl="2"/>
            <a:r>
              <a:rPr lang="en-CA" sz="1400" dirty="0" smtClean="0"/>
              <a:t>RA </a:t>
            </a:r>
            <a:r>
              <a:rPr lang="en-CA" sz="1400" dirty="0" smtClean="0"/>
              <a:t>2x: 0.07%, RA 1.5x: 0.09%, RA SNR: 0.02</a:t>
            </a:r>
            <a:r>
              <a:rPr lang="en-CA" sz="1400" dirty="0" smtClean="0"/>
              <a:t>%</a:t>
            </a:r>
          </a:p>
          <a:p>
            <a:pPr lvl="2"/>
            <a:r>
              <a:rPr lang="en-CA" sz="1400" dirty="0" smtClean="0"/>
              <a:t>LP </a:t>
            </a:r>
            <a:r>
              <a:rPr lang="en-CA" sz="1400" dirty="0" smtClean="0"/>
              <a:t>2x: 0.08%, LP 1.5x: 0.15%, and LP SNR: 0.02</a:t>
            </a:r>
            <a:r>
              <a:rPr lang="en-CA" sz="1400" dirty="0" smtClean="0"/>
              <a:t>%</a:t>
            </a:r>
          </a:p>
          <a:p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sz="1800" dirty="0" smtClean="0">
                <a:sym typeface="Wingdings" pitchFamily="2" charset="2"/>
              </a:rPr>
              <a:t>Cross-checked results are provided by Samsung as </a:t>
            </a:r>
            <a:r>
              <a:rPr lang="en-US" altLang="ja-JP" sz="1800" dirty="0" smtClean="0">
                <a:sym typeface="Wingdings" pitchFamily="2" charset="2"/>
              </a:rPr>
              <a:t>M0249</a:t>
            </a:r>
          </a:p>
          <a:p>
            <a:endParaRPr lang="en-US" altLang="ja-JP" sz="1800" dirty="0" smtClean="0">
              <a:sym typeface="Wingdings" pitchFamily="2" charset="2"/>
            </a:endParaRPr>
          </a:p>
          <a:p>
            <a:r>
              <a:rPr lang="en-US" altLang="ja-JP" sz="1800" dirty="0" smtClean="0">
                <a:sym typeface="Wingdings" pitchFamily="2" charset="2"/>
              </a:rPr>
              <a:t>Recommendations:</a:t>
            </a:r>
          </a:p>
          <a:p>
            <a:pPr lvl="1"/>
            <a:r>
              <a:rPr lang="en-US" altLang="ja-JP" sz="1400" dirty="0" smtClean="0">
                <a:sym typeface="Wingdings" pitchFamily="2" charset="2"/>
              </a:rPr>
              <a:t>Adopt the proposed context derivation in next WD/SHM</a:t>
            </a:r>
            <a:endParaRPr lang="en-US" altLang="ja-JP" sz="1400" dirty="0" smtClean="0">
              <a:sym typeface="Wingdings" pitchFamily="2" charset="2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5EE1F-EC16-4A4F-898D-97AA2E294057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6481</TotalTime>
  <Words>400</Words>
  <Application>Microsoft Office PowerPoint</Application>
  <PresentationFormat>画面に合わせる (4:3)</PresentationFormat>
  <Paragraphs>88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符号化グループ</vt:lpstr>
      <vt:lpstr>On TextureRL flag context (JCTVC-M0075)</vt:lpstr>
      <vt:lpstr>Overall summary</vt:lpstr>
      <vt:lpstr>TextureRL flag context in WD1</vt:lpstr>
      <vt:lpstr>Proposed TextureRL flag context derivation</vt:lpstr>
      <vt:lpstr>Ratio of TextureRL CU</vt:lpstr>
      <vt:lpstr>Experimental results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Tomoyuki  Yamamoto</cp:lastModifiedBy>
  <cp:revision>3063</cp:revision>
  <dcterms:created xsi:type="dcterms:W3CDTF">2011-03-24T05:19:20Z</dcterms:created>
  <dcterms:modified xsi:type="dcterms:W3CDTF">2013-04-17T11:01:00Z</dcterms:modified>
</cp:coreProperties>
</file>