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7" r:id="rId3"/>
    <p:sldId id="283" r:id="rId4"/>
    <p:sldId id="285" r:id="rId5"/>
    <p:sldId id="278" r:id="rId6"/>
    <p:sldId id="286" r:id="rId7"/>
    <p:sldId id="288" r:id="rId8"/>
    <p:sldId id="270" r:id="rId9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25" autoAdjust="0"/>
    <p:restoredTop sz="94660"/>
  </p:normalViewPr>
  <p:slideViewPr>
    <p:cSldViewPr>
      <p:cViewPr varScale="1">
        <p:scale>
          <a:sx n="79" d="100"/>
          <a:sy n="79" d="100"/>
        </p:scale>
        <p:origin x="-6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2013/4/18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2013/4/18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2013/4/18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2013/4/18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Implicit derivation of weight factor for Generalized Residual Prediction</a:t>
            </a:r>
            <a:br>
              <a:rPr lang="en-US" altLang="ja-JP" sz="3200" dirty="0" smtClean="0"/>
            </a:br>
            <a:r>
              <a:rPr lang="en-US" altLang="ja-JP" sz="3200" dirty="0" smtClean="0"/>
              <a:t>(JCTVC-M0074)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13th Meeting in </a:t>
            </a:r>
            <a:r>
              <a:rPr lang="en-US" altLang="ja-JP" dirty="0" err="1" smtClean="0"/>
              <a:t>Incheon</a:t>
            </a:r>
            <a:r>
              <a:rPr lang="en-US" altLang="ja-JP" dirty="0" smtClean="0"/>
              <a:t>, KR, </a:t>
            </a:r>
            <a:r>
              <a:rPr lang="en-CA" altLang="ja-JP" dirty="0" smtClean="0"/>
              <a:t>18–26 Apr.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dirty="0" err="1" smtClean="0"/>
              <a:t>Tomoyuki</a:t>
            </a:r>
            <a:r>
              <a:rPr lang="en-US" altLang="ja-JP" dirty="0" smtClean="0"/>
              <a:t> Yamamoto, Tomohiro </a:t>
            </a:r>
            <a:r>
              <a:rPr lang="en-US" altLang="ja-JP" dirty="0" err="1" smtClean="0"/>
              <a:t>Ikai</a:t>
            </a:r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sz="1800" dirty="0" smtClean="0"/>
              <a:t>Motivation</a:t>
            </a:r>
          </a:p>
          <a:p>
            <a:pPr lvl="1"/>
            <a:r>
              <a:rPr lang="en-US" altLang="ja-JP" sz="1600" dirty="0" smtClean="0"/>
              <a:t>GRP can effectively reduce the redundancy between base-layer and  enhancement-layer while  searching an optimal weight factor W from several candidates (e.g. w=0, 0.5 and 1.0) increases the complexity at encoder.</a:t>
            </a:r>
          </a:p>
          <a:p>
            <a:pPr lvl="1"/>
            <a:r>
              <a:rPr lang="en-US" altLang="ja-JP" sz="1600" dirty="0" smtClean="0"/>
              <a:t>It is necessary to reduce the complexity at encoder.</a:t>
            </a:r>
          </a:p>
          <a:p>
            <a:pPr>
              <a:buNone/>
            </a:pPr>
            <a:endParaRPr lang="en-US" altLang="ja-JP" sz="1800" dirty="0" smtClean="0"/>
          </a:p>
          <a:p>
            <a:r>
              <a:rPr lang="en-US" altLang="ja-JP" sz="1800" dirty="0" smtClean="0"/>
              <a:t>Proposal:</a:t>
            </a:r>
          </a:p>
          <a:p>
            <a:pPr lvl="1"/>
            <a:r>
              <a:rPr lang="en-US" altLang="ja-JP" sz="1600" dirty="0" smtClean="0"/>
              <a:t>Signal a CU-level GRP on/off flag</a:t>
            </a:r>
          </a:p>
          <a:p>
            <a:pPr lvl="1"/>
            <a:r>
              <a:rPr lang="en-US" altLang="ja-JP" sz="1600" dirty="0" smtClean="0"/>
              <a:t>Derive the weight factor W (W=0.5 or 1.0) based on motion parameters (</a:t>
            </a:r>
            <a:r>
              <a:rPr lang="en-US" altLang="ja-JP" sz="1600" dirty="0" err="1" smtClean="0"/>
              <a:t>merge_flag</a:t>
            </a:r>
            <a:r>
              <a:rPr lang="en-US" altLang="ja-JP" sz="1600" dirty="0" smtClean="0"/>
              <a:t> and </a:t>
            </a:r>
            <a:r>
              <a:rPr lang="en-US" altLang="ja-JP" sz="1600" dirty="0" err="1" smtClean="0"/>
              <a:t>inter_pred_idc</a:t>
            </a:r>
            <a:r>
              <a:rPr lang="en-US" altLang="ja-JP" sz="1600" dirty="0" smtClean="0"/>
              <a:t>) for each PU.</a:t>
            </a:r>
          </a:p>
          <a:p>
            <a:pPr lvl="1"/>
            <a:r>
              <a:rPr lang="en-US" altLang="ja-JP" sz="1600" dirty="0" smtClean="0"/>
              <a:t>The proposed method is implemented on SCE3.5 software[1].</a:t>
            </a:r>
          </a:p>
          <a:p>
            <a:pPr lvl="2"/>
            <a:endParaRPr lang="en-US" altLang="ja-JP" sz="18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results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“EL+BL” </a:t>
            </a:r>
            <a:r>
              <a:rPr lang="en-US" altLang="ja-JP" sz="1600" dirty="0" err="1" smtClean="0">
                <a:sym typeface="Wingdings" pitchFamily="2" charset="2"/>
              </a:rPr>
              <a:t>bdrate</a:t>
            </a:r>
            <a:r>
              <a:rPr lang="en-US" altLang="ja-JP" sz="1600" dirty="0" smtClean="0">
                <a:sym typeface="Wingdings" pitchFamily="2" charset="2"/>
              </a:rPr>
              <a:t> changes :</a:t>
            </a:r>
            <a:r>
              <a:rPr lang="en-US" altLang="ja-JP" sz="1400" dirty="0" smtClean="0"/>
              <a:t> </a:t>
            </a:r>
          </a:p>
          <a:p>
            <a:pPr lvl="2"/>
            <a:r>
              <a:rPr lang="en-US" altLang="ja-JP" sz="1400" dirty="0" smtClean="0"/>
              <a:t>1.4 %  to 3.5% gain compared to SHM-1.0</a:t>
            </a:r>
          </a:p>
          <a:p>
            <a:pPr lvl="2"/>
            <a:r>
              <a:rPr lang="en-US" altLang="ja-JP" sz="1400" dirty="0" smtClean="0"/>
              <a:t>0.0 %  to 1.2% gain compared to SCE3.5 Case1: one weighting mode (W=1) without encoding time increase</a:t>
            </a:r>
            <a:endParaRPr lang="en-US" altLang="ja-JP" sz="1200" dirty="0" smtClean="0"/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0.0 %  to 1.0% loss compared to SCE3.5 Case2: two weighting mode (W=0.5, 1) with encoding </a:t>
            </a:r>
            <a:r>
              <a:rPr lang="en-US" altLang="ja-JP" sz="1400" smtClean="0">
                <a:sym typeface="Wingdings" pitchFamily="2" charset="2"/>
              </a:rPr>
              <a:t>time decrease </a:t>
            </a:r>
            <a:r>
              <a:rPr lang="en-US" altLang="ja-JP" sz="1400" dirty="0" smtClean="0">
                <a:sym typeface="Wingdings" pitchFamily="2" charset="2"/>
              </a:rPr>
              <a:t>by 5.5% to 10.2%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Cross-checked results are provided by Canon.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59532" y="612930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ja-JP" sz="1200" dirty="0" smtClean="0">
                <a:sym typeface="Wingdings" pitchFamily="2" charset="2"/>
              </a:rPr>
              <a:t>[1]</a:t>
            </a:r>
            <a:r>
              <a:rPr lang="en-CA" altLang="ja-JP" sz="1200" dirty="0" smtClean="0"/>
              <a:t> E. François, et.al, “SCE3.5: Simplification of Generalized Residual Inter-Layer Prediction for spatial scalability</a:t>
            </a:r>
            <a:r>
              <a:rPr lang="en-US" altLang="ja-JP" sz="1200" dirty="0" smtClean="0"/>
              <a:t>,</a:t>
            </a:r>
            <a:r>
              <a:rPr lang="en-CA" altLang="ja-JP" sz="1200" dirty="0" smtClean="0"/>
              <a:t>” JCTVC-M0109, </a:t>
            </a:r>
            <a:r>
              <a:rPr lang="en-CA" altLang="ja-JP" sz="1200" dirty="0" err="1" smtClean="0"/>
              <a:t>Incheon</a:t>
            </a:r>
            <a:r>
              <a:rPr lang="en-CA" altLang="ja-JP" sz="1200" dirty="0" smtClean="0"/>
              <a:t>, KR, Apr. 2013.</a:t>
            </a:r>
            <a:endParaRPr lang="ja-JP" altLang="ja-JP" sz="1200" dirty="0" smtClean="0"/>
          </a:p>
          <a:p>
            <a:pPr lvl="1">
              <a:buNone/>
            </a:pPr>
            <a:endParaRPr lang="en-US" altLang="ja-JP" sz="12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400" dirty="0" smtClean="0"/>
              <a:t>Overview of Generalized Residual Prediction</a:t>
            </a:r>
            <a:endParaRPr kumimoji="1" lang="ja-JP" altLang="en-US" sz="2400" dirty="0"/>
          </a:p>
        </p:txBody>
      </p:sp>
      <p:sp>
        <p:nvSpPr>
          <p:cNvPr id="61" name="コンテンツ プレースホルダ 60"/>
          <p:cNvSpPr>
            <a:spLocks noGrp="1"/>
          </p:cNvSpPr>
          <p:nvPr>
            <p:ph idx="1"/>
          </p:nvPr>
        </p:nvSpPr>
        <p:spPr>
          <a:xfrm>
            <a:off x="4463480" y="800708"/>
            <a:ext cx="4680520" cy="5614987"/>
          </a:xfrm>
        </p:spPr>
        <p:txBody>
          <a:bodyPr/>
          <a:lstStyle/>
          <a:p>
            <a:r>
              <a:rPr kumimoji="1" lang="en-US" altLang="ja-JP" sz="1200" dirty="0" smtClean="0"/>
              <a:t>GRP proposed in [1] is summarized as follows:</a:t>
            </a:r>
          </a:p>
          <a:p>
            <a:pPr lvl="1"/>
            <a:r>
              <a:rPr kumimoji="1" lang="en-US" altLang="ja-JP" sz="1200" u="sng" dirty="0" smtClean="0"/>
              <a:t>Signal one weight factor </a:t>
            </a:r>
            <a:r>
              <a:rPr kumimoji="1" lang="en-US" altLang="ja-JP" sz="1200" b="1" u="sng" dirty="0" smtClean="0"/>
              <a:t>W</a:t>
            </a:r>
            <a:r>
              <a:rPr kumimoji="1" lang="en-US" altLang="ja-JP" sz="1200" u="sng" dirty="0" smtClean="0"/>
              <a:t> from up to three candidates ( 0, 0.5 and 1.0 ) on CU level</a:t>
            </a:r>
            <a:endParaRPr lang="en-US" altLang="ja-JP" sz="1200" u="sng" dirty="0" smtClean="0"/>
          </a:p>
          <a:p>
            <a:pPr lvl="1"/>
            <a:r>
              <a:rPr kumimoji="1" lang="en-US" altLang="ja-JP" sz="1200" dirty="0" smtClean="0"/>
              <a:t>Generate the second order residual by subtracting base layer MC result </a:t>
            </a:r>
            <a:r>
              <a:rPr lang="en-US" altLang="ja-JP" sz="1200" dirty="0" smtClean="0"/>
              <a:t>with enhancement layer motion parameters from base layer reconstruction</a:t>
            </a:r>
            <a:endParaRPr kumimoji="1" lang="en-US" altLang="ja-JP" sz="1200" dirty="0" smtClean="0"/>
          </a:p>
          <a:p>
            <a:pPr lvl="1"/>
            <a:r>
              <a:rPr kumimoji="1" lang="en-US" altLang="ja-JP" sz="1200" dirty="0" smtClean="0"/>
              <a:t>Add the regular prediction and the weighted residual to get final prediction</a:t>
            </a:r>
          </a:p>
          <a:p>
            <a:pPr lvl="1"/>
            <a:r>
              <a:rPr lang="en-US" altLang="ja-JP" sz="1200" dirty="0" smtClean="0"/>
              <a:t>Restrict GRP mode to 1) 8x8 PU and larger (</a:t>
            </a:r>
            <a:r>
              <a:rPr lang="en-US" altLang="ja-JP" sz="1200" dirty="0" err="1" smtClean="0"/>
              <a:t>uni-pred</a:t>
            </a:r>
            <a:r>
              <a:rPr lang="en-US" altLang="ja-JP" sz="1200" dirty="0" smtClean="0"/>
              <a:t> case), </a:t>
            </a:r>
            <a:br>
              <a:rPr lang="en-US" altLang="ja-JP" sz="1200" dirty="0" smtClean="0"/>
            </a:br>
            <a:r>
              <a:rPr lang="en-US" altLang="ja-JP" sz="1200" dirty="0" smtClean="0"/>
              <a:t>and 2) 16x8/8x16 PU and larger (bi-</a:t>
            </a:r>
            <a:r>
              <a:rPr lang="en-US" altLang="ja-JP" sz="1200" dirty="0" err="1" smtClean="0"/>
              <a:t>pred</a:t>
            </a:r>
            <a:r>
              <a:rPr lang="en-US" altLang="ja-JP" sz="1200" dirty="0" smtClean="0"/>
              <a:t> case) at encoder</a:t>
            </a:r>
            <a:endParaRPr kumimoji="1" lang="en-US" altLang="ja-JP" sz="1200" dirty="0" smtClean="0"/>
          </a:p>
          <a:p>
            <a:endParaRPr lang="en-US" altLang="ja-JP" sz="1600" dirty="0" smtClean="0"/>
          </a:p>
          <a:p>
            <a:r>
              <a:rPr lang="en-US" altLang="ja-JP" sz="1400" dirty="0" smtClean="0"/>
              <a:t>Generating residual process  (in spatial scalability case)</a:t>
            </a:r>
          </a:p>
          <a:p>
            <a:pPr>
              <a:buNone/>
            </a:pPr>
            <a:r>
              <a:rPr lang="en-US" altLang="ja-JP" sz="1400" dirty="0" smtClean="0"/>
              <a:t>	R = UP ( </a:t>
            </a:r>
            <a:r>
              <a:rPr lang="en-US" altLang="ja-JP" sz="1400" dirty="0" err="1" smtClean="0"/>
              <a:t>Rec</a:t>
            </a:r>
            <a:r>
              <a:rPr lang="en-US" altLang="ja-JP" sz="1400" baseline="-25000" dirty="0" err="1" smtClean="0"/>
              <a:t>BL</a:t>
            </a:r>
            <a:r>
              <a:rPr lang="en-US" altLang="ja-JP" sz="1400" dirty="0" smtClean="0"/>
              <a:t>) – </a:t>
            </a:r>
            <a:r>
              <a:rPr lang="en-US" altLang="ja-JP" sz="1400" dirty="0" err="1" smtClean="0"/>
              <a:t>MCoUP</a:t>
            </a:r>
            <a:r>
              <a:rPr lang="en-US" altLang="ja-JP" sz="1400" dirty="0" smtClean="0"/>
              <a:t> (</a:t>
            </a:r>
            <a:r>
              <a:rPr lang="en-US" altLang="ja-JP" sz="1400" dirty="0" err="1" smtClean="0"/>
              <a:t>Ref</a:t>
            </a:r>
            <a:r>
              <a:rPr lang="en-US" altLang="ja-JP" sz="1400" baseline="-25000" dirty="0" err="1" smtClean="0"/>
              <a:t>BL</a:t>
            </a:r>
            <a:r>
              <a:rPr lang="en-US" altLang="ja-JP" sz="1400" dirty="0" smtClean="0"/>
              <a:t>, MV</a:t>
            </a:r>
            <a:r>
              <a:rPr lang="en-US" altLang="ja-JP" sz="1400" baseline="-25000" dirty="0" smtClean="0"/>
              <a:t>EL </a:t>
            </a:r>
            <a:r>
              <a:rPr lang="en-US" altLang="ja-JP" sz="1400" dirty="0" smtClean="0"/>
              <a:t>) </a:t>
            </a:r>
            <a:r>
              <a:rPr lang="ja-JP" altLang="en-US" sz="1400" dirty="0" smtClean="0"/>
              <a:t> </a:t>
            </a:r>
            <a:r>
              <a:rPr lang="en-US" altLang="ja-JP" sz="1400" dirty="0" smtClean="0"/>
              <a:t>	- (eq.1)</a:t>
            </a:r>
            <a:br>
              <a:rPr lang="en-US" altLang="ja-JP" sz="1400" dirty="0" smtClean="0"/>
            </a:br>
            <a:r>
              <a:rPr lang="en-US" altLang="ja-JP" sz="1200" dirty="0" smtClean="0"/>
              <a:t>where </a:t>
            </a:r>
            <a:r>
              <a:rPr lang="en-US" altLang="ja-JP" sz="1200" dirty="0" err="1" smtClean="0"/>
              <a:t>MCoUP</a:t>
            </a:r>
            <a:r>
              <a:rPr lang="en-US" altLang="ja-JP" sz="1200" dirty="0" smtClean="0"/>
              <a:t> is the operation which combined UP and MC into one step.</a:t>
            </a:r>
          </a:p>
          <a:p>
            <a:endParaRPr lang="en-US" altLang="ja-JP" sz="1400" dirty="0" smtClean="0"/>
          </a:p>
          <a:p>
            <a:r>
              <a:rPr lang="en-US" altLang="ja-JP" sz="1400" dirty="0" smtClean="0"/>
              <a:t>Adding weighted residual process to the regular prediction</a:t>
            </a:r>
          </a:p>
          <a:p>
            <a:pPr>
              <a:buNone/>
            </a:pPr>
            <a:r>
              <a:rPr lang="en-US" altLang="ja-JP" sz="1400" dirty="0" smtClean="0"/>
              <a:t>	P</a:t>
            </a:r>
            <a:r>
              <a:rPr lang="en-US" altLang="ja-JP" sz="1400" baseline="-25000" dirty="0" smtClean="0"/>
              <a:t>EL</a:t>
            </a:r>
            <a:r>
              <a:rPr lang="en-US" altLang="ja-JP" sz="1400" dirty="0" smtClean="0"/>
              <a:t> ’= P</a:t>
            </a:r>
            <a:r>
              <a:rPr lang="en-US" altLang="ja-JP" sz="1400" baseline="-25000" dirty="0" smtClean="0"/>
              <a:t>EL</a:t>
            </a:r>
            <a:r>
              <a:rPr lang="en-US" altLang="ja-JP" sz="1400" dirty="0" smtClean="0"/>
              <a:t> + </a:t>
            </a:r>
            <a:r>
              <a:rPr lang="en-US" altLang="ja-JP" sz="1400" b="1" dirty="0" smtClean="0"/>
              <a:t>W</a:t>
            </a:r>
            <a:r>
              <a:rPr lang="en-US" altLang="ja-JP" sz="1400" dirty="0" smtClean="0"/>
              <a:t> * R                                 	- (eq.2)</a:t>
            </a:r>
          </a:p>
          <a:p>
            <a:endParaRPr lang="en-US" altLang="ja-JP" sz="1400" dirty="0" smtClean="0"/>
          </a:p>
          <a:p>
            <a:r>
              <a:rPr lang="en-US" altLang="ja-JP" sz="1400" dirty="0" smtClean="0"/>
              <a:t>Searching an optimal weight factor </a:t>
            </a:r>
            <a:r>
              <a:rPr lang="en-US" altLang="ja-JP" sz="1400" b="1" dirty="0" smtClean="0"/>
              <a:t>W</a:t>
            </a:r>
            <a:r>
              <a:rPr lang="en-US" altLang="ja-JP" sz="1400" dirty="0" smtClean="0"/>
              <a:t> from several candidates increases complexity at encoder. </a:t>
            </a:r>
          </a:p>
          <a:p>
            <a:endParaRPr lang="en-US" altLang="ja-JP" sz="1400" dirty="0" smtClean="0"/>
          </a:p>
          <a:p>
            <a:r>
              <a:rPr lang="en-US" altLang="ja-JP" sz="1400" dirty="0" smtClean="0"/>
              <a:t>It is necessary to simplify searching a weight factor so as t o reduce complexity at encoder.</a:t>
            </a:r>
          </a:p>
          <a:p>
            <a:pPr>
              <a:buNone/>
            </a:pPr>
            <a:endParaRPr lang="en-US" altLang="ja-JP" sz="1400" dirty="0" smtClean="0"/>
          </a:p>
          <a:p>
            <a:pPr>
              <a:buNone/>
            </a:pPr>
            <a:endParaRPr lang="en-US" altLang="ja-JP" sz="1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grpSp>
        <p:nvGrpSpPr>
          <p:cNvPr id="11" name="グループ化 19"/>
          <p:cNvGrpSpPr/>
          <p:nvPr/>
        </p:nvGrpSpPr>
        <p:grpSpPr>
          <a:xfrm>
            <a:off x="301454" y="1117423"/>
            <a:ext cx="2798426" cy="831216"/>
            <a:chOff x="611560" y="1052736"/>
            <a:chExt cx="3636404" cy="1080120"/>
          </a:xfrm>
        </p:grpSpPr>
        <p:sp>
          <p:nvSpPr>
            <p:cNvPr id="52" name="正方形/長方形 51"/>
            <p:cNvSpPr/>
            <p:nvPr/>
          </p:nvSpPr>
          <p:spPr>
            <a:xfrm>
              <a:off x="611560" y="1052736"/>
              <a:ext cx="1404156" cy="108012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2843808" y="1052736"/>
              <a:ext cx="1404156" cy="108012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1403648" y="1448780"/>
              <a:ext cx="216024" cy="216024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3023828" y="1736812"/>
              <a:ext cx="216024" cy="216024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6" name="直線矢印コネクタ 55"/>
            <p:cNvCxnSpPr/>
            <p:nvPr/>
          </p:nvCxnSpPr>
          <p:spPr>
            <a:xfrm flipH="1" flipV="1">
              <a:off x="1511660" y="1556792"/>
              <a:ext cx="1620180" cy="2880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テキスト ボックス 56"/>
            <p:cNvSpPr txBox="1"/>
            <p:nvPr/>
          </p:nvSpPr>
          <p:spPr>
            <a:xfrm>
              <a:off x="2233615" y="1443439"/>
              <a:ext cx="430173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MV</a:t>
              </a:r>
              <a:r>
                <a:rPr kumimoji="1" lang="en-US" altLang="ja-JP" sz="1200" baseline="-25000" dirty="0" smtClean="0"/>
                <a:t>EL</a:t>
              </a:r>
              <a:endParaRPr kumimoji="1" lang="ja-JP" altLang="en-US" sz="1200" baseline="-25000" dirty="0"/>
            </a:p>
          </p:txBody>
        </p:sp>
      </p:grpSp>
      <p:sp>
        <p:nvSpPr>
          <p:cNvPr id="12" name="フローチャート : 論理和 11"/>
          <p:cNvSpPr/>
          <p:nvPr/>
        </p:nvSpPr>
        <p:spPr>
          <a:xfrm>
            <a:off x="3899136" y="2059468"/>
            <a:ext cx="138536" cy="138536"/>
          </a:xfrm>
          <a:prstGeom prst="flowChartOr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図形 12"/>
          <p:cNvCxnSpPr>
            <a:stCxn id="55" idx="3"/>
            <a:endCxn id="12" idx="0"/>
          </p:cNvCxnSpPr>
          <p:nvPr/>
        </p:nvCxnSpPr>
        <p:spPr>
          <a:xfrm>
            <a:off x="2324079" y="1726981"/>
            <a:ext cx="1644325" cy="33248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301454" y="2506893"/>
            <a:ext cx="1080580" cy="831216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019300" y="2506893"/>
            <a:ext cx="1080580" cy="83121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911012" y="2811672"/>
            <a:ext cx="166243" cy="166243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157836" y="3033329"/>
            <a:ext cx="166243" cy="166243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flipH="1" flipV="1">
            <a:off x="994134" y="2894794"/>
            <a:ext cx="1246824" cy="22165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549721" y="2775744"/>
            <a:ext cx="331043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MV</a:t>
            </a:r>
            <a:r>
              <a:rPr kumimoji="1" lang="en-US" altLang="ja-JP" sz="1200" baseline="-25000" dirty="0" smtClean="0"/>
              <a:t>EL</a:t>
            </a:r>
            <a:endParaRPr kumimoji="1" lang="ja-JP" altLang="en-US" sz="1200" baseline="-25000" dirty="0"/>
          </a:p>
        </p:txBody>
      </p:sp>
      <p:sp>
        <p:nvSpPr>
          <p:cNvPr id="20" name="正方形/長方形 19"/>
          <p:cNvSpPr/>
          <p:nvPr/>
        </p:nvSpPr>
        <p:spPr>
          <a:xfrm>
            <a:off x="135211" y="951180"/>
            <a:ext cx="3130912" cy="1217680"/>
          </a:xfrm>
          <a:prstGeom prst="rect">
            <a:avLst/>
          </a:prstGeom>
          <a:noFill/>
          <a:ln>
            <a:solidFill>
              <a:schemeClr val="dk1">
                <a:shade val="95000"/>
                <a:satMod val="105000"/>
              </a:schemeClr>
            </a:solidFill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504" y="750303"/>
            <a:ext cx="1072439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Enhancement layer</a:t>
            </a:r>
            <a:endParaRPr kumimoji="1" lang="ja-JP" altLang="en-US" sz="1200" dirty="0"/>
          </a:p>
        </p:txBody>
      </p:sp>
      <p:sp>
        <p:nvSpPr>
          <p:cNvPr id="22" name="正方形/長方形 21"/>
          <p:cNvSpPr/>
          <p:nvPr/>
        </p:nvSpPr>
        <p:spPr>
          <a:xfrm>
            <a:off x="135211" y="2340649"/>
            <a:ext cx="3130912" cy="2960559"/>
          </a:xfrm>
          <a:prstGeom prst="rect">
            <a:avLst/>
          </a:prstGeom>
          <a:noFill/>
          <a:ln>
            <a:solidFill>
              <a:schemeClr val="dk1">
                <a:shade val="95000"/>
                <a:satMod val="105000"/>
              </a:schemeClr>
            </a:solidFill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5644" y="2135662"/>
            <a:ext cx="613538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dirty="0" smtClean="0"/>
              <a:t>Base</a:t>
            </a:r>
            <a:r>
              <a:rPr kumimoji="1" lang="en-US" altLang="ja-JP" sz="1200" dirty="0" smtClean="0"/>
              <a:t> layer</a:t>
            </a:r>
            <a:endParaRPr kumimoji="1" lang="ja-JP" altLang="en-US" sz="1200" dirty="0"/>
          </a:p>
        </p:txBody>
      </p:sp>
      <p:grpSp>
        <p:nvGrpSpPr>
          <p:cNvPr id="24" name="グループ化 34"/>
          <p:cNvGrpSpPr/>
          <p:nvPr/>
        </p:nvGrpSpPr>
        <p:grpSpPr>
          <a:xfrm>
            <a:off x="2019300" y="3587473"/>
            <a:ext cx="1080580" cy="831216"/>
            <a:chOff x="2843808" y="4293096"/>
            <a:chExt cx="1404156" cy="1080120"/>
          </a:xfrm>
        </p:grpSpPr>
        <p:sp>
          <p:nvSpPr>
            <p:cNvPr id="50" name="正方形/長方形 49"/>
            <p:cNvSpPr/>
            <p:nvPr/>
          </p:nvSpPr>
          <p:spPr>
            <a:xfrm>
              <a:off x="2843808" y="4293096"/>
              <a:ext cx="1404156" cy="108012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3023828" y="4977172"/>
              <a:ext cx="216024" cy="216024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正方形/長方形 24"/>
          <p:cNvSpPr>
            <a:spLocks noChangeAspect="1"/>
          </p:cNvSpPr>
          <p:nvPr/>
        </p:nvSpPr>
        <p:spPr>
          <a:xfrm>
            <a:off x="564673" y="3666485"/>
            <a:ext cx="540290" cy="415608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" name="グループ化 35"/>
          <p:cNvGrpSpPr>
            <a:grpSpLocks noChangeAspect="1"/>
          </p:cNvGrpSpPr>
          <p:nvPr/>
        </p:nvGrpSpPr>
        <p:grpSpPr>
          <a:xfrm>
            <a:off x="2282518" y="4695761"/>
            <a:ext cx="540290" cy="415608"/>
            <a:chOff x="2843808" y="4293096"/>
            <a:chExt cx="1404156" cy="1080120"/>
          </a:xfrm>
        </p:grpSpPr>
        <p:sp>
          <p:nvSpPr>
            <p:cNvPr id="48" name="正方形/長方形 47"/>
            <p:cNvSpPr/>
            <p:nvPr/>
          </p:nvSpPr>
          <p:spPr>
            <a:xfrm>
              <a:off x="2843808" y="4293096"/>
              <a:ext cx="1404156" cy="108012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3023828" y="4977172"/>
              <a:ext cx="216024" cy="216024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7" name="直線矢印コネクタ 26"/>
          <p:cNvCxnSpPr>
            <a:stCxn id="25" idx="0"/>
            <a:endCxn id="14" idx="2"/>
          </p:cNvCxnSpPr>
          <p:nvPr/>
        </p:nvCxnSpPr>
        <p:spPr>
          <a:xfrm flipV="1">
            <a:off x="834818" y="3338109"/>
            <a:ext cx="6927" cy="3283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48" idx="0"/>
            <a:endCxn id="50" idx="2"/>
          </p:cNvCxnSpPr>
          <p:nvPr/>
        </p:nvCxnSpPr>
        <p:spPr>
          <a:xfrm flipV="1">
            <a:off x="2552663" y="4418689"/>
            <a:ext cx="6927" cy="277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857237" y="3356992"/>
            <a:ext cx="28590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</a:rPr>
              <a:t>UP</a:t>
            </a:r>
            <a:endParaRPr kumimoji="1" lang="ja-JP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587784" y="4473116"/>
            <a:ext cx="28590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UP</a:t>
            </a:r>
            <a:endParaRPr kumimoji="1" lang="ja-JP" altLang="en-US" sz="1200" dirty="0"/>
          </a:p>
        </p:txBody>
      </p:sp>
      <p:sp>
        <p:nvSpPr>
          <p:cNvPr id="31" name="フローチャート : 論理和 30"/>
          <p:cNvSpPr/>
          <p:nvPr/>
        </p:nvSpPr>
        <p:spPr>
          <a:xfrm>
            <a:off x="3677479" y="3393523"/>
            <a:ext cx="138536" cy="138536"/>
          </a:xfrm>
          <a:prstGeom prst="flowChartOr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図形 31"/>
          <p:cNvCxnSpPr>
            <a:stCxn id="17" idx="3"/>
            <a:endCxn id="31" idx="0"/>
          </p:cNvCxnSpPr>
          <p:nvPr/>
        </p:nvCxnSpPr>
        <p:spPr>
          <a:xfrm>
            <a:off x="2324079" y="3116451"/>
            <a:ext cx="1422668" cy="27707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図形 32"/>
          <p:cNvCxnSpPr>
            <a:stCxn id="51" idx="3"/>
            <a:endCxn id="31" idx="4"/>
          </p:cNvCxnSpPr>
          <p:nvPr/>
        </p:nvCxnSpPr>
        <p:spPr>
          <a:xfrm flipV="1">
            <a:off x="2324079" y="3532059"/>
            <a:ext cx="1422668" cy="66497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4037672" y="2128736"/>
            <a:ext cx="52643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4397866" y="1844824"/>
            <a:ext cx="253918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P</a:t>
            </a:r>
            <a:r>
              <a:rPr kumimoji="1" lang="en-US" altLang="ja-JP" sz="1200" baseline="-25000" dirty="0" smtClean="0"/>
              <a:t>EL</a:t>
            </a:r>
            <a:r>
              <a:rPr kumimoji="1" lang="en-US" altLang="ja-JP" sz="1200" dirty="0" smtClean="0"/>
              <a:t>’</a:t>
            </a:r>
            <a:endParaRPr kumimoji="1" lang="ja-JP" altLang="en-US" sz="12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150909" y="1408349"/>
            <a:ext cx="1629219" cy="25736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dirty="0" smtClean="0"/>
              <a:t>P</a:t>
            </a:r>
            <a:r>
              <a:rPr lang="en-US" altLang="ja-JP" sz="1200" baseline="-25000" dirty="0" smtClean="0"/>
              <a:t>EL</a:t>
            </a:r>
            <a:r>
              <a:rPr lang="en-US" altLang="ja-JP" sz="1200" dirty="0" smtClean="0"/>
              <a:t>= MC( </a:t>
            </a:r>
            <a:r>
              <a:rPr lang="en-US" altLang="ja-JP" sz="1200" dirty="0" err="1" smtClean="0"/>
              <a:t>Ref</a:t>
            </a:r>
            <a:r>
              <a:rPr lang="en-US" altLang="ja-JP" sz="1200" baseline="-25000" dirty="0" err="1" smtClean="0"/>
              <a:t>EL</a:t>
            </a:r>
            <a:r>
              <a:rPr lang="en-US" altLang="ja-JP" sz="1200" dirty="0" smtClean="0"/>
              <a:t>, MV</a:t>
            </a:r>
            <a:r>
              <a:rPr lang="en-US" altLang="ja-JP" sz="1200" baseline="-25000" dirty="0" smtClean="0"/>
              <a:t>EL</a:t>
            </a:r>
            <a:r>
              <a:rPr lang="en-US" altLang="ja-JP" sz="1200" dirty="0" smtClean="0"/>
              <a:t>)</a:t>
            </a:r>
            <a:endParaRPr lang="ja-JP" altLang="en-US" sz="1200" baseline="-25000" dirty="0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062847" y="2492896"/>
            <a:ext cx="141069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dirty="0" smtClean="0"/>
              <a:t>w</a:t>
            </a:r>
            <a:endParaRPr kumimoji="1" lang="ja-JP" altLang="en-US" sz="1200" baseline="-25000" dirty="0"/>
          </a:p>
        </p:txBody>
      </p:sp>
      <p:cxnSp>
        <p:nvCxnSpPr>
          <p:cNvPr id="38" name="図形 37"/>
          <p:cNvCxnSpPr>
            <a:stCxn id="31" idx="6"/>
            <a:endCxn id="12" idx="4"/>
          </p:cNvCxnSpPr>
          <p:nvPr/>
        </p:nvCxnSpPr>
        <p:spPr>
          <a:xfrm flipV="1">
            <a:off x="3816015" y="2198004"/>
            <a:ext cx="152390" cy="1264787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二等辺三角形 38"/>
          <p:cNvSpPr/>
          <p:nvPr/>
        </p:nvSpPr>
        <p:spPr>
          <a:xfrm>
            <a:off x="3871429" y="2475076"/>
            <a:ext cx="221658" cy="221658"/>
          </a:xfrm>
          <a:prstGeom prst="triangle">
            <a:avLst/>
          </a:prstGeom>
          <a:solidFill>
            <a:schemeClr val="bg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009965" y="2890683"/>
            <a:ext cx="176336" cy="247575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dirty="0" smtClean="0"/>
              <a:t>R</a:t>
            </a:r>
            <a:endParaRPr kumimoji="1" lang="ja-JP" altLang="en-US" sz="12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324079" y="1916822"/>
            <a:ext cx="384088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curPic</a:t>
            </a:r>
            <a:endParaRPr kumimoji="1" lang="ja-JP" altLang="en-US" sz="12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61648" y="1920932"/>
            <a:ext cx="337211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Ref</a:t>
            </a:r>
            <a:r>
              <a:rPr kumimoji="1" lang="en-US" altLang="ja-JP" sz="1200" baseline="-25000" dirty="0" err="1" smtClean="0"/>
              <a:t>EL</a:t>
            </a:r>
            <a:endParaRPr kumimoji="1" lang="ja-JP" altLang="en-US" sz="1200" baseline="-250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33941" y="4077982"/>
            <a:ext cx="337211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dirty="0" err="1" smtClean="0"/>
              <a:t>Ref</a:t>
            </a:r>
            <a:r>
              <a:rPr lang="en-US" altLang="ja-JP" sz="1200" baseline="-25000" dirty="0" err="1" smtClean="0"/>
              <a:t>BL</a:t>
            </a:r>
            <a:endParaRPr kumimoji="1" lang="ja-JP" altLang="en-US" sz="1200" baseline="-250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351786" y="5075441"/>
            <a:ext cx="363117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dirty="0" err="1" smtClean="0"/>
              <a:t>Rec</a:t>
            </a:r>
            <a:r>
              <a:rPr lang="en-US" altLang="ja-JP" sz="1200" baseline="-25000" dirty="0" err="1" smtClean="0"/>
              <a:t>BL</a:t>
            </a:r>
            <a:endParaRPr kumimoji="1" lang="ja-JP" altLang="en-US" sz="1200" baseline="-25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776005" y="3246767"/>
            <a:ext cx="95425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-</a:t>
            </a:r>
            <a:endParaRPr kumimoji="1" lang="ja-JP" altLang="en-US" sz="12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116275" y="2793708"/>
            <a:ext cx="1901730" cy="25736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dirty="0" smtClean="0"/>
              <a:t>P</a:t>
            </a:r>
            <a:r>
              <a:rPr lang="en-US" altLang="ja-JP" sz="1200" baseline="-25000" dirty="0" smtClean="0"/>
              <a:t>BL</a:t>
            </a:r>
            <a:r>
              <a:rPr kumimoji="1" lang="en-US" altLang="ja-JP" sz="1200" dirty="0" smtClean="0"/>
              <a:t>=</a:t>
            </a:r>
            <a:r>
              <a:rPr lang="en-US" altLang="ja-JP" sz="1200" dirty="0" smtClean="0"/>
              <a:t> MC(UP(</a:t>
            </a:r>
            <a:r>
              <a:rPr lang="en-US" altLang="ja-JP" sz="1200" dirty="0" err="1" smtClean="0"/>
              <a:t>Ref</a:t>
            </a:r>
            <a:r>
              <a:rPr lang="en-US" altLang="ja-JP" sz="1200" baseline="-25000" dirty="0" err="1" smtClean="0"/>
              <a:t>BL</a:t>
            </a:r>
            <a:r>
              <a:rPr lang="en-US" altLang="ja-JP" sz="1200" dirty="0" smtClean="0"/>
              <a:t>), MV</a:t>
            </a:r>
            <a:r>
              <a:rPr lang="en-US" altLang="ja-JP" sz="1200" baseline="-25000" dirty="0" smtClean="0"/>
              <a:t>EL</a:t>
            </a:r>
            <a:r>
              <a:rPr lang="en-US" altLang="ja-JP" sz="1200" dirty="0" smtClean="0"/>
              <a:t>)</a:t>
            </a:r>
            <a:endParaRPr kumimoji="1" lang="ja-JP" altLang="en-US" sz="12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293831" y="4192921"/>
            <a:ext cx="787642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UP(</a:t>
            </a:r>
            <a:r>
              <a:rPr kumimoji="1" lang="en-US" altLang="ja-JP" sz="1200" dirty="0" err="1" smtClean="0"/>
              <a:t>Rec</a:t>
            </a:r>
            <a:r>
              <a:rPr kumimoji="1" lang="en-US" altLang="ja-JP" sz="1200" baseline="-25000" dirty="0" err="1" smtClean="0"/>
              <a:t>BL</a:t>
            </a:r>
            <a:r>
              <a:rPr lang="en-US" altLang="ja-JP" sz="1200" dirty="0" smtClean="0"/>
              <a:t>)</a:t>
            </a:r>
            <a:endParaRPr kumimoji="1" lang="ja-JP" altLang="en-US" sz="12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15516" y="5445224"/>
            <a:ext cx="4237305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Example of </a:t>
            </a:r>
            <a:r>
              <a:rPr kumimoji="1" lang="en-US" altLang="ja-JP" sz="1200" dirty="0" err="1" smtClean="0"/>
              <a:t>uni</a:t>
            </a:r>
            <a:r>
              <a:rPr kumimoji="1" lang="en-US" altLang="ja-JP" sz="1200" dirty="0" smtClean="0"/>
              <a:t>-prediction with generalized residual prediction</a:t>
            </a:r>
            <a:endParaRPr kumimoji="1" lang="ja-JP" altLang="en-US" sz="1200" dirty="0"/>
          </a:p>
        </p:txBody>
      </p:sp>
      <p:sp>
        <p:nvSpPr>
          <p:cNvPr id="58" name="正方形/長方形 57"/>
          <p:cNvSpPr/>
          <p:nvPr/>
        </p:nvSpPr>
        <p:spPr>
          <a:xfrm>
            <a:off x="0" y="609329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ja-JP" sz="1200" dirty="0" smtClean="0">
                <a:sym typeface="Wingdings" pitchFamily="2" charset="2"/>
              </a:rPr>
              <a:t>[1]</a:t>
            </a:r>
            <a:r>
              <a:rPr lang="en-CA" altLang="ja-JP" sz="1200" dirty="0" smtClean="0"/>
              <a:t> E. François, et.al, “SCE3.5: Simplification of Generalized Residual Inter-Layer Prediction for spatial scalability</a:t>
            </a:r>
            <a:r>
              <a:rPr lang="en-US" altLang="ja-JP" sz="1200" dirty="0" smtClean="0"/>
              <a:t>,</a:t>
            </a:r>
            <a:r>
              <a:rPr lang="en-CA" altLang="ja-JP" sz="1200" dirty="0" smtClean="0"/>
              <a:t>” JCTVC-M0109, </a:t>
            </a:r>
            <a:r>
              <a:rPr lang="en-CA" altLang="ja-JP" sz="1200" dirty="0" err="1" smtClean="0"/>
              <a:t>Incheon</a:t>
            </a:r>
            <a:r>
              <a:rPr lang="en-CA" altLang="ja-JP" sz="1200" dirty="0" smtClean="0"/>
              <a:t>, KR, Apr. 2013.</a:t>
            </a:r>
            <a:endParaRPr lang="ja-JP" altLang="ja-JP" sz="1200" dirty="0" smtClean="0"/>
          </a:p>
          <a:p>
            <a:pPr lvl="1">
              <a:buNone/>
            </a:pPr>
            <a:endParaRPr lang="en-US" altLang="ja-JP" sz="1200" dirty="0" smtClean="0">
              <a:sym typeface="Wingdings" pitchFamily="2" charset="2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791580" y="3766813"/>
            <a:ext cx="166243" cy="166243"/>
          </a:xfrm>
          <a:prstGeom prst="rect">
            <a:avLst/>
          </a:prstGeom>
          <a:noFill/>
          <a:ln>
            <a:prstDash val="soli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8" name="直線矢印コネクタ 67"/>
          <p:cNvCxnSpPr>
            <a:endCxn id="67" idx="3"/>
          </p:cNvCxnSpPr>
          <p:nvPr/>
        </p:nvCxnSpPr>
        <p:spPr>
          <a:xfrm flipH="1">
            <a:off x="957823" y="3104964"/>
            <a:ext cx="1273917" cy="74497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/>
          <p:nvPr/>
        </p:nvSpPr>
        <p:spPr>
          <a:xfrm>
            <a:off x="1475656" y="3465004"/>
            <a:ext cx="331043" cy="19806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MV</a:t>
            </a:r>
            <a:r>
              <a:rPr kumimoji="1" lang="en-US" altLang="ja-JP" sz="1200" baseline="-25000" dirty="0" smtClean="0"/>
              <a:t>EL</a:t>
            </a:r>
            <a:endParaRPr kumimoji="1" lang="ja-JP" altLang="en-US" sz="12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686800" cy="416032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Proposal 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4987"/>
          </a:xfrm>
        </p:spPr>
        <p:txBody>
          <a:bodyPr/>
          <a:lstStyle/>
          <a:p>
            <a:endParaRPr lang="en-US" altLang="ja-JP" sz="2000" dirty="0" smtClean="0"/>
          </a:p>
          <a:p>
            <a:r>
              <a:rPr lang="en-US" altLang="ja-JP" sz="2000" dirty="0" smtClean="0"/>
              <a:t>Signal CU-level GRP on/of flag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Derive a weight factor </a:t>
            </a:r>
            <a:r>
              <a:rPr lang="en-US" altLang="ja-JP" sz="2000" b="1" dirty="0" smtClean="0"/>
              <a:t>W </a:t>
            </a:r>
            <a:r>
              <a:rPr lang="en-US" altLang="ja-JP" sz="2000" dirty="0" smtClean="0"/>
              <a:t>(either 0.5 or 1.0) in </a:t>
            </a:r>
            <a:r>
              <a:rPr lang="en-US" altLang="ja-JP" sz="2000" dirty="0" smtClean="0"/>
              <a:t>P</a:t>
            </a:r>
            <a:r>
              <a:rPr lang="en-US" altLang="ja-JP" sz="2000" baseline="-25000" dirty="0" smtClean="0"/>
              <a:t>EL</a:t>
            </a:r>
            <a:r>
              <a:rPr lang="en-US" altLang="ja-JP" sz="2000" dirty="0" smtClean="0"/>
              <a:t> ’= P</a:t>
            </a:r>
            <a:r>
              <a:rPr lang="en-US" altLang="ja-JP" sz="2000" baseline="-25000" dirty="0" smtClean="0"/>
              <a:t>EL</a:t>
            </a:r>
            <a:r>
              <a:rPr lang="en-US" altLang="ja-JP" sz="2000" dirty="0" smtClean="0"/>
              <a:t> + </a:t>
            </a:r>
            <a:r>
              <a:rPr lang="en-US" altLang="ja-JP" sz="2000" b="1" dirty="0" smtClean="0"/>
              <a:t>W</a:t>
            </a:r>
            <a:r>
              <a:rPr lang="en-US" altLang="ja-JP" sz="2000" dirty="0" smtClean="0"/>
              <a:t> * </a:t>
            </a:r>
            <a:r>
              <a:rPr lang="en-US" altLang="ja-JP" sz="2000" dirty="0" smtClean="0"/>
              <a:t>R, </a:t>
            </a:r>
            <a:r>
              <a:rPr lang="en-US" altLang="ja-JP" sz="2000" dirty="0" smtClean="0"/>
              <a:t>based </a:t>
            </a:r>
            <a:r>
              <a:rPr lang="en-US" altLang="ja-JP" sz="2000" dirty="0" smtClean="0"/>
              <a:t>on motion parameters as shown in Table 1 for each PU.</a:t>
            </a:r>
          </a:p>
          <a:p>
            <a:endParaRPr lang="en-US" altLang="ja-JP" sz="2000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619944" y="989112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1223628" y="2636912"/>
          <a:ext cx="6516723" cy="1404156"/>
        </p:xfrm>
        <a:graphic>
          <a:graphicData uri="http://schemas.openxmlformats.org/drawingml/2006/table">
            <a:tbl>
              <a:tblPr/>
              <a:tblGrid>
                <a:gridCol w="2260059"/>
                <a:gridCol w="2260059"/>
                <a:gridCol w="1996605"/>
              </a:tblGrid>
              <a:tr h="351039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inter_pred_idc</a:t>
                      </a:r>
                      <a:endParaRPr lang="ja-JP" sz="1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ＭＳ 明朝"/>
                          <a:cs typeface="Times New Roman"/>
                        </a:rPr>
                        <a:t>merge_flag</a:t>
                      </a:r>
                      <a:endParaRPr lang="ja-JP" sz="18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5103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ja-JP" sz="18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ja-JP" sz="18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latin typeface="Times New Roman"/>
                          <a:ea typeface="ＭＳ 明朝"/>
                          <a:cs typeface="Times New Roman"/>
                        </a:rPr>
                        <a:t>Pred_L0/Pred_L1</a:t>
                      </a:r>
                      <a:endParaRPr lang="ja-JP" sz="1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W = 0.5</a:t>
                      </a:r>
                      <a:endParaRPr lang="ja-JP" sz="1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W = 1.0</a:t>
                      </a:r>
                      <a:endParaRPr lang="ja-JP" altLang="en-US" sz="1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>
                          <a:latin typeface="Times New Roman"/>
                          <a:ea typeface="ＭＳ 明朝"/>
                          <a:cs typeface="Times New Roman"/>
                        </a:rPr>
                        <a:t>Pred_BI</a:t>
                      </a:r>
                      <a:endParaRPr lang="ja-JP" sz="18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W = 1.0</a:t>
                      </a:r>
                      <a:endParaRPr lang="ja-JP" altLang="en-US" sz="1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W = 1.0</a:t>
                      </a:r>
                      <a:endParaRPr lang="ja-JP" altLang="en-US" sz="1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0629" marR="60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results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The proposal was implemented on top of SCE3.5 (JCTVC-M0109)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BD-rate gain : </a:t>
            </a:r>
            <a:br>
              <a:rPr lang="en-US" altLang="ja-JP" sz="1600" dirty="0" smtClean="0"/>
            </a:br>
            <a:r>
              <a:rPr lang="en-US" altLang="ja-JP" sz="1600" dirty="0" smtClean="0"/>
              <a:t>   1.4% to 3.5% compared to SHM1.0</a:t>
            </a:r>
            <a:br>
              <a:rPr lang="en-US" altLang="ja-JP" sz="1600" dirty="0" smtClean="0"/>
            </a:br>
            <a:endParaRPr lang="en-US" altLang="ja-JP" sz="1600" dirty="0" smtClean="0"/>
          </a:p>
        </p:txBody>
      </p:sp>
      <p:pic>
        <p:nvPicPr>
          <p:cNvPr id="7" name="図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588" y="1628800"/>
            <a:ext cx="6735688" cy="43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results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81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BD-rate gain : </a:t>
            </a:r>
            <a:br>
              <a:rPr lang="en-US" altLang="ja-JP" sz="1600" dirty="0" smtClean="0"/>
            </a:br>
            <a:r>
              <a:rPr lang="en-US" altLang="ja-JP" sz="1600" dirty="0" smtClean="0"/>
              <a:t>  0.0 % to 1.2% compared to SCE3.5 Case1: one weighting mode (W=1) without </a:t>
            </a:r>
            <a:br>
              <a:rPr lang="en-US" altLang="ja-JP" sz="1600" dirty="0" smtClean="0"/>
            </a:br>
            <a:r>
              <a:rPr lang="en-US" altLang="ja-JP" sz="1600" dirty="0" smtClean="0"/>
              <a:t>significant encoding time increase</a:t>
            </a:r>
          </a:p>
        </p:txBody>
      </p:sp>
      <p:pic>
        <p:nvPicPr>
          <p:cNvPr id="7" name="図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604" y="1700808"/>
            <a:ext cx="6627676" cy="432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results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81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BD-rate loss : </a:t>
            </a:r>
            <a:br>
              <a:rPr lang="en-US" altLang="ja-JP" sz="1600" dirty="0" smtClean="0"/>
            </a:br>
            <a:r>
              <a:rPr lang="en-US" altLang="ja-JP" sz="1600" dirty="0" smtClean="0"/>
              <a:t>  0.0 % to 1.0% compared to SCE3.5 Case2: two weighting mode (W=0.5, 1) with </a:t>
            </a:r>
            <a:br>
              <a:rPr lang="en-US" altLang="ja-JP" sz="1600" dirty="0" smtClean="0"/>
            </a:br>
            <a:r>
              <a:rPr lang="en-US" altLang="ja-JP" sz="1600" dirty="0" smtClean="0"/>
              <a:t> encoding time decrease by 5.5 % 10.2%.</a:t>
            </a:r>
          </a:p>
        </p:txBody>
      </p:sp>
      <p:pic>
        <p:nvPicPr>
          <p:cNvPr id="6" name="図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620" y="1844824"/>
            <a:ext cx="6519664" cy="418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1229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9047348" cy="5919788"/>
          </a:xfrm>
        </p:spPr>
        <p:txBody>
          <a:bodyPr/>
          <a:lstStyle/>
          <a:p>
            <a:r>
              <a:rPr lang="en-US" altLang="ja-JP" sz="1800" dirty="0" smtClean="0"/>
              <a:t>Proposal:</a:t>
            </a:r>
          </a:p>
          <a:p>
            <a:pPr lvl="1"/>
            <a:r>
              <a:rPr lang="en-US" altLang="ja-JP" sz="1600" dirty="0" smtClean="0"/>
              <a:t>Signal a CU-level GRP on/off flag</a:t>
            </a:r>
          </a:p>
          <a:p>
            <a:pPr lvl="1"/>
            <a:r>
              <a:rPr lang="en-US" altLang="ja-JP" sz="1600" dirty="0" smtClean="0"/>
              <a:t>Derive the weight factor W (either 0.5 or 1.0) based on motion parameters (</a:t>
            </a:r>
            <a:r>
              <a:rPr lang="en-US" altLang="ja-JP" sz="1600" dirty="0" err="1" smtClean="0"/>
              <a:t>merge_flag</a:t>
            </a:r>
            <a:r>
              <a:rPr lang="en-US" altLang="ja-JP" sz="1600" dirty="0" smtClean="0"/>
              <a:t> and </a:t>
            </a:r>
            <a:r>
              <a:rPr lang="en-US" altLang="ja-JP" sz="1600" dirty="0" err="1" smtClean="0"/>
              <a:t>inter_pred_idc</a:t>
            </a:r>
            <a:r>
              <a:rPr lang="en-US" altLang="ja-JP" sz="1600" dirty="0" smtClean="0"/>
              <a:t>) for each PU.</a:t>
            </a:r>
          </a:p>
          <a:p>
            <a:pPr lvl="1"/>
            <a:r>
              <a:rPr lang="en-US" altLang="ja-JP" sz="1600" dirty="0" smtClean="0"/>
              <a:t>The proposed method is implemented on SCE3.5 software[1].</a:t>
            </a:r>
          </a:p>
          <a:p>
            <a:pPr lvl="2"/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results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“EL+BL” </a:t>
            </a:r>
            <a:r>
              <a:rPr lang="en-US" altLang="ja-JP" sz="1600" dirty="0" err="1" smtClean="0">
                <a:sym typeface="Wingdings" pitchFamily="2" charset="2"/>
              </a:rPr>
              <a:t>bdrate</a:t>
            </a:r>
            <a:r>
              <a:rPr lang="en-US" altLang="ja-JP" sz="1600" dirty="0" smtClean="0">
                <a:sym typeface="Wingdings" pitchFamily="2" charset="2"/>
              </a:rPr>
              <a:t> changes :</a:t>
            </a:r>
            <a:r>
              <a:rPr lang="en-US" altLang="ja-JP" sz="1400" dirty="0" smtClean="0"/>
              <a:t> </a:t>
            </a:r>
          </a:p>
          <a:p>
            <a:pPr lvl="2"/>
            <a:r>
              <a:rPr lang="en-US" altLang="ja-JP" sz="1400" dirty="0" smtClean="0"/>
              <a:t>1.4 %  to 3.5% gain compared to SHM-1.0</a:t>
            </a:r>
          </a:p>
          <a:p>
            <a:pPr lvl="2"/>
            <a:r>
              <a:rPr lang="en-US" altLang="ja-JP" sz="1400" dirty="0" smtClean="0"/>
              <a:t>0.0 %  to 1.2% gain compared to SCE3.5 Case1: one weighting mode (W=1) without encoding time increase</a:t>
            </a:r>
            <a:endParaRPr lang="en-US" altLang="ja-JP" sz="1200" dirty="0" smtClean="0"/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0.0 %  to 1.0% loss compared to SCE3.5 Case2: two weighting mode (W=0.5, 1) with encoding time decrease</a:t>
            </a:r>
            <a:br>
              <a:rPr lang="en-US" altLang="ja-JP" sz="1400" dirty="0" smtClean="0">
                <a:sym typeface="Wingdings" pitchFamily="2" charset="2"/>
              </a:rPr>
            </a:br>
            <a:r>
              <a:rPr lang="en-US" altLang="ja-JP" sz="1400" dirty="0" smtClean="0">
                <a:sym typeface="Wingdings" pitchFamily="2" charset="2"/>
              </a:rPr>
              <a:t> by 5.5% to 10.2%</a:t>
            </a:r>
            <a:endParaRPr lang="en-US" altLang="ja-JP" sz="1600" dirty="0" smtClean="0">
              <a:sym typeface="Wingdings" pitchFamily="2" charset="2"/>
            </a:endParaRPr>
          </a:p>
          <a:p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/>
              <a:t>Recommendation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… investigate the proposed method under CE.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517D2-D66F-4A2C-A937-7417DACDD101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1052" y="5409220"/>
            <a:ext cx="8532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Many thanks to Canon for cross-checking this contribution (JCTVC-M0360)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23528" y="598528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ja-JP" sz="1200" dirty="0" smtClean="0">
                <a:sym typeface="Wingdings" pitchFamily="2" charset="2"/>
              </a:rPr>
              <a:t>[1]</a:t>
            </a:r>
            <a:r>
              <a:rPr lang="en-CA" altLang="ja-JP" sz="1200" dirty="0" smtClean="0"/>
              <a:t> E. François, et.al, “SCE3.5: Simplification of Generalized Residual Inter-Layer Prediction for spatial scalability</a:t>
            </a:r>
            <a:r>
              <a:rPr lang="en-US" altLang="ja-JP" sz="1200" dirty="0" smtClean="0"/>
              <a:t>,</a:t>
            </a:r>
            <a:r>
              <a:rPr lang="en-CA" altLang="ja-JP" sz="1200" dirty="0" smtClean="0"/>
              <a:t>” JCTVC-M0109, </a:t>
            </a:r>
            <a:r>
              <a:rPr lang="en-CA" altLang="ja-JP" sz="1200" dirty="0" err="1" smtClean="0"/>
              <a:t>Incheon</a:t>
            </a:r>
            <a:r>
              <a:rPr lang="en-CA" altLang="ja-JP" sz="1200" dirty="0" smtClean="0"/>
              <a:t>, KR, Apr. 2013.</a:t>
            </a:r>
            <a:endParaRPr lang="ja-JP" altLang="ja-JP" sz="1200" dirty="0" smtClean="0"/>
          </a:p>
          <a:p>
            <a:pPr lvl="1">
              <a:buNone/>
            </a:pPr>
            <a:endParaRPr lang="en-US" altLang="ja-JP" sz="12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6448</TotalTime>
  <Words>619</Words>
  <Application>Microsoft Office PowerPoint</Application>
  <PresentationFormat>画面に合わせる (4:3)</PresentationFormat>
  <Paragraphs>107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符号化グループ</vt:lpstr>
      <vt:lpstr>Implicit derivation of weight factor for Generalized Residual Prediction (JCTVC-M0074)</vt:lpstr>
      <vt:lpstr>Overall summary</vt:lpstr>
      <vt:lpstr>Overview of Generalized Residual Prediction</vt:lpstr>
      <vt:lpstr>Proposal </vt:lpstr>
      <vt:lpstr>Experimental results</vt:lpstr>
      <vt:lpstr>Experimental results</vt:lpstr>
      <vt:lpstr>Experimental results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 Yamamoto</cp:lastModifiedBy>
  <cp:revision>3035</cp:revision>
  <dcterms:created xsi:type="dcterms:W3CDTF">2011-03-24T05:19:20Z</dcterms:created>
  <dcterms:modified xsi:type="dcterms:W3CDTF">2013-04-18T09:49:36Z</dcterms:modified>
</cp:coreProperties>
</file>