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9" r:id="rId2"/>
    <p:sldId id="287" r:id="rId3"/>
    <p:sldId id="291" r:id="rId4"/>
    <p:sldId id="306" r:id="rId5"/>
    <p:sldId id="292" r:id="rId6"/>
    <p:sldId id="301" r:id="rId7"/>
    <p:sldId id="304" r:id="rId8"/>
    <p:sldId id="295" r:id="rId9"/>
    <p:sldId id="296" r:id="rId10"/>
    <p:sldId id="270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1C5"/>
    <a:srgbClr val="004280"/>
    <a:srgbClr val="A6CE39"/>
    <a:srgbClr val="FFDA00"/>
    <a:srgbClr val="FDB813"/>
    <a:srgbClr val="00AEE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758" autoAdjust="0"/>
    <p:restoredTop sz="97920" autoAdjust="0"/>
  </p:normalViewPr>
  <p:slideViewPr>
    <p:cSldViewPr showGuides="1">
      <p:cViewPr varScale="1">
        <p:scale>
          <a:sx n="90" d="100"/>
          <a:sy n="90" d="100"/>
        </p:scale>
        <p:origin x="-954" y="-108"/>
      </p:cViewPr>
      <p:guideLst>
        <p:guide orient="horz" pos="2160"/>
        <p:guide orient="horz" pos="864"/>
        <p:guide orient="horz" pos="816"/>
        <p:guide orient="horz" pos="3744"/>
        <p:guide orient="horz" pos="258"/>
        <p:guide pos="2880"/>
        <p:guide pos="288"/>
        <p:guide pos="5472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8" d="100"/>
          <a:sy n="68" d="100"/>
        </p:scale>
        <p:origin x="-648" y="-11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41FB95-A9B9-4B18-9622-01AF6211B2AD}" type="datetimeFigureOut">
              <a:rPr lang="en-US" smtClean="0"/>
              <a:pPr/>
              <a:t>4/18/2013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D41364-15E5-4D19-9F44-7E52E8E6B66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58858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D41364-15E5-4D19-9F44-7E52E8E6B660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0183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 Option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PPTCovers-01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78707"/>
            <a:ext cx="8269500" cy="3822320"/>
          </a:xfrm>
          <a:prstGeom prst="rect">
            <a:avLst/>
          </a:prstGeom>
        </p:spPr>
      </p:pic>
      <p:sp>
        <p:nvSpPr>
          <p:cNvPr id="4813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511631" y="2332610"/>
            <a:ext cx="6020027" cy="1169551"/>
          </a:xfrm>
          <a:prstGeom prst="rect">
            <a:avLst/>
          </a:prstGeom>
        </p:spPr>
        <p:txBody>
          <a:bodyPr wrap="square" anchor="ctr" anchorCtr="0">
            <a:normAutofit/>
          </a:bodyPr>
          <a:lstStyle>
            <a:lvl1pPr algn="l">
              <a:lnSpc>
                <a:spcPct val="100000"/>
              </a:lnSpc>
              <a:defRPr sz="2800" b="0" i="0">
                <a:solidFill>
                  <a:schemeClr val="bg1"/>
                </a:solidFill>
                <a:latin typeface="+mn-lt"/>
                <a:cs typeface="Neo Sans Intel"/>
              </a:defRPr>
            </a:lvl1pPr>
          </a:lstStyle>
          <a:p>
            <a:r>
              <a:rPr lang="en-US" altLang="ja-JP" dirty="0" smtClean="0"/>
              <a:t>Click to edit Master title style</a:t>
            </a:r>
            <a:endParaRPr lang="en-US" altLang="ja-JP" dirty="0"/>
          </a:p>
        </p:txBody>
      </p:sp>
      <p:sp>
        <p:nvSpPr>
          <p:cNvPr id="48132" name="Rectangle 4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2378240" y="4320727"/>
            <a:ext cx="4466738" cy="1220847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2000" b="0" i="0">
                <a:solidFill>
                  <a:schemeClr val="bg1"/>
                </a:solidFill>
                <a:latin typeface="+mn-lt"/>
                <a:cs typeface="Neo Sans Intel"/>
              </a:defRPr>
            </a:lvl1pPr>
          </a:lstStyle>
          <a:p>
            <a:pPr>
              <a:lnSpc>
                <a:spcPct val="80000"/>
              </a:lnSpc>
              <a:spcAft>
                <a:spcPts val="800"/>
              </a:spcAft>
            </a:pPr>
            <a:r>
              <a:rPr lang="en-US" dirty="0" smtClean="0">
                <a:latin typeface="Verdana" charset="0"/>
              </a:rPr>
              <a:t>Subtitle</a:t>
            </a:r>
          </a:p>
          <a:p>
            <a:pPr>
              <a:lnSpc>
                <a:spcPts val="2160"/>
              </a:lnSpc>
              <a:spcAft>
                <a:spcPts val="0"/>
              </a:spcAft>
            </a:pPr>
            <a:r>
              <a:rPr lang="en-US" sz="1600" dirty="0" smtClean="0">
                <a:latin typeface="Verdana" charset="0"/>
              </a:rPr>
              <a:t>Additional Info</a:t>
            </a:r>
          </a:p>
          <a:p>
            <a:pPr>
              <a:lnSpc>
                <a:spcPts val="2160"/>
              </a:lnSpc>
              <a:spcAft>
                <a:spcPts val="0"/>
              </a:spcAft>
            </a:pPr>
            <a:endParaRPr lang="en-US" dirty="0" smtClean="0">
              <a:latin typeface="Verdana" charset="0"/>
            </a:endParaRPr>
          </a:p>
          <a:p>
            <a:endParaRPr lang="en-US" dirty="0"/>
          </a:p>
        </p:txBody>
      </p:sp>
      <p:pic>
        <p:nvPicPr>
          <p:cNvPr id="14" name="Picture 13" descr="intel_rgb_3000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4399" y="301372"/>
            <a:ext cx="865548" cy="57068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11480"/>
            <a:ext cx="8229600" cy="73152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0" y="6480000"/>
            <a:ext cx="460655" cy="277200"/>
          </a:xfrm>
        </p:spPr>
        <p:txBody>
          <a:bodyPr/>
          <a:lstStyle/>
          <a:p>
            <a:fld id="{F10CCBB2-23CF-43DD-999B-A7E7F6652AA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80000"/>
            <a:ext cx="2895600" cy="277200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0071C5"/>
                </a:solidFill>
                <a:latin typeface="Neo Sans Intel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US" smtClean="0"/>
              <a:t>JCTVC-M0062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>
          <a:xfrm>
            <a:off x="3352800" y="6480000"/>
            <a:ext cx="1790700" cy="277200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rgbClr val="0071C5"/>
                </a:solidFill>
                <a:latin typeface="Neo Sans Intel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fld id="{B78AEC38-31A0-4BA6-8257-561CE7FEC63C}" type="datetime4">
              <a:rPr lang="en-US" smtClean="0"/>
              <a:t>April 18, 2013</a:t>
            </a:fld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0" y="6480000"/>
            <a:ext cx="460655" cy="277200"/>
          </a:xfrm>
        </p:spPr>
        <p:txBody>
          <a:bodyPr/>
          <a:lstStyle>
            <a:lvl1pPr>
              <a:defRPr>
                <a:solidFill>
                  <a:srgbClr val="0071C5"/>
                </a:solidFill>
                <a:latin typeface="Neo Sans Intel" pitchFamily="34" charset="0"/>
              </a:defRPr>
            </a:lvl1pPr>
          </a:lstStyle>
          <a:p>
            <a:fld id="{F10CCBB2-23CF-43DD-999B-A7E7F6652AA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79999"/>
            <a:ext cx="2895600" cy="277200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0071C5"/>
                </a:solidFill>
                <a:latin typeface="Neo Sans Intel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US" smtClean="0"/>
              <a:t>JCTVC-M0062</a:t>
            </a:r>
            <a:endParaRPr lang="en-US" dirty="0"/>
          </a:p>
        </p:txBody>
      </p:sp>
      <p:sp>
        <p:nvSpPr>
          <p:cNvPr id="5" name="Date Placeholder 5"/>
          <p:cNvSpPr>
            <a:spLocks noGrp="1"/>
          </p:cNvSpPr>
          <p:nvPr>
            <p:ph type="dt" sz="half" idx="2"/>
          </p:nvPr>
        </p:nvSpPr>
        <p:spPr>
          <a:xfrm>
            <a:off x="3352800" y="6479999"/>
            <a:ext cx="1790700" cy="277200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rgbClr val="0071C5"/>
                </a:solidFill>
                <a:latin typeface="Neo Sans Intel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fld id="{42446C67-294C-4B98-8481-225E029A2CFF}" type="datetime4">
              <a:rPr lang="en-US" smtClean="0"/>
              <a:t>April 18, 2013</a:t>
            </a:fld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hank You">
    <p:bg>
      <p:bgPr>
        <a:gradFill flip="none" rotWithShape="1">
          <a:gsLst>
            <a:gs pos="5000">
              <a:schemeClr val="accent2"/>
            </a:gs>
            <a:gs pos="95000">
              <a:schemeClr val="accent1"/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2514601"/>
            <a:ext cx="6477000" cy="1362075"/>
          </a:xfrm>
          <a:prstGeom prst="rect">
            <a:avLst/>
          </a:prstGeom>
        </p:spPr>
        <p:txBody>
          <a:bodyPr anchor="ctr" anchorCtr="0"/>
          <a:lstStyle>
            <a:lvl1pPr algn="l">
              <a:lnSpc>
                <a:spcPct val="100000"/>
              </a:lnSpc>
              <a:defRPr sz="4000" b="0" i="0" cap="none">
                <a:solidFill>
                  <a:srgbClr val="FFFFFF"/>
                </a:solidFill>
                <a:latin typeface="+mn-lt"/>
                <a:cs typeface="Neo Sans Intel"/>
              </a:defRPr>
            </a:lvl1pPr>
          </a:lstStyle>
          <a:p>
            <a:r>
              <a:rPr lang="en-US" dirty="0" smtClean="0"/>
              <a:t>Thank You</a:t>
            </a:r>
            <a:endParaRPr lang="en-US" dirty="0"/>
          </a:p>
        </p:txBody>
      </p:sp>
      <p:pic>
        <p:nvPicPr>
          <p:cNvPr id="5" name="Picture 4" descr="Intel_logo_white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970663" y="301373"/>
            <a:ext cx="869284" cy="573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009940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al Slide with White Logo">
    <p:bg>
      <p:bgPr>
        <a:gradFill flip="none" rotWithShape="1">
          <a:gsLst>
            <a:gs pos="5000">
              <a:schemeClr val="accent2"/>
            </a:gs>
            <a:gs pos="95000">
              <a:schemeClr val="accent1"/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ntel_wht_rgb_3000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2676" y="2473413"/>
            <a:ext cx="2898648" cy="191117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al Slide with Blue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intel_rgb_3000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2676" y="2473413"/>
            <a:ext cx="2898648" cy="191117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 Option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PPTCovers-04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02543"/>
            <a:ext cx="8495059" cy="3724780"/>
          </a:xfrm>
          <a:prstGeom prst="rect">
            <a:avLst/>
          </a:prstGeom>
        </p:spPr>
      </p:pic>
      <p:pic>
        <p:nvPicPr>
          <p:cNvPr id="15" name="Picture 14" descr="intel_rgb_3000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4399" y="301372"/>
            <a:ext cx="865548" cy="570685"/>
          </a:xfrm>
          <a:prstGeom prst="rect">
            <a:avLst/>
          </a:prstGeom>
        </p:spPr>
      </p:pic>
      <p:sp>
        <p:nvSpPr>
          <p:cNvPr id="10" name="Rectangle 3"/>
          <p:cNvSpPr>
            <a:spLocks noGrp="1" noChangeArrowheads="1"/>
          </p:cNvSpPr>
          <p:nvPr>
            <p:ph type="ctrTitle"/>
          </p:nvPr>
        </p:nvSpPr>
        <p:spPr>
          <a:xfrm>
            <a:off x="517329" y="2727579"/>
            <a:ext cx="7233397" cy="584775"/>
          </a:xfrm>
          <a:prstGeom prst="rect">
            <a:avLst/>
          </a:prstGeom>
        </p:spPr>
        <p:txBody>
          <a:bodyPr wrap="square" anchor="ctr" anchorCtr="0">
            <a:normAutofit/>
          </a:bodyPr>
          <a:lstStyle>
            <a:lvl1pPr algn="l">
              <a:lnSpc>
                <a:spcPct val="100000"/>
              </a:lnSpc>
              <a:defRPr sz="2800" b="0" i="0">
                <a:solidFill>
                  <a:schemeClr val="bg1"/>
                </a:solidFill>
                <a:latin typeface="+mn-lt"/>
                <a:cs typeface="Neo Sans Intel"/>
              </a:defRPr>
            </a:lvl1pPr>
          </a:lstStyle>
          <a:p>
            <a:r>
              <a:rPr lang="en-US" altLang="ja-JP" dirty="0" smtClean="0"/>
              <a:t>Click to edit Master title style</a:t>
            </a:r>
            <a:endParaRPr lang="en-US" altLang="ja-JP" dirty="0"/>
          </a:p>
        </p:txBody>
      </p:sp>
      <p:sp>
        <p:nvSpPr>
          <p:cNvPr id="11" name="Rectangle 4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527017" y="3649814"/>
            <a:ext cx="4343400" cy="1195199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lnSpc>
                <a:spcPts val="3000"/>
              </a:lnSpc>
              <a:spcBef>
                <a:spcPts val="0"/>
              </a:spcBef>
              <a:defRPr sz="2000" b="0" i="0">
                <a:solidFill>
                  <a:schemeClr val="bg1"/>
                </a:solidFill>
                <a:latin typeface="+mn-lt"/>
                <a:cs typeface="Neo Sans Intel Medium"/>
              </a:defRPr>
            </a:lvl1pPr>
          </a:lstStyle>
          <a:p>
            <a:pPr>
              <a:lnSpc>
                <a:spcPct val="80000"/>
              </a:lnSpc>
              <a:spcAft>
                <a:spcPts val="800"/>
              </a:spcAft>
            </a:pPr>
            <a:r>
              <a:rPr lang="en-US" b="0" i="0" dirty="0" smtClean="0">
                <a:latin typeface="Neo Sans Intel"/>
                <a:cs typeface="Neo Sans Intel"/>
              </a:rPr>
              <a:t>Subtitle</a:t>
            </a:r>
            <a:endParaRPr lang="en-US" dirty="0" smtClean="0">
              <a:latin typeface="Verdana" charset="0"/>
            </a:endParaRPr>
          </a:p>
          <a:p>
            <a:pPr>
              <a:lnSpc>
                <a:spcPts val="2160"/>
              </a:lnSpc>
              <a:spcAft>
                <a:spcPts val="0"/>
              </a:spcAft>
            </a:pPr>
            <a:r>
              <a:rPr lang="en-US" sz="1600" b="0" i="0" dirty="0" smtClean="0">
                <a:latin typeface="Neo Sans Intel"/>
                <a:cs typeface="Neo Sans Intel"/>
              </a:rPr>
              <a:t>Additional Info</a:t>
            </a:r>
          </a:p>
          <a:p>
            <a:pPr>
              <a:lnSpc>
                <a:spcPts val="2160"/>
              </a:lnSpc>
              <a:spcAft>
                <a:spcPts val="0"/>
              </a:spcAft>
            </a:pPr>
            <a:endParaRPr lang="en-US" sz="1600" b="0" i="0" dirty="0" smtClean="0">
              <a:latin typeface="Neo Sans Intel"/>
              <a:cs typeface="Neo Sans Intel"/>
            </a:endParaRPr>
          </a:p>
          <a:p>
            <a:pPr>
              <a:lnSpc>
                <a:spcPts val="2160"/>
              </a:lnSpc>
              <a:spcAft>
                <a:spcPts val="0"/>
              </a:spcAft>
            </a:pPr>
            <a:endParaRPr lang="en-US" sz="1600" b="0" i="0" dirty="0" smtClean="0">
              <a:latin typeface="Neo Sans Intel"/>
              <a:cs typeface="Neo Sans Intel"/>
            </a:endParaRPr>
          </a:p>
        </p:txBody>
      </p:sp>
    </p:spTree>
    <p:extLst>
      <p:ext uri="{BB962C8B-B14F-4D97-AF65-F5344CB8AC3E}">
        <p14:creationId xmlns:p14="http://schemas.microsoft.com/office/powerpoint/2010/main" val="376859863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Option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PPTCovers-02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25600"/>
            <a:ext cx="8257308" cy="4102745"/>
          </a:xfrm>
          <a:prstGeom prst="rect">
            <a:avLst/>
          </a:prstGeom>
        </p:spPr>
      </p:pic>
      <p:pic>
        <p:nvPicPr>
          <p:cNvPr id="9" name="Picture 8" descr="intel_rgb_3000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4399" y="301372"/>
            <a:ext cx="865548" cy="570685"/>
          </a:xfrm>
          <a:prstGeom prst="rect">
            <a:avLst/>
          </a:prstGeom>
        </p:spPr>
      </p:pic>
      <p:sp>
        <p:nvSpPr>
          <p:cNvPr id="8" name="Rectangle 3"/>
          <p:cNvSpPr>
            <a:spLocks noGrp="1" noChangeArrowheads="1"/>
          </p:cNvSpPr>
          <p:nvPr>
            <p:ph type="ctrTitle"/>
          </p:nvPr>
        </p:nvSpPr>
        <p:spPr>
          <a:xfrm>
            <a:off x="511631" y="2363972"/>
            <a:ext cx="7218726" cy="584775"/>
          </a:xfrm>
          <a:prstGeom prst="rect">
            <a:avLst/>
          </a:prstGeom>
        </p:spPr>
        <p:txBody>
          <a:bodyPr wrap="square" anchor="ctr" anchorCtr="0">
            <a:normAutofit/>
          </a:bodyPr>
          <a:lstStyle>
            <a:lvl1pPr algn="l">
              <a:lnSpc>
                <a:spcPct val="100000"/>
              </a:lnSpc>
              <a:defRPr sz="2800" b="0" i="0">
                <a:solidFill>
                  <a:schemeClr val="bg1"/>
                </a:solidFill>
                <a:latin typeface="+mn-lt"/>
                <a:cs typeface="Neo Sans Intel"/>
              </a:defRPr>
            </a:lvl1pPr>
          </a:lstStyle>
          <a:p>
            <a:r>
              <a:rPr lang="en-US" altLang="ja-JP" dirty="0" smtClean="0"/>
              <a:t>Click to edit Master title style</a:t>
            </a:r>
            <a:endParaRPr lang="en-US" altLang="ja-JP" dirty="0"/>
          </a:p>
        </p:txBody>
      </p:sp>
      <p:sp>
        <p:nvSpPr>
          <p:cNvPr id="10" name="Rectangle 4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514617" y="3264183"/>
            <a:ext cx="6376041" cy="913070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lnSpc>
                <a:spcPts val="3000"/>
              </a:lnSpc>
              <a:spcBef>
                <a:spcPts val="0"/>
              </a:spcBef>
              <a:defRPr sz="2000" b="0" i="0">
                <a:solidFill>
                  <a:schemeClr val="bg1"/>
                </a:solidFill>
                <a:latin typeface="+mn-lt"/>
                <a:cs typeface="Neo Sans Intel"/>
              </a:defRPr>
            </a:lvl1pPr>
          </a:lstStyle>
          <a:p>
            <a:pPr>
              <a:lnSpc>
                <a:spcPct val="80000"/>
              </a:lnSpc>
              <a:spcAft>
                <a:spcPts val="800"/>
              </a:spcAft>
            </a:pPr>
            <a:r>
              <a:rPr lang="en-US" b="0" i="0" dirty="0" smtClean="0">
                <a:latin typeface="Neo Sans Intel"/>
                <a:cs typeface="Neo Sans Intel"/>
              </a:rPr>
              <a:t>Subtitle</a:t>
            </a:r>
            <a:endParaRPr lang="en-US" dirty="0" smtClean="0">
              <a:latin typeface="Verdana" charset="0"/>
            </a:endParaRPr>
          </a:p>
          <a:p>
            <a:pPr>
              <a:lnSpc>
                <a:spcPts val="2160"/>
              </a:lnSpc>
              <a:spcAft>
                <a:spcPts val="0"/>
              </a:spcAft>
            </a:pPr>
            <a:r>
              <a:rPr lang="en-US" sz="1600" b="0" i="0" dirty="0" smtClean="0">
                <a:latin typeface="Neo Sans Intel"/>
                <a:cs typeface="Neo Sans Intel"/>
              </a:rPr>
              <a:t>Additional Info</a:t>
            </a:r>
          </a:p>
          <a:p>
            <a:pPr>
              <a:lnSpc>
                <a:spcPts val="2160"/>
              </a:lnSpc>
              <a:spcAft>
                <a:spcPts val="0"/>
              </a:spcAft>
            </a:pPr>
            <a:endParaRPr lang="en-US" sz="1600" dirty="0" smtClean="0">
              <a:latin typeface="Verdan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363880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 Option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PPTCovers-03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69534"/>
            <a:ext cx="8342654" cy="2904841"/>
          </a:xfrm>
          <a:prstGeom prst="rect">
            <a:avLst/>
          </a:prstGeom>
        </p:spPr>
      </p:pic>
      <p:pic>
        <p:nvPicPr>
          <p:cNvPr id="8" name="Picture 7" descr="intel_rgb_3000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4399" y="301372"/>
            <a:ext cx="865548" cy="570685"/>
          </a:xfrm>
          <a:prstGeom prst="rect">
            <a:avLst/>
          </a:prstGeom>
        </p:spPr>
      </p:pic>
      <p:sp>
        <p:nvSpPr>
          <p:cNvPr id="9" name="Rectangle 3"/>
          <p:cNvSpPr>
            <a:spLocks noGrp="1" noChangeArrowheads="1"/>
          </p:cNvSpPr>
          <p:nvPr>
            <p:ph type="ctrTitle"/>
          </p:nvPr>
        </p:nvSpPr>
        <p:spPr>
          <a:xfrm>
            <a:off x="511631" y="2782553"/>
            <a:ext cx="6597940" cy="584775"/>
          </a:xfrm>
          <a:prstGeom prst="rect">
            <a:avLst/>
          </a:prstGeom>
        </p:spPr>
        <p:txBody>
          <a:bodyPr wrap="square" anchor="ctr" anchorCtr="0">
            <a:normAutofit/>
          </a:bodyPr>
          <a:lstStyle>
            <a:lvl1pPr algn="l">
              <a:lnSpc>
                <a:spcPct val="100000"/>
              </a:lnSpc>
              <a:defRPr sz="2800" b="0" i="0">
                <a:solidFill>
                  <a:schemeClr val="bg1"/>
                </a:solidFill>
                <a:latin typeface="+mn-lt"/>
                <a:cs typeface="Neo Sans Intel"/>
              </a:defRPr>
            </a:lvl1pPr>
          </a:lstStyle>
          <a:p>
            <a:r>
              <a:rPr lang="en-US" altLang="ja-JP" dirty="0" smtClean="0"/>
              <a:t>Click to edit Master title style</a:t>
            </a:r>
            <a:endParaRPr lang="en-US" altLang="ja-JP" dirty="0"/>
          </a:p>
        </p:txBody>
      </p:sp>
      <p:sp>
        <p:nvSpPr>
          <p:cNvPr id="10" name="Rectangle 4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514388" y="3750107"/>
            <a:ext cx="3711370" cy="913070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lnSpc>
                <a:spcPts val="3000"/>
              </a:lnSpc>
              <a:spcBef>
                <a:spcPts val="0"/>
              </a:spcBef>
              <a:defRPr sz="2000">
                <a:solidFill>
                  <a:schemeClr val="bg1"/>
                </a:solidFill>
                <a:latin typeface="+mn-lt"/>
                <a:cs typeface="Verdana"/>
              </a:defRPr>
            </a:lvl1pPr>
          </a:lstStyle>
          <a:p>
            <a:pPr>
              <a:lnSpc>
                <a:spcPct val="80000"/>
              </a:lnSpc>
              <a:spcAft>
                <a:spcPts val="800"/>
              </a:spcAft>
            </a:pPr>
            <a:r>
              <a:rPr lang="en-US" b="0" i="0" dirty="0" smtClean="0">
                <a:latin typeface="Neo Sans Intel"/>
                <a:cs typeface="Neo Sans Intel"/>
              </a:rPr>
              <a:t>Subtitle</a:t>
            </a:r>
            <a:endParaRPr lang="en-US" dirty="0" smtClean="0">
              <a:latin typeface="Verdana" charset="0"/>
            </a:endParaRPr>
          </a:p>
          <a:p>
            <a:pPr>
              <a:lnSpc>
                <a:spcPts val="2160"/>
              </a:lnSpc>
              <a:spcAft>
                <a:spcPts val="0"/>
              </a:spcAft>
            </a:pPr>
            <a:r>
              <a:rPr lang="en-US" sz="1600" b="0" i="0" dirty="0" smtClean="0">
                <a:latin typeface="Neo Sans Intel"/>
                <a:cs typeface="Neo Sans Intel"/>
              </a:rPr>
              <a:t>Additional Info</a:t>
            </a:r>
          </a:p>
          <a:p>
            <a:pPr>
              <a:lnSpc>
                <a:spcPts val="2160"/>
              </a:lnSpc>
              <a:spcAft>
                <a:spcPts val="0"/>
              </a:spcAft>
            </a:pPr>
            <a:endParaRPr lang="en-US" sz="1600" dirty="0" smtClean="0">
              <a:latin typeface="Verdan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325852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">
    <p:bg>
      <p:bgPr>
        <a:gradFill flip="none" rotWithShape="1">
          <a:gsLst>
            <a:gs pos="5000">
              <a:schemeClr val="accent2"/>
            </a:gs>
            <a:gs pos="95000">
              <a:schemeClr val="accent1"/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2610863"/>
            <a:ext cx="6477000" cy="1169551"/>
          </a:xfrm>
          <a:prstGeom prst="rect">
            <a:avLst/>
          </a:prstGeom>
        </p:spPr>
        <p:txBody>
          <a:bodyPr anchor="ctr" anchorCtr="0">
            <a:spAutoFit/>
          </a:bodyPr>
          <a:lstStyle>
            <a:lvl1pPr algn="l">
              <a:lnSpc>
                <a:spcPct val="100000"/>
              </a:lnSpc>
              <a:defRPr sz="3800" b="0" i="0" cap="none">
                <a:solidFill>
                  <a:srgbClr val="FFFFFF"/>
                </a:solidFill>
                <a:latin typeface="+mn-lt"/>
                <a:cs typeface="Neo Sans Intel"/>
              </a:defRPr>
            </a:lvl1pPr>
          </a:lstStyle>
          <a:p>
            <a:r>
              <a:rPr lang="en-US" dirty="0" smtClean="0"/>
              <a:t>Click To Edit Section Divider title Style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fld id="{F10CCBB2-23CF-43DD-999B-A7E7F6652AA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Divider-option 2">
    <p:bg>
      <p:bgPr>
        <a:gradFill flip="none" rotWithShape="1">
          <a:gsLst>
            <a:gs pos="5000">
              <a:schemeClr val="accent2"/>
            </a:gs>
            <a:gs pos="95000">
              <a:schemeClr val="accent1"/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2318476"/>
            <a:ext cx="4627756" cy="1754326"/>
          </a:xfrm>
          <a:prstGeom prst="rect">
            <a:avLst/>
          </a:prstGeom>
        </p:spPr>
        <p:txBody>
          <a:bodyPr anchor="ctr" anchorCtr="0">
            <a:spAutoFit/>
          </a:bodyPr>
          <a:lstStyle>
            <a:lvl1pPr algn="l">
              <a:lnSpc>
                <a:spcPct val="100000"/>
              </a:lnSpc>
              <a:defRPr sz="3800" b="0" i="0" cap="none">
                <a:solidFill>
                  <a:srgbClr val="FFFFFF"/>
                </a:solidFill>
                <a:latin typeface="+mn-lt"/>
                <a:cs typeface="Neo Sans Intel"/>
              </a:defRPr>
            </a:lvl1pPr>
          </a:lstStyle>
          <a:p>
            <a:r>
              <a:rPr lang="en-US" dirty="0" smtClean="0"/>
              <a:t>Click To Edit Section Divider title Style</a:t>
            </a:r>
            <a:endParaRPr lang="en-US" dirty="0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0" hasCustomPrompt="1"/>
          </p:nvPr>
        </p:nvSpPr>
        <p:spPr>
          <a:xfrm>
            <a:off x="5353050" y="0"/>
            <a:ext cx="3790950" cy="6858000"/>
          </a:xfrm>
          <a:prstGeom prst="rect">
            <a:avLst/>
          </a:prstGeom>
          <a:solidFill>
            <a:schemeClr val="tx2"/>
          </a:solidFill>
        </p:spPr>
        <p:txBody>
          <a:bodyPr anchor="ctr" anchorCtr="0"/>
          <a:lstStyle>
            <a:lvl1pPr algn="ctr">
              <a:defRPr lang="en-US" sz="1600" b="0" i="0" baseline="0" smtClean="0">
                <a:latin typeface="+mn-lt"/>
              </a:defRPr>
            </a:lvl1pPr>
          </a:lstStyle>
          <a:p>
            <a:r>
              <a:rPr lang="en-US" dirty="0" smtClean="0"/>
              <a:t>Photo goes here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fld id="{F10CCBB2-23CF-43DD-999B-A7E7F6652AA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Divider-option 3">
    <p:bg>
      <p:bgPr>
        <a:gradFill flip="none" rotWithShape="1">
          <a:gsLst>
            <a:gs pos="5000">
              <a:schemeClr val="accent2"/>
            </a:gs>
            <a:gs pos="95000">
              <a:schemeClr val="accent1"/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Box 5"/>
          <p:cNvSpPr txBox="1">
            <a:spLocks noChangeArrowheads="1"/>
          </p:cNvSpPr>
          <p:nvPr userDrawn="1"/>
        </p:nvSpPr>
        <p:spPr bwMode="auto">
          <a:xfrm>
            <a:off x="524794" y="6644046"/>
            <a:ext cx="2890838" cy="123111"/>
          </a:xfrm>
          <a:prstGeom prst="rect">
            <a:avLst/>
          </a:prstGeom>
          <a:noFill/>
          <a:ln w="50800" algn="ctr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 lIns="0" tIns="0" rIns="0" bIns="0"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en-US" sz="800" b="0" i="0" dirty="0" smtClean="0">
                <a:solidFill>
                  <a:schemeClr val="bg1"/>
                </a:solidFill>
                <a:latin typeface="Neo Sans Intel"/>
                <a:cs typeface="Neo Sans Intel"/>
              </a:rPr>
              <a:t>INTEL CONFIDENTIAL</a:t>
            </a:r>
            <a:endParaRPr lang="en-US" sz="800" b="0" i="0" dirty="0">
              <a:solidFill>
                <a:schemeClr val="bg1"/>
              </a:solidFill>
              <a:latin typeface="Neo Sans Intel"/>
              <a:cs typeface="Neo Sans Intel"/>
            </a:endParaRPr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2"/>
          </a:solidFill>
        </p:spPr>
        <p:txBody>
          <a:bodyPr anchor="ctr" anchorCtr="0"/>
          <a:lstStyle>
            <a:lvl1pPr marL="0" marR="0" indent="0" algn="ctr" defTabSz="914400" rtl="0" eaLnBrk="1" fontAlgn="base" latinLnBrk="0" hangingPunct="1">
              <a:lnSpc>
                <a:spcPct val="100000"/>
              </a:lnSpc>
              <a:spcBef>
                <a:spcPct val="75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dirty="0" smtClean="0"/>
              <a:t>Photo goes here</a:t>
            </a:r>
          </a:p>
          <a:p>
            <a:endParaRPr lang="en-US" dirty="0"/>
          </a:p>
        </p:txBody>
      </p:sp>
      <p:sp>
        <p:nvSpPr>
          <p:cNvPr id="9" name="Title 1"/>
          <p:cNvSpPr>
            <a:spLocks noGrp="1" noChangeAspect="1"/>
          </p:cNvSpPr>
          <p:nvPr>
            <p:ph type="title" hasCustomPrompt="1"/>
          </p:nvPr>
        </p:nvSpPr>
        <p:spPr>
          <a:xfrm>
            <a:off x="0" y="409575"/>
            <a:ext cx="4937760" cy="161848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anchor="ctr" anchorCtr="0"/>
          <a:lstStyle>
            <a:lvl1pPr marL="285750" indent="0" algn="l">
              <a:lnSpc>
                <a:spcPct val="100000"/>
              </a:lnSpc>
              <a:defRPr sz="3600" b="0" i="0" cap="none">
                <a:solidFill>
                  <a:srgbClr val="FFFFFF"/>
                </a:solidFill>
                <a:latin typeface="+mn-lt"/>
                <a:cs typeface="Neo Sans Intel"/>
              </a:defRPr>
            </a:lvl1pPr>
          </a:lstStyle>
          <a:p>
            <a:r>
              <a:rPr lang="en-US" dirty="0" smtClean="0"/>
              <a:t>Click To Edit Section Divider title Style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0" y="6480000"/>
            <a:ext cx="460655" cy="277200"/>
          </a:xfrm>
        </p:spPr>
        <p:txBody>
          <a:bodyPr/>
          <a:lstStyle/>
          <a:p>
            <a:fld id="{F10CCBB2-23CF-43DD-999B-A7E7F6652AA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409575"/>
            <a:ext cx="8229600" cy="6572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457200" y="1219200"/>
            <a:ext cx="8229600" cy="4724400"/>
          </a:xfrm>
          <a:prstGeom prst="rect">
            <a:avLst/>
          </a:prstGeom>
        </p:spPr>
        <p:txBody>
          <a:bodyPr/>
          <a:lstStyle>
            <a:lvl2pPr>
              <a:buClr>
                <a:schemeClr val="tx1"/>
              </a:buClr>
              <a:defRPr/>
            </a:lvl2pPr>
            <a:lvl3pPr>
              <a:buClr>
                <a:srgbClr val="0071C5"/>
              </a:buClr>
              <a:defRPr/>
            </a:lvl3pPr>
            <a:lvl4pPr>
              <a:spcBef>
                <a:spcPts val="600"/>
              </a:spcBef>
              <a:buClr>
                <a:schemeClr val="bg1">
                  <a:lumMod val="65000"/>
                </a:schemeClr>
              </a:buClr>
              <a:defRPr/>
            </a:lvl4pPr>
            <a:lvl5pPr>
              <a:spcBef>
                <a:spcPts val="600"/>
              </a:spcBef>
              <a:buClr>
                <a:schemeClr val="bg1">
                  <a:lumMod val="65000"/>
                </a:schemeClr>
              </a:buClr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80000"/>
            <a:ext cx="2895600" cy="277200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0071C5"/>
                </a:solidFill>
                <a:latin typeface="Neo Sans Intel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US" smtClean="0"/>
              <a:t>JCTVC-M0062</a:t>
            </a:r>
            <a:endParaRPr lang="en-US" dirty="0"/>
          </a:p>
        </p:txBody>
      </p:sp>
      <p:sp>
        <p:nvSpPr>
          <p:cNvPr id="10" name="Date Placeholder 5"/>
          <p:cNvSpPr>
            <a:spLocks noGrp="1"/>
          </p:cNvSpPr>
          <p:nvPr>
            <p:ph type="dt" sz="half" idx="2"/>
          </p:nvPr>
        </p:nvSpPr>
        <p:spPr>
          <a:xfrm>
            <a:off x="3352800" y="6480000"/>
            <a:ext cx="1790700" cy="277200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rgbClr val="0071C5"/>
                </a:solidFill>
                <a:latin typeface="Neo Sans Intel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fld id="{81E41F4C-5EB7-4617-B252-E5F669CA3376}" type="datetime4">
              <a:rPr lang="en-US" smtClean="0"/>
              <a:t>April 18, 2013</a:t>
            </a:fld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11480"/>
            <a:ext cx="8229600" cy="73152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5613" y="1295401"/>
            <a:ext cx="4037012" cy="4621214"/>
          </a:xfrm>
          <a:prstGeom prst="rect">
            <a:avLst/>
          </a:prstGeom>
        </p:spPr>
        <p:txBody>
          <a:bodyPr/>
          <a:lstStyle>
            <a:lvl1pPr marL="0" indent="0"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025" y="1295401"/>
            <a:ext cx="4038600" cy="4621214"/>
          </a:xfrm>
          <a:prstGeom prst="rect">
            <a:avLst/>
          </a:prstGeom>
        </p:spPr>
        <p:txBody>
          <a:bodyPr/>
          <a:lstStyle>
            <a:lvl1pPr marL="0" indent="0"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0" y="6480000"/>
            <a:ext cx="460655" cy="277200"/>
          </a:xfrm>
        </p:spPr>
        <p:txBody>
          <a:bodyPr/>
          <a:lstStyle/>
          <a:p>
            <a:fld id="{F10CCBB2-23CF-43DD-999B-A7E7F6652AA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80000"/>
            <a:ext cx="2895600" cy="277200"/>
          </a:xfrm>
          <a:prstGeom prst="rect">
            <a:avLst/>
          </a:prstGeom>
        </p:spPr>
        <p:txBody>
          <a:bodyPr/>
          <a:lstStyle>
            <a:lvl1pPr>
              <a:defRPr sz="80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US" smtClean="0"/>
              <a:t>JCTVC-M0062</a:t>
            </a:r>
            <a:endParaRPr lang="en-US" dirty="0"/>
          </a:p>
        </p:txBody>
      </p:sp>
      <p:sp>
        <p:nvSpPr>
          <p:cNvPr id="8" name="Date Placeholder 5"/>
          <p:cNvSpPr>
            <a:spLocks noGrp="1"/>
          </p:cNvSpPr>
          <p:nvPr>
            <p:ph type="dt" sz="half" idx="11"/>
          </p:nvPr>
        </p:nvSpPr>
        <p:spPr>
          <a:xfrm>
            <a:off x="3352800" y="6480000"/>
            <a:ext cx="1790700" cy="277200"/>
          </a:xfrm>
          <a:prstGeom prst="rect">
            <a:avLst/>
          </a:prstGeom>
        </p:spPr>
        <p:txBody>
          <a:bodyPr/>
          <a:lstStyle>
            <a:lvl1pPr algn="l">
              <a:defRPr sz="80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fld id="{77BEB342-9B0E-42C3-A8F1-1112567906E4}" type="datetime4">
              <a:rPr lang="en-US" smtClean="0"/>
              <a:t>April 18, 2013</a:t>
            </a:fld>
            <a:endParaRPr lang="en-US" dirty="0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intel_rgb_3000.png"/>
          <p:cNvPicPr>
            <a:picLocks noChangeAspect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0570" y="6450966"/>
            <a:ext cx="465650" cy="307019"/>
          </a:xfrm>
          <a:prstGeom prst="rect">
            <a:avLst/>
          </a:prstGeom>
        </p:spPr>
      </p:pic>
      <p:sp>
        <p:nvSpPr>
          <p:cNvPr id="10" name="Slide Number Placeholder 9"/>
          <p:cNvSpPr>
            <a:spLocks noGrp="1"/>
          </p:cNvSpPr>
          <p:nvPr>
            <p:ph type="sldNum" sz="quarter" idx="4"/>
          </p:nvPr>
        </p:nvSpPr>
        <p:spPr>
          <a:xfrm>
            <a:off x="0" y="6480000"/>
            <a:ext cx="460655" cy="2772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lang="en-US" sz="1200" b="0" i="0" kern="1200" smtClean="0">
                <a:solidFill>
                  <a:srgbClr val="0071C5"/>
                </a:solidFill>
                <a:latin typeface="Neo Sans Intel" pitchFamily="34" charset="0"/>
                <a:ea typeface="Verdana" pitchFamily="34" charset="0"/>
                <a:cs typeface="Neo Sans Intel" pitchFamily="34" charset="0"/>
              </a:defRPr>
            </a:lvl1pPr>
          </a:lstStyle>
          <a:p>
            <a:fld id="{F10CCBB2-23CF-43DD-999B-A7E7F6652AA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itle Placeholder 13"/>
          <p:cNvSpPr>
            <a:spLocks noGrp="1"/>
          </p:cNvSpPr>
          <p:nvPr>
            <p:ph type="title"/>
          </p:nvPr>
        </p:nvSpPr>
        <p:spPr>
          <a:xfrm>
            <a:off x="457200" y="409575"/>
            <a:ext cx="8229600" cy="657225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7244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80000"/>
            <a:ext cx="2895600" cy="277200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0071C5"/>
                </a:solidFill>
                <a:latin typeface="Neo Sans Intel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US" smtClean="0"/>
              <a:t>JCTVC-M0062</a:t>
            </a:r>
            <a:endParaRPr lang="en-US" dirty="0"/>
          </a:p>
        </p:txBody>
      </p:sp>
      <p:sp>
        <p:nvSpPr>
          <p:cNvPr id="11" name="Date Placeholder 5"/>
          <p:cNvSpPr>
            <a:spLocks noGrp="1"/>
          </p:cNvSpPr>
          <p:nvPr>
            <p:ph type="dt" sz="half" idx="2"/>
          </p:nvPr>
        </p:nvSpPr>
        <p:spPr>
          <a:xfrm>
            <a:off x="3352800" y="6480000"/>
            <a:ext cx="1790700" cy="277200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rgbClr val="0071C5"/>
                </a:solidFill>
                <a:latin typeface="Neo Sans Intel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fld id="{DB0195C6-AEC3-4862-B6AF-1092A074484E}" type="datetime4">
              <a:rPr lang="en-US" smtClean="0"/>
              <a:t>April 18, 2013</a:t>
            </a:fld>
            <a:endParaRPr lang="en-US" dirty="0"/>
          </a:p>
        </p:txBody>
      </p:sp>
      <p:sp>
        <p:nvSpPr>
          <p:cNvPr id="12" name="TextBox 11"/>
          <p:cNvSpPr txBox="1"/>
          <p:nvPr userDrawn="1"/>
        </p:nvSpPr>
        <p:spPr>
          <a:xfrm>
            <a:off x="6161166" y="6560097"/>
            <a:ext cx="196505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0" dirty="0" smtClean="0">
                <a:solidFill>
                  <a:schemeClr val="bg1"/>
                </a:solidFill>
                <a:latin typeface="Neo Sans Intel" pitchFamily="34" charset="0"/>
              </a:rPr>
              <a:t>Intel Information Technology</a:t>
            </a:r>
            <a:endParaRPr lang="en-US" sz="1050" dirty="0">
              <a:solidFill>
                <a:schemeClr val="bg1"/>
              </a:solidFill>
              <a:latin typeface="Neo Sans Inte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3" r:id="rId2"/>
    <p:sldLayoutId id="2147483661" r:id="rId3"/>
    <p:sldLayoutId id="2147483662" r:id="rId4"/>
    <p:sldLayoutId id="2147483664" r:id="rId5"/>
    <p:sldLayoutId id="2147483665" r:id="rId6"/>
    <p:sldLayoutId id="2147483666" r:id="rId7"/>
    <p:sldLayoutId id="2147483674" r:id="rId8"/>
    <p:sldLayoutId id="2147483675" r:id="rId9"/>
    <p:sldLayoutId id="2147483676" r:id="rId10"/>
    <p:sldLayoutId id="2147483677" r:id="rId11"/>
    <p:sldLayoutId id="2147483671" r:id="rId12"/>
    <p:sldLayoutId id="2147483672" r:id="rId13"/>
    <p:sldLayoutId id="2147483673" r:id="rId14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ts val="3000"/>
        </a:lnSpc>
        <a:spcBef>
          <a:spcPct val="0"/>
        </a:spcBef>
        <a:buNone/>
        <a:defRPr lang="en-US" altLang="ja-JP" sz="3000" b="1" i="0" kern="1200" dirty="0" smtClean="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ts val="2200"/>
        </a:spcBef>
        <a:buFont typeface="Arial" pitchFamily="34" charset="0"/>
        <a:buNone/>
        <a:defRPr lang="en-US" altLang="ja-JP" sz="2400" b="0" i="0" kern="1200" dirty="0" smtClean="0">
          <a:solidFill>
            <a:schemeClr val="tx1"/>
          </a:solidFill>
          <a:latin typeface="+mn-lt"/>
          <a:ea typeface="+mn-ea"/>
          <a:cs typeface="+mn-cs"/>
        </a:defRPr>
      </a:lvl1pPr>
      <a:lvl2pPr marL="228600" indent="-228600" algn="l" defTabSz="914400" rtl="0" eaLnBrk="1" latinLnBrk="0" hangingPunct="1">
        <a:spcBef>
          <a:spcPts val="900"/>
        </a:spcBef>
        <a:buFont typeface="Arial" pitchFamily="34" charset="0"/>
        <a:buChar char="•"/>
        <a:defRPr lang="en-US" altLang="ja-JP" sz="2200" b="0" i="0" kern="1200" dirty="0" smtClean="0">
          <a:solidFill>
            <a:schemeClr val="tx1"/>
          </a:solidFill>
          <a:latin typeface="+mn-lt"/>
          <a:ea typeface="+mn-ea"/>
          <a:cs typeface="+mn-cs"/>
        </a:defRPr>
      </a:lvl2pPr>
      <a:lvl3pPr marL="457200" indent="-228600" algn="l" defTabSz="914400" rtl="0" eaLnBrk="1" latinLnBrk="0" hangingPunct="1">
        <a:spcBef>
          <a:spcPts val="600"/>
        </a:spcBef>
        <a:buClr>
          <a:srgbClr val="00AEEF"/>
        </a:buClr>
        <a:buFont typeface="Arial" pitchFamily="34" charset="0"/>
        <a:buChar char="•"/>
        <a:defRPr lang="en-US" altLang="ja-JP" sz="2000" b="0" i="0" kern="1200" dirty="0" smtClean="0">
          <a:solidFill>
            <a:schemeClr val="tx1"/>
          </a:solidFill>
          <a:latin typeface="+mn-lt"/>
          <a:ea typeface="+mn-ea"/>
          <a:cs typeface="+mn-cs"/>
        </a:defRPr>
      </a:lvl3pPr>
      <a:lvl4pPr marL="628650" indent="-171450" algn="l" defTabSz="914400" rtl="0" eaLnBrk="1" latinLnBrk="0" hangingPunct="1">
        <a:spcBef>
          <a:spcPts val="300"/>
        </a:spcBef>
        <a:buClr>
          <a:srgbClr val="A6CE39"/>
        </a:buClr>
        <a:buFont typeface="Arial" pitchFamily="34" charset="0"/>
        <a:buChar char="•"/>
        <a:defRPr lang="en-US" altLang="ja-JP" sz="1800" b="0" i="0" kern="1200" dirty="0" smtClean="0">
          <a:solidFill>
            <a:schemeClr val="tx1"/>
          </a:solidFill>
          <a:latin typeface="+mn-lt"/>
          <a:ea typeface="+mn-ea"/>
          <a:cs typeface="+mn-cs"/>
        </a:defRPr>
      </a:lvl4pPr>
      <a:lvl5pPr marL="800100" indent="-171450" algn="l" defTabSz="914400" rtl="0" eaLnBrk="1" latinLnBrk="0" hangingPunct="1">
        <a:spcBef>
          <a:spcPts val="100"/>
        </a:spcBef>
        <a:buClr>
          <a:schemeClr val="tx1"/>
        </a:buClr>
        <a:buFont typeface="Neo Sans Intel" pitchFamily="34" charset="0"/>
        <a:buChar char="–"/>
        <a:defRPr lang="en-US" altLang="ja-JP" sz="1800" b="0" i="0" kern="1200" dirty="0" smtClean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8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1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8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12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CA" altLang="ja-JP" b="1" dirty="0"/>
              <a:t>Non-SCE3: Inter-layer residual prediction with motion prediction</a:t>
            </a:r>
            <a:endParaRPr lang="en-US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527017" y="3649814"/>
            <a:ext cx="4343400" cy="715837"/>
          </a:xfrm>
        </p:spPr>
        <p:txBody>
          <a:bodyPr/>
          <a:lstStyle/>
          <a:p>
            <a:r>
              <a:rPr lang="en-US" sz="1600" dirty="0" smtClean="0"/>
              <a:t>Wenhao Zhang, Zhipin Deng Yi-jen Chiu</a:t>
            </a:r>
          </a:p>
          <a:p>
            <a:r>
              <a:rPr lang="en-US" sz="1600" dirty="0" smtClean="0"/>
              <a:t>Intel Corporation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1338" y="2133600"/>
            <a:ext cx="191086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>
                <a:solidFill>
                  <a:schemeClr val="bg1"/>
                </a:solidFill>
                <a:latin typeface="Neo Sans Intel" pitchFamily="34" charset="0"/>
              </a:rPr>
              <a:t>JCTVC-M0062</a:t>
            </a:r>
            <a:endParaRPr lang="en-US" sz="2200" dirty="0">
              <a:solidFill>
                <a:schemeClr val="bg1"/>
              </a:solidFill>
              <a:latin typeface="Neo Sans Inte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711849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0CCBB2-23CF-43DD-999B-A7E7F6652AA9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 fontScale="92500" lnSpcReduction="10000"/>
          </a:bodyPr>
          <a:lstStyle/>
          <a:p>
            <a:pPr lvl="1"/>
            <a:r>
              <a:rPr lang="en-US" dirty="0" smtClean="0"/>
              <a:t>A H.264/SVC-like inter-layer residual prediction for SHVC</a:t>
            </a:r>
          </a:p>
          <a:p>
            <a:pPr lvl="1"/>
            <a:endParaRPr lang="en-US" dirty="0"/>
          </a:p>
          <a:p>
            <a:pPr lvl="1"/>
            <a:r>
              <a:rPr lang="en-US" dirty="0" smtClean="0"/>
              <a:t>Features:</a:t>
            </a:r>
          </a:p>
          <a:p>
            <a:pPr lvl="2"/>
            <a:r>
              <a:rPr lang="en-US" dirty="0" smtClean="0"/>
              <a:t>inter-layer residual prediction + inter-layer motion prediction</a:t>
            </a:r>
          </a:p>
          <a:p>
            <a:pPr lvl="2"/>
            <a:r>
              <a:rPr lang="en-US" dirty="0" smtClean="0"/>
              <a:t>Bilinear filter is used to upsample BL residual</a:t>
            </a:r>
          </a:p>
          <a:p>
            <a:pPr lvl="2"/>
            <a:r>
              <a:rPr lang="en-US" dirty="0" smtClean="0"/>
              <a:t>Only apply to inter 2Nx2N PUs of EL.</a:t>
            </a:r>
          </a:p>
          <a:p>
            <a:pPr lvl="2"/>
            <a:r>
              <a:rPr lang="en-US" dirty="0" smtClean="0"/>
              <a:t>No new syntax is introduced.</a:t>
            </a:r>
          </a:p>
          <a:p>
            <a:pPr lvl="1"/>
            <a:endParaRPr lang="en-US" dirty="0"/>
          </a:p>
          <a:p>
            <a:pPr lvl="1"/>
            <a:r>
              <a:rPr lang="en-US" dirty="0" smtClean="0"/>
              <a:t>Compared </a:t>
            </a:r>
            <a:r>
              <a:rPr lang="en-US" dirty="0"/>
              <a:t>to </a:t>
            </a:r>
            <a:r>
              <a:rPr lang="en-US" dirty="0" smtClean="0"/>
              <a:t>SHM1.0, it provides </a:t>
            </a:r>
            <a:r>
              <a:rPr lang="en-US" dirty="0" smtClean="0">
                <a:solidFill>
                  <a:srgbClr val="00AEEF"/>
                </a:solidFill>
              </a:rPr>
              <a:t>0.94% </a:t>
            </a:r>
            <a:r>
              <a:rPr lang="en-US" dirty="0" smtClean="0"/>
              <a:t>BD-rate gain on average for RA/LD-P/LD-B cases, with marginal increase of runtime and implementation complexity.</a:t>
            </a:r>
          </a:p>
          <a:p>
            <a:pPr lvl="1"/>
            <a:endParaRPr lang="en-US" dirty="0"/>
          </a:p>
          <a:p>
            <a:pPr lvl="1"/>
            <a:r>
              <a:rPr lang="en-US" dirty="0" smtClean="0"/>
              <a:t>Thanks Huawei to crosschecking in JCTVC-M0319.</a:t>
            </a:r>
            <a:endParaRPr lang="en-US" dirty="0"/>
          </a:p>
          <a:p>
            <a:pPr lvl="1"/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JCTVC-M0062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B012006-CA49-49E6-B482-C4585360427F}" type="datetime4">
              <a:rPr lang="en-US" smtClean="0"/>
              <a:t>April 18, 2013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367014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0CCBB2-23CF-43DD-999B-A7E7F6652AA9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Algorithm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457200" y="1219200"/>
            <a:ext cx="4343400" cy="4724400"/>
          </a:xfrm>
        </p:spPr>
        <p:txBody>
          <a:bodyPr/>
          <a:lstStyle/>
          <a:p>
            <a:pPr lvl="1"/>
            <a:r>
              <a:rPr lang="en-US" dirty="0" smtClean="0"/>
              <a:t>Encoder</a:t>
            </a:r>
          </a:p>
          <a:p>
            <a:pPr lvl="2"/>
            <a:endParaRPr lang="en-CA" altLang="ja-JP" sz="1600" dirty="0" smtClean="0"/>
          </a:p>
          <a:p>
            <a:pPr lvl="2"/>
            <a:r>
              <a:rPr lang="en-CA" altLang="ja-JP" sz="1600" dirty="0" err="1" smtClean="0"/>
              <a:t>Res</a:t>
            </a:r>
            <a:r>
              <a:rPr lang="en-CA" altLang="ja-JP" sz="1600" baseline="-25000" dirty="0" err="1" smtClean="0"/>
              <a:t>EL</a:t>
            </a:r>
            <a:r>
              <a:rPr lang="en-CA" altLang="ja-JP" sz="1600" dirty="0" smtClean="0"/>
              <a:t> </a:t>
            </a:r>
            <a:r>
              <a:rPr lang="en-CA" altLang="ja-JP" sz="1600" dirty="0"/>
              <a:t>= </a:t>
            </a:r>
            <a:r>
              <a:rPr lang="en-CA" altLang="ja-JP" sz="1600" dirty="0" err="1"/>
              <a:t>Orig</a:t>
            </a:r>
            <a:r>
              <a:rPr lang="en-CA" altLang="ja-JP" sz="1600" baseline="-25000" dirty="0" err="1"/>
              <a:t>EL</a:t>
            </a:r>
            <a:r>
              <a:rPr lang="en-CA" altLang="ja-JP" sz="1600" dirty="0"/>
              <a:t> – </a:t>
            </a:r>
            <a:r>
              <a:rPr lang="en-CA" altLang="ja-JP" sz="1600" dirty="0" err="1"/>
              <a:t>Pred</a:t>
            </a:r>
            <a:r>
              <a:rPr lang="en-CA" altLang="ja-JP" sz="1600" baseline="-25000" dirty="0" err="1"/>
              <a:t>EL</a:t>
            </a:r>
            <a:r>
              <a:rPr lang="en-CA" altLang="ja-JP" sz="1600" dirty="0"/>
              <a:t> – UP{</a:t>
            </a:r>
            <a:r>
              <a:rPr lang="en-CA" altLang="ja-JP" sz="1600" dirty="0" err="1"/>
              <a:t>Res’</a:t>
            </a:r>
            <a:r>
              <a:rPr lang="en-CA" altLang="ja-JP" sz="1600" baseline="-25000" dirty="0" err="1"/>
              <a:t>BL</a:t>
            </a:r>
            <a:r>
              <a:rPr lang="en-CA" altLang="ja-JP" sz="1600" dirty="0"/>
              <a:t>}</a:t>
            </a:r>
            <a:endParaRPr lang="en-US" sz="1600" dirty="0" smtClean="0"/>
          </a:p>
          <a:p>
            <a:pPr lvl="2"/>
            <a:endParaRPr lang="en-CA" altLang="ja-JP" sz="1600" dirty="0" smtClean="0"/>
          </a:p>
          <a:p>
            <a:pPr lvl="2"/>
            <a:r>
              <a:rPr lang="en-CA" altLang="ja-JP" sz="1600" dirty="0" err="1" smtClean="0"/>
              <a:t>Res</a:t>
            </a:r>
            <a:r>
              <a:rPr lang="en-CA" altLang="ja-JP" sz="1600" baseline="-25000" dirty="0" err="1" smtClean="0"/>
              <a:t>EL</a:t>
            </a:r>
            <a:r>
              <a:rPr lang="en-US" sz="1600" dirty="0" smtClean="0"/>
              <a:t>: input of trans./quant. of EL</a:t>
            </a:r>
          </a:p>
          <a:p>
            <a:pPr lvl="2"/>
            <a:r>
              <a:rPr lang="en-CA" altLang="ja-JP" sz="1600" dirty="0" err="1" smtClean="0"/>
              <a:t>Orig</a:t>
            </a:r>
            <a:r>
              <a:rPr lang="en-CA" altLang="ja-JP" sz="1600" baseline="-25000" dirty="0" err="1" smtClean="0"/>
              <a:t>EL</a:t>
            </a:r>
            <a:r>
              <a:rPr lang="en-US" sz="1600" dirty="0" smtClean="0"/>
              <a:t>: original video of EL</a:t>
            </a:r>
          </a:p>
          <a:p>
            <a:pPr lvl="2"/>
            <a:r>
              <a:rPr lang="en-CA" altLang="ja-JP" sz="1600" dirty="0" err="1" smtClean="0"/>
              <a:t>Pred</a:t>
            </a:r>
            <a:r>
              <a:rPr lang="en-CA" altLang="ja-JP" sz="1600" baseline="-25000" dirty="0" err="1" smtClean="0"/>
              <a:t>EL</a:t>
            </a:r>
            <a:r>
              <a:rPr lang="en-US" altLang="ja-JP" sz="1600" dirty="0" smtClean="0"/>
              <a:t>: inter predicted signal of EL</a:t>
            </a:r>
          </a:p>
          <a:p>
            <a:pPr lvl="2"/>
            <a:r>
              <a:rPr lang="en-CA" altLang="ja-JP" sz="1600" dirty="0" smtClean="0"/>
              <a:t>UP{</a:t>
            </a:r>
            <a:r>
              <a:rPr lang="en-CA" altLang="ja-JP" sz="1600" dirty="0" err="1" smtClean="0"/>
              <a:t>Res’</a:t>
            </a:r>
            <a:r>
              <a:rPr lang="en-CA" altLang="ja-JP" sz="1600" baseline="-25000" dirty="0" err="1" smtClean="0"/>
              <a:t>BL</a:t>
            </a:r>
            <a:r>
              <a:rPr lang="en-CA" altLang="ja-JP" sz="1600" dirty="0" smtClean="0"/>
              <a:t>}: </a:t>
            </a:r>
            <a:r>
              <a:rPr lang="en-CA" altLang="ja-JP" sz="1600" dirty="0"/>
              <a:t>reconstructed residual signal of the collocated </a:t>
            </a:r>
            <a:r>
              <a:rPr lang="en-CA" altLang="ja-JP" sz="1600" dirty="0" smtClean="0"/>
              <a:t>BL</a:t>
            </a:r>
            <a:r>
              <a:rPr lang="en-US" sz="1600" dirty="0" smtClean="0"/>
              <a:t>, </a:t>
            </a:r>
            <a:r>
              <a:rPr lang="en-CA" altLang="ja-JP" sz="1600" dirty="0"/>
              <a:t>which is upsampled by bilinear </a:t>
            </a:r>
            <a:r>
              <a:rPr lang="en-CA" altLang="ja-JP" sz="1600" dirty="0" smtClean="0"/>
              <a:t>filter</a:t>
            </a:r>
            <a:endParaRPr lang="en-US" sz="16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JCTVC-M0062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71F7410B-B69E-43DC-B76E-B29711FB881E}" type="datetime4">
              <a:rPr lang="en-US" smtClean="0"/>
              <a:t>April 18, 2013</a:t>
            </a:fld>
            <a:endParaRPr lang="en-US" dirty="0"/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3962400" y="6251711"/>
            <a:ext cx="4554069" cy="300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22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Verdana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Verdana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Verdana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Verdana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Verdana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lnSpc>
                <a:spcPct val="95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Font typeface="Wingdings" charset="0"/>
              <a:defRPr sz="2000" b="1">
                <a:solidFill>
                  <a:schemeClr val="tx1"/>
                </a:solidFill>
                <a:latin typeface="Verdana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lnSpc>
                <a:spcPct val="95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Font typeface="Wingdings" charset="0"/>
              <a:defRPr sz="2000" b="1">
                <a:solidFill>
                  <a:schemeClr val="tx1"/>
                </a:solidFill>
                <a:latin typeface="Verdana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lnSpc>
                <a:spcPct val="95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Font typeface="Wingdings" charset="0"/>
              <a:defRPr sz="2000" b="1">
                <a:solidFill>
                  <a:schemeClr val="tx1"/>
                </a:solidFill>
                <a:latin typeface="Verdana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lnSpc>
                <a:spcPct val="95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Font typeface="Wingdings" charset="0"/>
              <a:defRPr sz="2000" b="1">
                <a:solidFill>
                  <a:schemeClr val="tx1"/>
                </a:solidFill>
                <a:latin typeface="Verdana" charset="0"/>
                <a:ea typeface="Arial" charset="0"/>
                <a:cs typeface="Arial" charset="0"/>
              </a:defRPr>
            </a:lvl9pPr>
          </a:lstStyle>
          <a:p>
            <a:pPr algn="ctr">
              <a:lnSpc>
                <a:spcPct val="75000"/>
              </a:lnSpc>
              <a:spcBef>
                <a:spcPct val="50000"/>
              </a:spcBef>
              <a:buClrTx/>
              <a:buFontTx/>
              <a:buNone/>
            </a:pPr>
            <a:r>
              <a:rPr lang="en-US" sz="1800" dirty="0" smtClean="0">
                <a:latin typeface="+mj-lt"/>
                <a:cs typeface="Neo Sans Intel Medium"/>
              </a:rPr>
              <a:t>Encoder diagram</a:t>
            </a:r>
            <a:endParaRPr lang="en-US" sz="1800" dirty="0">
              <a:latin typeface="+mj-lt"/>
              <a:cs typeface="Neo Sans Intel Medium"/>
            </a:endParaRPr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82744334"/>
              </p:ext>
            </p:extLst>
          </p:nvPr>
        </p:nvGraphicFramePr>
        <p:xfrm>
          <a:off x="4495800" y="1066800"/>
          <a:ext cx="4876800" cy="494882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75" name="Visio" r:id="rId3" imgW="5399417" imgH="5479110" progId="Visio.Drawing.11">
                  <p:embed/>
                </p:oleObj>
              </mc:Choice>
              <mc:Fallback>
                <p:oleObj name="Visio" r:id="rId3" imgW="5399417" imgH="5479110" progId="Visio.Drawing.11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95800" y="1066800"/>
                        <a:ext cx="4876800" cy="494882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96084060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0CCBB2-23CF-43DD-999B-A7E7F6652AA9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Algorithm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457200" y="1219200"/>
            <a:ext cx="4343400" cy="4724400"/>
          </a:xfrm>
        </p:spPr>
        <p:txBody>
          <a:bodyPr/>
          <a:lstStyle/>
          <a:p>
            <a:pPr lvl="1">
              <a:buClr>
                <a:srgbClr val="061922"/>
              </a:buClr>
            </a:pPr>
            <a:r>
              <a:rPr lang="en-US" altLang="ja-JP" dirty="0" smtClean="0">
                <a:solidFill>
                  <a:srgbClr val="061922"/>
                </a:solidFill>
              </a:rPr>
              <a:t>Decoder</a:t>
            </a:r>
            <a:endParaRPr lang="en-US" altLang="ja-JP" dirty="0">
              <a:solidFill>
                <a:srgbClr val="061922"/>
              </a:solidFill>
            </a:endParaRPr>
          </a:p>
          <a:p>
            <a:pPr lvl="2"/>
            <a:endParaRPr lang="en-CA" altLang="ja-JP" sz="1600" dirty="0">
              <a:solidFill>
                <a:srgbClr val="061922"/>
              </a:solidFill>
            </a:endParaRPr>
          </a:p>
          <a:p>
            <a:pPr lvl="2"/>
            <a:r>
              <a:rPr lang="en-CA" altLang="ja-JP" sz="1600" dirty="0" err="1"/>
              <a:t>Rec</a:t>
            </a:r>
            <a:r>
              <a:rPr lang="en-CA" altLang="ja-JP" sz="1600" baseline="-25000" dirty="0" err="1"/>
              <a:t>EL</a:t>
            </a:r>
            <a:r>
              <a:rPr lang="en-CA" altLang="ja-JP" sz="1600" dirty="0"/>
              <a:t> = </a:t>
            </a:r>
            <a:r>
              <a:rPr lang="en-CA" altLang="ja-JP" sz="1600" dirty="0" err="1"/>
              <a:t>Res’</a:t>
            </a:r>
            <a:r>
              <a:rPr lang="en-CA" altLang="ja-JP" sz="1600" baseline="-25000" dirty="0" err="1"/>
              <a:t>EL</a:t>
            </a:r>
            <a:r>
              <a:rPr lang="en-CA" altLang="ja-JP" sz="1600" dirty="0"/>
              <a:t> + </a:t>
            </a:r>
            <a:r>
              <a:rPr lang="en-CA" altLang="ja-JP" sz="1600" dirty="0" err="1"/>
              <a:t>Pred</a:t>
            </a:r>
            <a:r>
              <a:rPr lang="en-CA" altLang="ja-JP" sz="1600" baseline="-25000" dirty="0" err="1"/>
              <a:t>EL</a:t>
            </a:r>
            <a:r>
              <a:rPr lang="en-CA" altLang="ja-JP" sz="1600" dirty="0"/>
              <a:t> + UP{</a:t>
            </a:r>
            <a:r>
              <a:rPr lang="en-CA" altLang="ja-JP" sz="1600" dirty="0" err="1"/>
              <a:t>Res’</a:t>
            </a:r>
            <a:r>
              <a:rPr lang="en-CA" altLang="ja-JP" sz="1600" baseline="-25000" dirty="0" err="1"/>
              <a:t>BL</a:t>
            </a:r>
            <a:r>
              <a:rPr lang="en-CA" altLang="ja-JP" sz="1600" dirty="0" smtClean="0"/>
              <a:t>}</a:t>
            </a:r>
          </a:p>
          <a:p>
            <a:pPr lvl="2"/>
            <a:endParaRPr lang="en-CA" altLang="ja-JP" sz="1600" dirty="0">
              <a:solidFill>
                <a:srgbClr val="061922"/>
              </a:solidFill>
            </a:endParaRPr>
          </a:p>
          <a:p>
            <a:pPr lvl="2"/>
            <a:r>
              <a:rPr lang="en-CA" altLang="ja-JP" sz="1600" dirty="0" err="1" smtClean="0">
                <a:solidFill>
                  <a:srgbClr val="061922"/>
                </a:solidFill>
              </a:rPr>
              <a:t>Res</a:t>
            </a:r>
            <a:r>
              <a:rPr lang="en-CA" altLang="ja-JP" sz="1600" dirty="0" err="1"/>
              <a:t>’</a:t>
            </a:r>
            <a:r>
              <a:rPr lang="en-CA" altLang="ja-JP" sz="1600" baseline="-25000" dirty="0" err="1" smtClean="0">
                <a:solidFill>
                  <a:srgbClr val="061922"/>
                </a:solidFill>
              </a:rPr>
              <a:t>EL</a:t>
            </a:r>
            <a:r>
              <a:rPr lang="en-US" altLang="ja-JP" sz="1600" dirty="0">
                <a:solidFill>
                  <a:srgbClr val="061922"/>
                </a:solidFill>
              </a:rPr>
              <a:t>: </a:t>
            </a:r>
            <a:r>
              <a:rPr lang="en-CA" altLang="ja-JP" sz="1600" dirty="0"/>
              <a:t>reconstructed residual </a:t>
            </a:r>
            <a:r>
              <a:rPr lang="en-CA" altLang="ja-JP" sz="1600" dirty="0" smtClean="0"/>
              <a:t>of </a:t>
            </a:r>
            <a:r>
              <a:rPr lang="en-CA" altLang="ja-JP" sz="1600" dirty="0"/>
              <a:t>EL </a:t>
            </a:r>
            <a:endParaRPr lang="en-CA" altLang="ja-JP" sz="1600" dirty="0" smtClean="0"/>
          </a:p>
          <a:p>
            <a:pPr lvl="2"/>
            <a:r>
              <a:rPr lang="en-CA" altLang="ja-JP" sz="1600" dirty="0" err="1" smtClean="0">
                <a:solidFill>
                  <a:srgbClr val="061922"/>
                </a:solidFill>
              </a:rPr>
              <a:t>Pred</a:t>
            </a:r>
            <a:r>
              <a:rPr lang="en-CA" altLang="ja-JP" sz="1600" baseline="-25000" dirty="0" err="1" smtClean="0">
                <a:solidFill>
                  <a:srgbClr val="061922"/>
                </a:solidFill>
              </a:rPr>
              <a:t>EL</a:t>
            </a:r>
            <a:r>
              <a:rPr lang="en-US" altLang="ja-JP" sz="1600" dirty="0">
                <a:solidFill>
                  <a:srgbClr val="061922"/>
                </a:solidFill>
              </a:rPr>
              <a:t>: inter predicted signal of EL</a:t>
            </a:r>
          </a:p>
          <a:p>
            <a:pPr lvl="2"/>
            <a:r>
              <a:rPr lang="en-CA" altLang="ja-JP" sz="1600" dirty="0">
                <a:solidFill>
                  <a:srgbClr val="061922"/>
                </a:solidFill>
              </a:rPr>
              <a:t>UP{</a:t>
            </a:r>
            <a:r>
              <a:rPr lang="en-CA" altLang="ja-JP" sz="1600" dirty="0" err="1">
                <a:solidFill>
                  <a:srgbClr val="061922"/>
                </a:solidFill>
              </a:rPr>
              <a:t>Res’</a:t>
            </a:r>
            <a:r>
              <a:rPr lang="en-CA" altLang="ja-JP" sz="1600" baseline="-25000" dirty="0" err="1">
                <a:solidFill>
                  <a:srgbClr val="061922"/>
                </a:solidFill>
              </a:rPr>
              <a:t>BL</a:t>
            </a:r>
            <a:r>
              <a:rPr lang="en-CA" altLang="ja-JP" sz="1600" dirty="0">
                <a:solidFill>
                  <a:srgbClr val="061922"/>
                </a:solidFill>
              </a:rPr>
              <a:t>}: reconstructed residual signal of the collocated </a:t>
            </a:r>
            <a:r>
              <a:rPr lang="en-CA" altLang="ja-JP" sz="1600" dirty="0" smtClean="0">
                <a:solidFill>
                  <a:srgbClr val="061922"/>
                </a:solidFill>
              </a:rPr>
              <a:t>BL</a:t>
            </a:r>
            <a:r>
              <a:rPr lang="en-US" altLang="ja-JP" sz="1600" dirty="0" smtClean="0">
                <a:solidFill>
                  <a:srgbClr val="061922"/>
                </a:solidFill>
              </a:rPr>
              <a:t>, </a:t>
            </a:r>
            <a:r>
              <a:rPr lang="en-CA" altLang="ja-JP" sz="1600" dirty="0">
                <a:solidFill>
                  <a:srgbClr val="061922"/>
                </a:solidFill>
              </a:rPr>
              <a:t>which is upsampled by bilinear filter</a:t>
            </a:r>
            <a:endParaRPr lang="en-US" altLang="ja-JP" sz="1600" dirty="0">
              <a:solidFill>
                <a:srgbClr val="061922"/>
              </a:solidFill>
            </a:endParaRPr>
          </a:p>
          <a:p>
            <a:pPr lvl="1"/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JCTVC-M0062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71F7410B-B69E-43DC-B76E-B29711FB881E}" type="datetime4">
              <a:rPr lang="en-US" smtClean="0"/>
              <a:t>April 18, 2013</a:t>
            </a:fld>
            <a:endParaRPr lang="en-US" dirty="0"/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3962400" y="6251711"/>
            <a:ext cx="4554069" cy="300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22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Verdana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Verdana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Verdana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Verdana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Verdana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lnSpc>
                <a:spcPct val="95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Font typeface="Wingdings" charset="0"/>
              <a:defRPr sz="2000" b="1">
                <a:solidFill>
                  <a:schemeClr val="tx1"/>
                </a:solidFill>
                <a:latin typeface="Verdana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lnSpc>
                <a:spcPct val="95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Font typeface="Wingdings" charset="0"/>
              <a:defRPr sz="2000" b="1">
                <a:solidFill>
                  <a:schemeClr val="tx1"/>
                </a:solidFill>
                <a:latin typeface="Verdana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lnSpc>
                <a:spcPct val="95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Font typeface="Wingdings" charset="0"/>
              <a:defRPr sz="2000" b="1">
                <a:solidFill>
                  <a:schemeClr val="tx1"/>
                </a:solidFill>
                <a:latin typeface="Verdana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lnSpc>
                <a:spcPct val="95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Font typeface="Wingdings" charset="0"/>
              <a:defRPr sz="2000" b="1">
                <a:solidFill>
                  <a:schemeClr val="tx1"/>
                </a:solidFill>
                <a:latin typeface="Verdana" charset="0"/>
                <a:ea typeface="Arial" charset="0"/>
                <a:cs typeface="Arial" charset="0"/>
              </a:defRPr>
            </a:lvl9pPr>
          </a:lstStyle>
          <a:p>
            <a:pPr algn="ctr">
              <a:lnSpc>
                <a:spcPct val="75000"/>
              </a:lnSpc>
              <a:spcBef>
                <a:spcPct val="50000"/>
              </a:spcBef>
              <a:buClrTx/>
              <a:buFontTx/>
              <a:buNone/>
            </a:pPr>
            <a:r>
              <a:rPr lang="en-US" sz="1800" dirty="0" smtClean="0">
                <a:latin typeface="+mj-lt"/>
                <a:cs typeface="Neo Sans Intel Medium"/>
              </a:rPr>
              <a:t>Decoder diagram</a:t>
            </a:r>
            <a:endParaRPr lang="en-US" sz="1800" dirty="0">
              <a:latin typeface="+mj-lt"/>
              <a:cs typeface="Neo Sans Intel Medium"/>
            </a:endParaRPr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39312522"/>
              </p:ext>
            </p:extLst>
          </p:nvPr>
        </p:nvGraphicFramePr>
        <p:xfrm>
          <a:off x="4343400" y="1066800"/>
          <a:ext cx="5018248" cy="506328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98" name="Visio" r:id="rId3" imgW="5446690" imgH="5492070" progId="Visio.Drawing.11">
                  <p:embed/>
                </p:oleObj>
              </mc:Choice>
              <mc:Fallback>
                <p:oleObj name="Visio" r:id="rId3" imgW="5446690" imgH="5492070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43400" y="1066800"/>
                        <a:ext cx="5018248" cy="506328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65660275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0CCBB2-23CF-43DD-999B-A7E7F6652AA9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Algorithm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1"/>
            <a:r>
              <a:rPr lang="en-US" dirty="0" smtClean="0"/>
              <a:t>Bound IL residual </a:t>
            </a:r>
            <a:r>
              <a:rPr lang="en-US" dirty="0" err="1" smtClean="0"/>
              <a:t>pred</a:t>
            </a:r>
            <a:r>
              <a:rPr lang="en-US" dirty="0" smtClean="0"/>
              <a:t> and IL motion </a:t>
            </a:r>
            <a:r>
              <a:rPr lang="en-US" dirty="0" err="1" smtClean="0"/>
              <a:t>pred</a:t>
            </a:r>
            <a:r>
              <a:rPr lang="en-US" dirty="0" smtClean="0"/>
              <a:t> together</a:t>
            </a:r>
          </a:p>
          <a:p>
            <a:pPr lvl="2"/>
            <a:r>
              <a:rPr lang="en-US" dirty="0" smtClean="0"/>
              <a:t>Consistent motion = higher cross-layer correlation for residual</a:t>
            </a:r>
          </a:p>
          <a:p>
            <a:pPr lvl="1"/>
            <a:endParaRPr lang="en-US" dirty="0"/>
          </a:p>
          <a:p>
            <a:pPr lvl="1"/>
            <a:r>
              <a:rPr lang="en-US" dirty="0" smtClean="0"/>
              <a:t>For a EL PU, if the BL merge candidate is used, inter-layer residual prediction is applied 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JCTVC-M0062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0E58A51-EDF2-49CA-8E7D-B2BA2F2FCB17}" type="datetime4">
              <a:rPr lang="en-US" smtClean="0"/>
              <a:pPr/>
              <a:t>April 18, 2013</a:t>
            </a:fld>
            <a:endParaRPr lang="en-US" dirty="0"/>
          </a:p>
        </p:txBody>
      </p:sp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7597566"/>
              </p:ext>
            </p:extLst>
          </p:nvPr>
        </p:nvGraphicFramePr>
        <p:xfrm>
          <a:off x="1143000" y="3657600"/>
          <a:ext cx="6781800" cy="16459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781800"/>
              </a:tblGrid>
              <a:tr h="370840">
                <a:tc>
                  <a:txBody>
                    <a:bodyPr/>
                    <a:lstStyle/>
                    <a:p>
                      <a:pPr hangingPunct="0"/>
                      <a:r>
                        <a:rPr lang="en-CA" sz="140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Bool</a:t>
                      </a:r>
                      <a:r>
                        <a:rPr lang="en-CA" sz="14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CA" sz="140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bInterLayerResidualPred</a:t>
                      </a:r>
                      <a:r>
                        <a:rPr lang="en-CA" sz="14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= </a:t>
                      </a:r>
                      <a:r>
                        <a:rPr lang="en-CA" sz="140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merge_flag</a:t>
                      </a:r>
                      <a:r>
                        <a:rPr lang="en-CA" sz="14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&amp;&amp; </a:t>
                      </a:r>
                      <a:r>
                        <a:rPr lang="en-CA" sz="140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merge_idx</a:t>
                      </a:r>
                      <a:r>
                        <a:rPr lang="en-CA" sz="14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== 0 &amp;&amp; </a:t>
                      </a:r>
                      <a:r>
                        <a:rPr lang="en-CA" sz="140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bAvailMotionBL</a:t>
                      </a:r>
                      <a:r>
                        <a:rPr lang="en-CA" sz="14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;</a:t>
                      </a:r>
                    </a:p>
                    <a:p>
                      <a:pPr hangingPunct="0"/>
                      <a:endParaRPr lang="en-US" sz="1400" kern="1200" dirty="0" smtClean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hangingPunct="0"/>
                      <a:r>
                        <a:rPr lang="en-CA" sz="14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if ( </a:t>
                      </a:r>
                      <a:r>
                        <a:rPr lang="en-CA" sz="140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bInterLayerResidualPred</a:t>
                      </a:r>
                      <a:r>
                        <a:rPr lang="en-CA" sz="14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)</a:t>
                      </a:r>
                      <a:endParaRPr lang="en-US" sz="1400" kern="1200" dirty="0" smtClean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hangingPunct="0"/>
                      <a:r>
                        <a:rPr lang="en-CA" sz="14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{</a:t>
                      </a:r>
                      <a:endParaRPr lang="en-US" sz="1400" kern="1200" dirty="0" smtClean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hangingPunct="0"/>
                      <a:r>
                        <a:rPr lang="en-CA" sz="14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	</a:t>
                      </a:r>
                      <a:r>
                        <a:rPr lang="en-CA" sz="1400" b="1" i="1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performInterLayerResidualPred</a:t>
                      </a:r>
                      <a:r>
                        <a:rPr lang="en-CA" sz="14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();</a:t>
                      </a:r>
                      <a:endParaRPr lang="en-US" sz="1400" kern="1200" dirty="0" smtClean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hangingPunct="0"/>
                      <a:r>
                        <a:rPr lang="en-CA" sz="14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}</a:t>
                      </a:r>
                      <a:endParaRPr lang="en-US" sz="1400" kern="1200" dirty="0" smtClean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7632528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0CCBB2-23CF-43DD-999B-A7E7F6652AA9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Simulation results (vs. SHM1.0)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JCTVC-M0062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08504DE4-8C41-44D4-A130-9DEFEC314231}" type="datetime4">
              <a:rPr lang="en-US" smtClean="0"/>
              <a:t>April 18, 2013</a:t>
            </a:fld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0458539"/>
              </p:ext>
            </p:extLst>
          </p:nvPr>
        </p:nvGraphicFramePr>
        <p:xfrm>
          <a:off x="609599" y="1066800"/>
          <a:ext cx="7728504" cy="3840480"/>
        </p:xfrm>
        <a:graphic>
          <a:graphicData uri="http://schemas.openxmlformats.org/drawingml/2006/table">
            <a:tbl>
              <a:tblPr firstRow="1" firstCol="1">
                <a:tableStyleId>{5C22544A-7EE6-4342-B048-85BDC9FD1C3A}</a:tableStyleId>
              </a:tblPr>
              <a:tblGrid>
                <a:gridCol w="1400775"/>
                <a:gridCol w="703081"/>
                <a:gridCol w="703081"/>
                <a:gridCol w="703081"/>
                <a:gridCol w="703081"/>
                <a:gridCol w="703081"/>
                <a:gridCol w="703081"/>
                <a:gridCol w="703081"/>
                <a:gridCol w="703081"/>
                <a:gridCol w="703081"/>
              </a:tblGrid>
              <a:tr h="12640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 dirty="0">
                          <a:effectLst/>
                        </a:rPr>
                        <a:t> 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 dirty="0">
                          <a:effectLst/>
                        </a:rPr>
                        <a:t>RA HEVC 2x</a:t>
                      </a:r>
                      <a:endParaRPr lang="en-US" sz="105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 dirty="0">
                          <a:effectLst/>
                        </a:rPr>
                        <a:t>RA HEVC 1.5x</a:t>
                      </a:r>
                      <a:endParaRPr lang="en-US" sz="105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 dirty="0">
                          <a:effectLst/>
                        </a:rPr>
                        <a:t>RA HEVC SNR</a:t>
                      </a:r>
                      <a:endParaRPr lang="en-US" sz="105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2640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>
                          <a:effectLst/>
                        </a:rPr>
                        <a:t> </a:t>
                      </a:r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>
                          <a:effectLst/>
                        </a:rPr>
                        <a:t>Y</a:t>
                      </a:r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>
                          <a:effectLst/>
                        </a:rPr>
                        <a:t>U</a:t>
                      </a:r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>
                          <a:effectLst/>
                        </a:rPr>
                        <a:t>V</a:t>
                      </a:r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>
                          <a:effectLst/>
                        </a:rPr>
                        <a:t>Y</a:t>
                      </a:r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>
                          <a:effectLst/>
                        </a:rPr>
                        <a:t>U</a:t>
                      </a:r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>
                          <a:effectLst/>
                        </a:rPr>
                        <a:t>V</a:t>
                      </a:r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>
                          <a:effectLst/>
                        </a:rPr>
                        <a:t>Y</a:t>
                      </a:r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>
                          <a:effectLst/>
                        </a:rPr>
                        <a:t>U</a:t>
                      </a:r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>
                          <a:effectLst/>
                        </a:rPr>
                        <a:t>V</a:t>
                      </a:r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2640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>
                          <a:effectLst/>
                        </a:rPr>
                        <a:t>Class A</a:t>
                      </a:r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>
                          <a:effectLst/>
                        </a:rPr>
                        <a:t>-0.4%</a:t>
                      </a:r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>
                          <a:effectLst/>
                        </a:rPr>
                        <a:t>-0.8%</a:t>
                      </a:r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>
                          <a:effectLst/>
                        </a:rPr>
                        <a:t>-0.8%</a:t>
                      </a:r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>
                          <a:effectLst/>
                        </a:rPr>
                        <a:t> </a:t>
                      </a:r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>
                          <a:effectLst/>
                        </a:rPr>
                        <a:t> </a:t>
                      </a:r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>
                          <a:effectLst/>
                        </a:rPr>
                        <a:t> </a:t>
                      </a:r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>
                          <a:effectLst/>
                        </a:rPr>
                        <a:t>-0.4%</a:t>
                      </a:r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>
                          <a:effectLst/>
                        </a:rPr>
                        <a:t>-1.0%</a:t>
                      </a:r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>
                          <a:effectLst/>
                        </a:rPr>
                        <a:t>-1.2%</a:t>
                      </a:r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2640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>
                          <a:effectLst/>
                        </a:rPr>
                        <a:t>Class B</a:t>
                      </a:r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>
                          <a:effectLst/>
                        </a:rPr>
                        <a:t>-0.7%</a:t>
                      </a:r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>
                          <a:effectLst/>
                        </a:rPr>
                        <a:t>-1.4%</a:t>
                      </a:r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>
                          <a:effectLst/>
                        </a:rPr>
                        <a:t>-1.8%</a:t>
                      </a:r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>
                          <a:effectLst/>
                        </a:rPr>
                        <a:t>-0.9%</a:t>
                      </a:r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>
                          <a:effectLst/>
                        </a:rPr>
                        <a:t>-1.8%</a:t>
                      </a:r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>
                          <a:effectLst/>
                        </a:rPr>
                        <a:t>-2.2%</a:t>
                      </a:r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>
                          <a:effectLst/>
                        </a:rPr>
                        <a:t>-0.8%</a:t>
                      </a:r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>
                          <a:effectLst/>
                        </a:rPr>
                        <a:t>-1.7%</a:t>
                      </a:r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>
                          <a:effectLst/>
                        </a:rPr>
                        <a:t>-2.2%</a:t>
                      </a:r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2640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>
                          <a:effectLst/>
                        </a:rPr>
                        <a:t>Overall (Test vs Ref)</a:t>
                      </a:r>
                      <a:endParaRPr lang="en-US" sz="105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>
                          <a:effectLst/>
                        </a:rPr>
                        <a:t>-0.6%</a:t>
                      </a:r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>
                          <a:effectLst/>
                        </a:rPr>
                        <a:t>-1.2%</a:t>
                      </a:r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>
                          <a:effectLst/>
                        </a:rPr>
                        <a:t>-1.5%</a:t>
                      </a:r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>
                          <a:effectLst/>
                        </a:rPr>
                        <a:t>-0.9%</a:t>
                      </a:r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>
                          <a:effectLst/>
                        </a:rPr>
                        <a:t>-1.8%</a:t>
                      </a:r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>
                          <a:effectLst/>
                        </a:rPr>
                        <a:t>-2.2%</a:t>
                      </a:r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>
                          <a:effectLst/>
                        </a:rPr>
                        <a:t>-0.7%</a:t>
                      </a:r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>
                          <a:effectLst/>
                        </a:rPr>
                        <a:t>-1.5%</a:t>
                      </a:r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>
                          <a:effectLst/>
                        </a:rPr>
                        <a:t>-1.9%</a:t>
                      </a:r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2640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 dirty="0" err="1">
                          <a:effectLst/>
                        </a:rPr>
                        <a:t>Enc</a:t>
                      </a:r>
                      <a:r>
                        <a:rPr lang="en-US" sz="1050" u="none" strike="noStrike" dirty="0">
                          <a:effectLst/>
                        </a:rPr>
                        <a:t> Time[%]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>
                          <a:effectLst/>
                        </a:rPr>
                        <a:t>99.0%</a:t>
                      </a:r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>
                          <a:effectLst/>
                        </a:rPr>
                        <a:t>98.3%</a:t>
                      </a:r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>
                          <a:effectLst/>
                        </a:rPr>
                        <a:t>99.1%</a:t>
                      </a:r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2640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 dirty="0">
                          <a:effectLst/>
                        </a:rPr>
                        <a:t>Dec Time[%]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>
                          <a:effectLst/>
                        </a:rPr>
                        <a:t>122.0%</a:t>
                      </a:r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>
                          <a:effectLst/>
                        </a:rPr>
                        <a:t>125.9%</a:t>
                      </a:r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>
                          <a:effectLst/>
                        </a:rPr>
                        <a:t>108.2%</a:t>
                      </a:r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2640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 dirty="0">
                          <a:effectLst/>
                        </a:rPr>
                        <a:t> 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 gridSpan="3"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050" b="1" u="none" strike="noStrike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LD-P HEVC 2x</a:t>
                      </a:r>
                    </a:p>
                  </a:txBody>
                  <a:tcPr marL="0" marR="0" marT="0" marB="0" anchor="b">
                    <a:solidFill>
                      <a:srgbClr val="0071C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050" b="1" u="none" strike="noStrike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LD-P HEVC 1.5x</a:t>
                      </a:r>
                    </a:p>
                  </a:txBody>
                  <a:tcPr marL="0" marR="0" marT="0" marB="0" anchor="b">
                    <a:solidFill>
                      <a:srgbClr val="0071C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050" b="1" u="none" strike="noStrike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LD-P HEVC SNR</a:t>
                      </a:r>
                    </a:p>
                  </a:txBody>
                  <a:tcPr marL="0" marR="0" marT="0" marB="0" anchor="b">
                    <a:solidFill>
                      <a:srgbClr val="0071C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2640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>
                          <a:effectLst/>
                        </a:rPr>
                        <a:t> </a:t>
                      </a:r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>
                          <a:effectLst/>
                        </a:rPr>
                        <a:t>Y</a:t>
                      </a:r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>
                          <a:effectLst/>
                        </a:rPr>
                        <a:t>U</a:t>
                      </a:r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>
                          <a:effectLst/>
                        </a:rPr>
                        <a:t>V</a:t>
                      </a:r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>
                          <a:effectLst/>
                        </a:rPr>
                        <a:t>Y</a:t>
                      </a:r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 dirty="0">
                          <a:effectLst/>
                        </a:rPr>
                        <a:t>U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>
                          <a:effectLst/>
                        </a:rPr>
                        <a:t>V</a:t>
                      </a:r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>
                          <a:effectLst/>
                        </a:rPr>
                        <a:t>Y</a:t>
                      </a:r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>
                          <a:effectLst/>
                        </a:rPr>
                        <a:t>U</a:t>
                      </a:r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>
                          <a:effectLst/>
                        </a:rPr>
                        <a:t>V</a:t>
                      </a:r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2640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>
                          <a:effectLst/>
                        </a:rPr>
                        <a:t>Class A</a:t>
                      </a:r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>
                          <a:effectLst/>
                        </a:rPr>
                        <a:t>-0.4%</a:t>
                      </a:r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>
                          <a:effectLst/>
                        </a:rPr>
                        <a:t>-0.7%</a:t>
                      </a:r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>
                          <a:effectLst/>
                        </a:rPr>
                        <a:t>-0.8%</a:t>
                      </a:r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>
                          <a:effectLst/>
                        </a:rPr>
                        <a:t> </a:t>
                      </a:r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>
                          <a:effectLst/>
                        </a:rPr>
                        <a:t> </a:t>
                      </a:r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>
                          <a:effectLst/>
                        </a:rPr>
                        <a:t> </a:t>
                      </a:r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>
                          <a:effectLst/>
                        </a:rPr>
                        <a:t>-0.5%</a:t>
                      </a:r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>
                          <a:effectLst/>
                        </a:rPr>
                        <a:t>-0.8%</a:t>
                      </a:r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>
                          <a:effectLst/>
                        </a:rPr>
                        <a:t>-0.9%</a:t>
                      </a:r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2640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>
                          <a:effectLst/>
                        </a:rPr>
                        <a:t>Class B</a:t>
                      </a:r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>
                          <a:effectLst/>
                        </a:rPr>
                        <a:t>-0.9%</a:t>
                      </a:r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>
                          <a:effectLst/>
                        </a:rPr>
                        <a:t>-1.3%</a:t>
                      </a:r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>
                          <a:effectLst/>
                        </a:rPr>
                        <a:t>-1.5%</a:t>
                      </a:r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>
                          <a:effectLst/>
                        </a:rPr>
                        <a:t>-1.1%</a:t>
                      </a:r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>
                          <a:effectLst/>
                        </a:rPr>
                        <a:t>-1.7%</a:t>
                      </a:r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>
                          <a:effectLst/>
                        </a:rPr>
                        <a:t>-2.0%</a:t>
                      </a:r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>
                          <a:effectLst/>
                        </a:rPr>
                        <a:t>-1.0%</a:t>
                      </a:r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>
                          <a:effectLst/>
                        </a:rPr>
                        <a:t>-1.2%</a:t>
                      </a:r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>
                          <a:effectLst/>
                        </a:rPr>
                        <a:t>-1.6%</a:t>
                      </a:r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2640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>
                          <a:effectLst/>
                        </a:rPr>
                        <a:t>Overall (Test vs Ref)</a:t>
                      </a:r>
                      <a:endParaRPr lang="en-US" sz="105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>
                          <a:effectLst/>
                        </a:rPr>
                        <a:t>-0.8%</a:t>
                      </a:r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>
                          <a:effectLst/>
                        </a:rPr>
                        <a:t>-1.1%</a:t>
                      </a:r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>
                          <a:effectLst/>
                        </a:rPr>
                        <a:t>-1.3%</a:t>
                      </a:r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>
                          <a:effectLst/>
                        </a:rPr>
                        <a:t>-1.1%</a:t>
                      </a:r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>
                          <a:effectLst/>
                        </a:rPr>
                        <a:t>-1.7%</a:t>
                      </a:r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>
                          <a:effectLst/>
                        </a:rPr>
                        <a:t>-2.0%</a:t>
                      </a:r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>
                          <a:effectLst/>
                        </a:rPr>
                        <a:t>-0.9%</a:t>
                      </a:r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>
                          <a:effectLst/>
                        </a:rPr>
                        <a:t>-1.1%</a:t>
                      </a:r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>
                          <a:effectLst/>
                        </a:rPr>
                        <a:t>-1.4%</a:t>
                      </a:r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2640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 dirty="0" err="1">
                          <a:effectLst/>
                        </a:rPr>
                        <a:t>Enc</a:t>
                      </a:r>
                      <a:r>
                        <a:rPr lang="en-US" sz="1050" u="none" strike="noStrike" dirty="0">
                          <a:effectLst/>
                        </a:rPr>
                        <a:t> Time[%]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 dirty="0">
                          <a:effectLst/>
                        </a:rPr>
                        <a:t>98.8%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 dirty="0">
                          <a:effectLst/>
                        </a:rPr>
                        <a:t>97.6%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 dirty="0">
                          <a:effectLst/>
                        </a:rPr>
                        <a:t>99.3%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2640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>
                          <a:effectLst/>
                        </a:rPr>
                        <a:t>Dec Time[%]</a:t>
                      </a:r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>
                          <a:effectLst/>
                        </a:rPr>
                        <a:t>121.0%</a:t>
                      </a:r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>
                          <a:effectLst/>
                        </a:rPr>
                        <a:t>128.3%</a:t>
                      </a:r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>
                          <a:effectLst/>
                        </a:rPr>
                        <a:t>107.0%</a:t>
                      </a:r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2640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 dirty="0">
                          <a:effectLst/>
                        </a:rPr>
                        <a:t> 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solidFill>
                      <a:srgbClr val="0071C5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050" b="1" u="none" strike="noStrike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LD-B HEVC 2x</a:t>
                      </a:r>
                    </a:p>
                  </a:txBody>
                  <a:tcPr marL="0" marR="0" marT="0" marB="0" anchor="b">
                    <a:solidFill>
                      <a:srgbClr val="0071C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050" b="1" u="none" strike="noStrike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LD-B HEVC 1.5x</a:t>
                      </a:r>
                    </a:p>
                  </a:txBody>
                  <a:tcPr marL="0" marR="0" marT="0" marB="0" anchor="b">
                    <a:solidFill>
                      <a:srgbClr val="0071C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050" b="1" u="none" strike="noStrike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LD-B HEVC SNR</a:t>
                      </a:r>
                    </a:p>
                  </a:txBody>
                  <a:tcPr marL="0" marR="0" marT="0" marB="0" anchor="b">
                    <a:solidFill>
                      <a:srgbClr val="0071C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2640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>
                          <a:effectLst/>
                        </a:rPr>
                        <a:t> </a:t>
                      </a:r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>
                          <a:effectLst/>
                        </a:rPr>
                        <a:t>Y</a:t>
                      </a:r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>
                          <a:effectLst/>
                        </a:rPr>
                        <a:t>U</a:t>
                      </a:r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>
                          <a:effectLst/>
                        </a:rPr>
                        <a:t>V</a:t>
                      </a:r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>
                          <a:effectLst/>
                        </a:rPr>
                        <a:t>Y</a:t>
                      </a:r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>
                          <a:effectLst/>
                        </a:rPr>
                        <a:t>U</a:t>
                      </a:r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>
                          <a:effectLst/>
                        </a:rPr>
                        <a:t>V</a:t>
                      </a:r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>
                          <a:effectLst/>
                        </a:rPr>
                        <a:t>Y</a:t>
                      </a:r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>
                          <a:effectLst/>
                        </a:rPr>
                        <a:t>U</a:t>
                      </a:r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>
                          <a:effectLst/>
                        </a:rPr>
                        <a:t>V</a:t>
                      </a:r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2640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>
                          <a:effectLst/>
                        </a:rPr>
                        <a:t>Class A</a:t>
                      </a:r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>
                          <a:effectLst/>
                        </a:rPr>
                        <a:t>-0.6%</a:t>
                      </a:r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>
                          <a:effectLst/>
                        </a:rPr>
                        <a:t>-1.0%</a:t>
                      </a:r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>
                          <a:effectLst/>
                        </a:rPr>
                        <a:t>-1.1%</a:t>
                      </a:r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>
                          <a:effectLst/>
                        </a:rPr>
                        <a:t> </a:t>
                      </a:r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>
                          <a:effectLst/>
                        </a:rPr>
                        <a:t> </a:t>
                      </a:r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>
                          <a:effectLst/>
                        </a:rPr>
                        <a:t> </a:t>
                      </a:r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>
                          <a:effectLst/>
                        </a:rPr>
                        <a:t>-0.7%</a:t>
                      </a:r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>
                          <a:effectLst/>
                        </a:rPr>
                        <a:t>-1.0%</a:t>
                      </a:r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>
                          <a:effectLst/>
                        </a:rPr>
                        <a:t>-1.2%</a:t>
                      </a:r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2640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>
                          <a:effectLst/>
                        </a:rPr>
                        <a:t>Class B</a:t>
                      </a:r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>
                          <a:effectLst/>
                        </a:rPr>
                        <a:t>-1.2%</a:t>
                      </a:r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>
                          <a:effectLst/>
                        </a:rPr>
                        <a:t>-1.8%</a:t>
                      </a:r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>
                          <a:effectLst/>
                        </a:rPr>
                        <a:t>-2.1%</a:t>
                      </a:r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>
                          <a:effectLst/>
                        </a:rPr>
                        <a:t>-1.5%</a:t>
                      </a:r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>
                          <a:effectLst/>
                        </a:rPr>
                        <a:t>-2.4%</a:t>
                      </a:r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>
                          <a:effectLst/>
                        </a:rPr>
                        <a:t>-2.6%</a:t>
                      </a:r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>
                          <a:effectLst/>
                        </a:rPr>
                        <a:t>-1.2%</a:t>
                      </a:r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>
                          <a:effectLst/>
                        </a:rPr>
                        <a:t>-1.7%</a:t>
                      </a:r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>
                          <a:effectLst/>
                        </a:rPr>
                        <a:t>-2.0%</a:t>
                      </a:r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2640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>
                          <a:effectLst/>
                        </a:rPr>
                        <a:t>Overall (Test vs Ref)</a:t>
                      </a:r>
                      <a:endParaRPr lang="en-US" sz="105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>
                          <a:effectLst/>
                        </a:rPr>
                        <a:t>-1.0%</a:t>
                      </a:r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>
                          <a:effectLst/>
                        </a:rPr>
                        <a:t>-1.6%</a:t>
                      </a:r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>
                          <a:effectLst/>
                        </a:rPr>
                        <a:t>-1.8%</a:t>
                      </a:r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>
                          <a:effectLst/>
                        </a:rPr>
                        <a:t>-1.5%</a:t>
                      </a:r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>
                          <a:effectLst/>
                        </a:rPr>
                        <a:t>-2.4%</a:t>
                      </a:r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>
                          <a:effectLst/>
                        </a:rPr>
                        <a:t>-2.6%</a:t>
                      </a:r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>
                          <a:effectLst/>
                        </a:rPr>
                        <a:t>-1.0%</a:t>
                      </a:r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>
                          <a:effectLst/>
                        </a:rPr>
                        <a:t>-1.5%</a:t>
                      </a:r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>
                          <a:effectLst/>
                        </a:rPr>
                        <a:t>-1.8%</a:t>
                      </a:r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2640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 dirty="0" err="1">
                          <a:effectLst/>
                        </a:rPr>
                        <a:t>Enc</a:t>
                      </a:r>
                      <a:r>
                        <a:rPr lang="en-US" sz="1050" u="none" strike="noStrike" dirty="0">
                          <a:effectLst/>
                        </a:rPr>
                        <a:t> Time[%]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>
                          <a:effectLst/>
                        </a:rPr>
                        <a:t>98.4%</a:t>
                      </a:r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>
                          <a:effectLst/>
                        </a:rPr>
                        <a:t>96.2%</a:t>
                      </a:r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>
                          <a:effectLst/>
                        </a:rPr>
                        <a:t>99.3%</a:t>
                      </a:r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2640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>
                          <a:effectLst/>
                        </a:rPr>
                        <a:t>Dec Time[%]</a:t>
                      </a:r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>
                          <a:effectLst/>
                        </a:rPr>
                        <a:t>122.1%</a:t>
                      </a:r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 dirty="0">
                          <a:effectLst/>
                        </a:rPr>
                        <a:t>128.7%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 dirty="0">
                          <a:effectLst/>
                        </a:rPr>
                        <a:t>115.0%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457200" y="5029200"/>
            <a:ext cx="8229600" cy="1219200"/>
          </a:xfrm>
        </p:spPr>
        <p:txBody>
          <a:bodyPr>
            <a:normAutofit fontScale="92500" lnSpcReduction="10000"/>
          </a:bodyPr>
          <a:lstStyle/>
          <a:p>
            <a:pPr lvl="1"/>
            <a:r>
              <a:rPr lang="en-US" dirty="0" smtClean="0"/>
              <a:t>Average of RA/LD-P: -0.81%, 98.7%, 119.8%</a:t>
            </a:r>
          </a:p>
          <a:p>
            <a:pPr lvl="1"/>
            <a:r>
              <a:rPr lang="en-US" dirty="0"/>
              <a:t>Average of </a:t>
            </a:r>
            <a:r>
              <a:rPr lang="en-US" dirty="0" smtClean="0"/>
              <a:t>RA/LD-P/LD-B: </a:t>
            </a:r>
            <a:r>
              <a:rPr lang="en-US" dirty="0"/>
              <a:t>-</a:t>
            </a:r>
            <a:r>
              <a:rPr lang="en-US" dirty="0" smtClean="0"/>
              <a:t>0.94%, 98.4%, </a:t>
            </a:r>
            <a:r>
              <a:rPr lang="en-US" dirty="0"/>
              <a:t>119.8</a:t>
            </a:r>
            <a:r>
              <a:rPr lang="en-US" dirty="0" smtClean="0"/>
              <a:t>%</a:t>
            </a:r>
          </a:p>
          <a:p>
            <a:pPr lvl="1"/>
            <a:r>
              <a:rPr lang="en-US" sz="1500" dirty="0" smtClean="0"/>
              <a:t>If the decoder implement the upsampling at block level, the increase of decoding time will be reduced a lot.</a:t>
            </a:r>
            <a:endParaRPr lang="en-US" sz="1500" dirty="0"/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7893286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0CCBB2-23CF-43DD-999B-A7E7F6652AA9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Complexity assessment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1"/>
            <a:r>
              <a:rPr lang="en-US" dirty="0"/>
              <a:t>Additional buffer is needed to store BL residual</a:t>
            </a:r>
          </a:p>
          <a:p>
            <a:pPr lvl="2"/>
            <a:r>
              <a:rPr lang="en-US" dirty="0"/>
              <a:t>But it’s with BL picture size and not in reference pic buffer</a:t>
            </a:r>
          </a:p>
          <a:p>
            <a:pPr lvl="1"/>
            <a:r>
              <a:rPr lang="en-US" dirty="0" smtClean="0"/>
              <a:t>Lower memory bandwidth</a:t>
            </a:r>
          </a:p>
          <a:p>
            <a:pPr lvl="2"/>
            <a:r>
              <a:rPr lang="en-US" dirty="0" smtClean="0"/>
              <a:t>Only access residual buffer of the collocated BL block once</a:t>
            </a:r>
          </a:p>
          <a:p>
            <a:pPr lvl="1"/>
            <a:r>
              <a:rPr lang="en-US" dirty="0" smtClean="0"/>
              <a:t>Less operations</a:t>
            </a:r>
          </a:p>
          <a:p>
            <a:pPr lvl="2"/>
            <a:r>
              <a:rPr lang="en-US" dirty="0" smtClean="0"/>
              <a:t>2D separable bilinear upsampling</a:t>
            </a:r>
          </a:p>
          <a:p>
            <a:pPr lvl="1"/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JCTVC-M0062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0969527-FBE7-49CF-8D65-C106BC32D2BF}" type="datetime4">
              <a:rPr lang="en-US" smtClean="0"/>
              <a:t>April 18, 2013</a:t>
            </a:fld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3707927"/>
              </p:ext>
            </p:extLst>
          </p:nvPr>
        </p:nvGraphicFramePr>
        <p:xfrm>
          <a:off x="990600" y="4114800"/>
          <a:ext cx="6629400" cy="1295400"/>
        </p:xfrm>
        <a:graphic>
          <a:graphicData uri="http://schemas.openxmlformats.org/drawingml/2006/table">
            <a:tbl>
              <a:tblPr firstRow="1" firstCol="1" lastRow="1" bandRow="1">
                <a:tableStyleId>{5C22544A-7EE6-4342-B048-85BDC9FD1C3A}</a:tableStyleId>
              </a:tblPr>
              <a:tblGrid>
                <a:gridCol w="1104900"/>
                <a:gridCol w="1104900"/>
                <a:gridCol w="1104900"/>
                <a:gridCol w="1104900"/>
                <a:gridCol w="1104900"/>
                <a:gridCol w="1104900"/>
              </a:tblGrid>
              <a:tr h="290946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dirty="0">
                          <a:effectLst/>
                        </a:rPr>
                        <a:t>8b/8b</a:t>
                      </a:r>
                      <a:endParaRPr lang="en-US" sz="1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64b/256b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dirty="0">
                          <a:effectLst/>
                        </a:rPr>
                        <a:t>64b/512b</a:t>
                      </a:r>
                      <a:endParaRPr lang="en-US" sz="1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dirty="0" err="1">
                          <a:effectLst/>
                        </a:rPr>
                        <a:t>Mults</a:t>
                      </a:r>
                      <a:endParaRPr lang="en-US" sz="1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dirty="0">
                          <a:effectLst/>
                        </a:rPr>
                        <a:t>Adds</a:t>
                      </a:r>
                      <a:endParaRPr lang="en-US" sz="1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</a:tr>
              <a:tr h="242454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RA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115%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117%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118%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107%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104%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</a:tr>
              <a:tr h="2540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LD-P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122%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124%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125%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109%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105%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</a:tr>
              <a:tr h="2540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LD-B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116%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118%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119%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107%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104%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</a:tr>
              <a:tr h="2540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All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dirty="0">
                          <a:effectLst/>
                        </a:rPr>
                        <a:t>118%</a:t>
                      </a:r>
                      <a:endParaRPr lang="en-US" sz="1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120%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121%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108%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dirty="0">
                          <a:effectLst/>
                        </a:rPr>
                        <a:t>104%</a:t>
                      </a:r>
                      <a:endParaRPr lang="en-US" sz="1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1981200" y="3731441"/>
            <a:ext cx="4554069" cy="300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22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Verdana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Verdana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Verdana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Verdana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Verdana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lnSpc>
                <a:spcPct val="95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Font typeface="Wingdings" charset="0"/>
              <a:defRPr sz="2000" b="1">
                <a:solidFill>
                  <a:schemeClr val="tx1"/>
                </a:solidFill>
                <a:latin typeface="Verdana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lnSpc>
                <a:spcPct val="95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Font typeface="Wingdings" charset="0"/>
              <a:defRPr sz="2000" b="1">
                <a:solidFill>
                  <a:schemeClr val="tx1"/>
                </a:solidFill>
                <a:latin typeface="Verdana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lnSpc>
                <a:spcPct val="95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Font typeface="Wingdings" charset="0"/>
              <a:defRPr sz="2000" b="1">
                <a:solidFill>
                  <a:schemeClr val="tx1"/>
                </a:solidFill>
                <a:latin typeface="Verdana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lnSpc>
                <a:spcPct val="95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Font typeface="Wingdings" charset="0"/>
              <a:defRPr sz="2000" b="1">
                <a:solidFill>
                  <a:schemeClr val="tx1"/>
                </a:solidFill>
                <a:latin typeface="Verdana" charset="0"/>
                <a:ea typeface="Arial" charset="0"/>
                <a:cs typeface="Arial" charset="0"/>
              </a:defRPr>
            </a:lvl9pPr>
          </a:lstStyle>
          <a:p>
            <a:pPr algn="ctr">
              <a:lnSpc>
                <a:spcPct val="75000"/>
              </a:lnSpc>
              <a:spcBef>
                <a:spcPct val="50000"/>
              </a:spcBef>
              <a:buClrTx/>
              <a:buFontTx/>
              <a:buNone/>
            </a:pPr>
            <a:r>
              <a:rPr lang="en-US" sz="1800" dirty="0" smtClean="0">
                <a:latin typeface="+mj-lt"/>
                <a:cs typeface="Neo Sans Intel Medium"/>
              </a:rPr>
              <a:t>Complexity assessment</a:t>
            </a:r>
            <a:endParaRPr lang="en-US" sz="1800" dirty="0">
              <a:latin typeface="+mj-lt"/>
              <a:cs typeface="Neo Sans Intel Medium"/>
            </a:endParaRPr>
          </a:p>
        </p:txBody>
      </p:sp>
    </p:spTree>
    <p:extLst>
      <p:ext uri="{BB962C8B-B14F-4D97-AF65-F5344CB8AC3E}">
        <p14:creationId xmlns:p14="http://schemas.microsoft.com/office/powerpoint/2010/main" val="243425467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0CCBB2-23CF-43DD-999B-A7E7F6652AA9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pPr lvl="1"/>
            <a:r>
              <a:rPr lang="en-US" dirty="0" smtClean="0"/>
              <a:t>Visible gain is achieved among all the inter coding tests</a:t>
            </a:r>
          </a:p>
          <a:p>
            <a:pPr lvl="2"/>
            <a:r>
              <a:rPr lang="en-US" dirty="0" smtClean="0">
                <a:solidFill>
                  <a:srgbClr val="0071C5"/>
                </a:solidFill>
              </a:rPr>
              <a:t>0.94%</a:t>
            </a:r>
            <a:r>
              <a:rPr lang="en-US" dirty="0" smtClean="0"/>
              <a:t> (EL+BL) BD-rate gain on average</a:t>
            </a:r>
          </a:p>
          <a:p>
            <a:pPr lvl="1"/>
            <a:endParaRPr lang="en-US" dirty="0"/>
          </a:p>
          <a:p>
            <a:pPr lvl="1"/>
            <a:r>
              <a:rPr lang="en-US" dirty="0" smtClean="0"/>
              <a:t>Marginal increase of implementation complexity</a:t>
            </a:r>
          </a:p>
          <a:p>
            <a:pPr marL="0" lvl="1" indent="0">
              <a:buNone/>
            </a:pPr>
            <a:endParaRPr lang="en-US" dirty="0"/>
          </a:p>
          <a:p>
            <a:pPr lvl="1"/>
            <a:r>
              <a:rPr lang="en-US" altLang="zh-CN" dirty="0"/>
              <a:t>Thanks </a:t>
            </a:r>
            <a:r>
              <a:rPr lang="en-US" dirty="0"/>
              <a:t>Huawei to crosschecking in JCTVC-M0319</a:t>
            </a:r>
            <a:r>
              <a:rPr lang="en-US" altLang="zh-CN" dirty="0" smtClean="0"/>
              <a:t>.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JCTVC-M0062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37DC5880-DBCF-4914-B276-589EEF7BEB0E}" type="datetime4">
              <a:rPr lang="en-US" smtClean="0"/>
              <a:t>April 18, 2013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034599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 up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513967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ntel_PPT_LgtTmplt_Stndrd_v12">
  <a:themeElements>
    <a:clrScheme name="IntelColors">
      <a:dk1>
        <a:srgbClr val="061922"/>
      </a:dk1>
      <a:lt1>
        <a:srgbClr val="FFFFFF"/>
      </a:lt1>
      <a:dk2>
        <a:srgbClr val="939598"/>
      </a:dk2>
      <a:lt2>
        <a:srgbClr val="B4BABD"/>
      </a:lt2>
      <a:accent1>
        <a:srgbClr val="0071C5"/>
      </a:accent1>
      <a:accent2>
        <a:srgbClr val="00AEEF"/>
      </a:accent2>
      <a:accent3>
        <a:srgbClr val="004280"/>
      </a:accent3>
      <a:accent4>
        <a:srgbClr val="FFDA00"/>
      </a:accent4>
      <a:accent5>
        <a:srgbClr val="A6CE39"/>
      </a:accent5>
      <a:accent6>
        <a:srgbClr val="FDB813"/>
      </a:accent6>
      <a:hlink>
        <a:srgbClr val="0071C5"/>
      </a:hlink>
      <a:folHlink>
        <a:srgbClr val="00AEEF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5000">
              <a:schemeClr val="accent2"/>
            </a:gs>
            <a:gs pos="95000">
              <a:schemeClr val="accent1"/>
            </a:gs>
          </a:gsLst>
          <a:lin ang="16200000" scaled="0"/>
          <a:tileRect/>
        </a:gradFill>
        <a:ln w="3175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rtlCol="0" anchor="ctr" anchorCtr="0" compatLnSpc="1">
        <a:prstTxWarp prst="textNoShape">
          <a:avLst/>
        </a:prstTxWarp>
      </a:bodyPr>
      <a:lstStyle>
        <a:defPPr algn="ctr" eaLnBrk="0" fontAlgn="base" hangingPunct="0">
          <a:spcBef>
            <a:spcPct val="0"/>
          </a:spcBef>
          <a:spcAft>
            <a:spcPct val="0"/>
          </a:spcAft>
          <a:defRPr sz="2000" b="1" smtClean="0">
            <a:solidFill>
              <a:schemeClr val="tx1"/>
            </a:solidFill>
            <a:latin typeface="Neo Sans Intel" pitchFamily="34" charset="0"/>
            <a:cs typeface="Arial" pitchFamily="34" charset="0"/>
          </a:defRPr>
        </a:defPPr>
      </a:lstStyle>
    </a:spDef>
    <a:lnDef>
      <a:spPr>
        <a:ln w="12700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Elemental</Template>
  <TotalTime>11084</TotalTime>
  <Words>786</Words>
  <Application>Microsoft Office PowerPoint</Application>
  <PresentationFormat>On-screen Show (4:3)</PresentationFormat>
  <Paragraphs>274</Paragraphs>
  <Slides>10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2" baseType="lpstr">
      <vt:lpstr>intel_PPT_LgtTmplt_Stndrd_v12</vt:lpstr>
      <vt:lpstr>Visio</vt:lpstr>
      <vt:lpstr>Non-SCE3: Inter-layer residual prediction with motion prediction</vt:lpstr>
      <vt:lpstr>Introduction</vt:lpstr>
      <vt:lpstr>Algorithm</vt:lpstr>
      <vt:lpstr>Algorithm</vt:lpstr>
      <vt:lpstr>Algorithm</vt:lpstr>
      <vt:lpstr>Simulation results (vs. SHM1.0)</vt:lpstr>
      <vt:lpstr>Complexity assessment</vt:lpstr>
      <vt:lpstr>Conclusion</vt:lpstr>
      <vt:lpstr>Back up</vt:lpstr>
      <vt:lpstr>PowerPoint Presentation</vt:lpstr>
    </vt:vector>
  </TitlesOfParts>
  <Company>Intel Corporation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</dc:title>
  <dc:creator>amiller</dc:creator>
  <cp:lastModifiedBy>wzhan37</cp:lastModifiedBy>
  <cp:revision>342</cp:revision>
  <dcterms:created xsi:type="dcterms:W3CDTF">2012-06-25T21:20:59Z</dcterms:created>
  <dcterms:modified xsi:type="dcterms:W3CDTF">2013-04-18T02:22:58Z</dcterms:modified>
</cp:coreProperties>
</file>