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5" r:id="rId5"/>
    <p:sldId id="266" r:id="rId6"/>
    <p:sldId id="258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4B9D2-0A77-438F-8FCC-CBB4955F5FF5}" type="datetimeFigureOut">
              <a:rPr lang="zh-CN" altLang="en-US" smtClean="0"/>
              <a:pPr/>
              <a:t>2013/4/18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DFDFE-9765-4769-B184-C150A2982F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SCE4.2.5: </a:t>
            </a:r>
            <a:r>
              <a:rPr lang="en-US" altLang="zh-CN" dirty="0"/>
              <a:t>Switchable De-ringing Filter for </a:t>
            </a:r>
            <a:r>
              <a:rPr lang="en-US" altLang="zh-CN"/>
              <a:t>Inter-layer </a:t>
            </a:r>
            <a:r>
              <a:rPr lang="en-US" altLang="zh-CN" smtClean="0"/>
              <a:t>Prediction</a:t>
            </a:r>
            <a:br>
              <a:rPr lang="en-US" altLang="zh-CN" smtClean="0"/>
            </a:br>
            <a:r>
              <a:rPr lang="en-US" altLang="zh-CN" smtClean="0"/>
              <a:t>(JCTVC – M0055)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Z. Ma, F. </a:t>
            </a:r>
            <a:r>
              <a:rPr lang="en-US" altLang="zh-CN" dirty="0" err="1" smtClean="0"/>
              <a:t>Fernandes</a:t>
            </a:r>
            <a:endParaRPr lang="en-US" altLang="zh-CN" dirty="0" smtClean="0"/>
          </a:p>
          <a:p>
            <a:r>
              <a:rPr lang="en-US" altLang="zh-CN" dirty="0" smtClean="0"/>
              <a:t>Samsung Electronics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Ringing </a:t>
            </a:r>
            <a:r>
              <a:rPr lang="en-US" smtClean="0"/>
              <a:t>artifacts occur due to </a:t>
            </a:r>
            <a:endParaRPr lang="en-US" dirty="0" smtClean="0"/>
          </a:p>
          <a:p>
            <a:pPr lvl="1"/>
            <a:r>
              <a:rPr lang="en-US" dirty="0" smtClean="0"/>
              <a:t>Re-sampling error</a:t>
            </a:r>
          </a:p>
          <a:p>
            <a:pPr lvl="1"/>
            <a:r>
              <a:rPr lang="en-US" dirty="0" smtClean="0"/>
              <a:t>Quantization error</a:t>
            </a:r>
          </a:p>
          <a:p>
            <a:r>
              <a:rPr lang="en-US" b="1" u="sng" smtClean="0"/>
              <a:t>Proposed solution:</a:t>
            </a:r>
            <a:r>
              <a:rPr lang="en-US" smtClean="0"/>
              <a:t> reduce </a:t>
            </a:r>
            <a:r>
              <a:rPr lang="en-US" dirty="0" smtClean="0"/>
              <a:t>the ringing artifacts so as to improve the up-sampled base layer reconstruction and inter-layer coding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169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Proposal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3x3 based 2D Switchable De-ringing filter for </a:t>
            </a:r>
            <a:r>
              <a:rPr lang="en-US" altLang="zh-CN" dirty="0" err="1" smtClean="0"/>
              <a:t>intraBL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780928"/>
            <a:ext cx="15811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924944"/>
            <a:ext cx="590152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83568" y="4581128"/>
          <a:ext cx="4176464" cy="2088232"/>
        </p:xfrm>
        <a:graphic>
          <a:graphicData uri="http://schemas.openxmlformats.org/drawingml/2006/table">
            <a:tbl>
              <a:tblPr/>
              <a:tblGrid>
                <a:gridCol w="1123899"/>
                <a:gridCol w="3052565"/>
              </a:tblGrid>
              <a:tr h="10536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2x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i="1" kern="100" dirty="0">
                          <a:latin typeface="Times New Roman"/>
                          <a:ea typeface="MS Mincho"/>
                          <a:cs typeface="Times New Roman"/>
                        </a:rPr>
                        <a:t>W_luma_2x</a:t>
                      </a:r>
                      <a:r>
                        <a:rPr lang="en-US" sz="1200" kern="100" dirty="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US" sz="1600" kern="100" dirty="0">
                          <a:latin typeface="Times New Roman"/>
                          <a:ea typeface="MS Mincho"/>
                          <a:cs typeface="Times New Roman"/>
                        </a:rPr>
                        <a:t>=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{{w(-4), w(-3), w(-2)},    {{ 3, 4, 3 },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 {w(-1), w( 0), w( 1)}, =   { 4, 5, 4 },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 {w( 2), w( 3), w( 4)}}     { 3, 4, 3 }}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62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MS Mincho"/>
                          <a:cs typeface="Times New Roman"/>
                        </a:rPr>
                        <a:t>1.5x/SNR</a:t>
                      </a:r>
                      <a:endParaRPr lang="zh-CN" sz="16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i="1" kern="100" dirty="0">
                          <a:latin typeface="Times New Roman"/>
                          <a:ea typeface="MS Mincho"/>
                          <a:cs typeface="Times New Roman"/>
                        </a:rPr>
                        <a:t>W_luma_15x</a:t>
                      </a:r>
                      <a:r>
                        <a:rPr lang="en-US" sz="1200" kern="100" dirty="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US" sz="1050" kern="100" dirty="0">
                          <a:latin typeface="新宋体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=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{{w(-4), w(-3), w(-2)},    {{ 1, 2, 1 },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{w(-1), w( 0), w( 1)}, =    { 2, 8, 2 },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kern="100" dirty="0">
                          <a:latin typeface="新宋体"/>
                          <a:ea typeface="MS Mincho"/>
                          <a:cs typeface="Times New Roman"/>
                        </a:rPr>
                        <a:t>{w( 2), w( 3), w( 4)}}      { 1, 2, 1 }}</a:t>
                      </a:r>
                      <a:endParaRPr lang="zh-CN" sz="16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5004048" y="53012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g[65] = { 32, 30, 27, 22, 16, 11, 7, 4, 2, 1, </a:t>
            </a:r>
            <a:endParaRPr lang="en-US" altLang="zh-CN" dirty="0" smtClean="0"/>
          </a:p>
          <a:p>
            <a:r>
              <a:rPr lang="en-US" altLang="zh-CN" dirty="0" smtClean="0"/>
              <a:t>0</a:t>
            </a:r>
            <a:r>
              <a:rPr lang="en-US" altLang="zh-CN" dirty="0"/>
              <a:t>, 0 0, 0, … … , 0 };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 level switchable de-ringing filter (SDRF)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new flag </a:t>
            </a:r>
            <a:r>
              <a:rPr lang="en-US" dirty="0" err="1" smtClean="0"/>
              <a:t>drfFlag</a:t>
            </a:r>
            <a:r>
              <a:rPr lang="en-US" dirty="0" smtClean="0"/>
              <a:t> is introduced</a:t>
            </a:r>
          </a:p>
          <a:p>
            <a:pPr lvl="1"/>
            <a:r>
              <a:rPr lang="en-US" dirty="0" smtClean="0"/>
              <a:t>When the block is coded using </a:t>
            </a:r>
            <a:r>
              <a:rPr lang="en-US" dirty="0" err="1" smtClean="0"/>
              <a:t>intraBL</a:t>
            </a:r>
            <a:r>
              <a:rPr lang="en-US" dirty="0" smtClean="0"/>
              <a:t> or </a:t>
            </a:r>
            <a:r>
              <a:rPr lang="en-US" dirty="0" err="1" smtClean="0"/>
              <a:t>intraBL</a:t>
            </a:r>
            <a:r>
              <a:rPr lang="en-US" dirty="0" smtClean="0"/>
              <a:t> skip, this </a:t>
            </a:r>
            <a:r>
              <a:rPr lang="en-US" dirty="0" err="1" smtClean="0"/>
              <a:t>drfFlag</a:t>
            </a:r>
            <a:r>
              <a:rPr lang="en-US" dirty="0" smtClean="0"/>
              <a:t> is encoded to indicate whether this block is using </a:t>
            </a:r>
            <a:r>
              <a:rPr lang="en-US" dirty="0" err="1" smtClean="0"/>
              <a:t>upsampled</a:t>
            </a:r>
            <a:r>
              <a:rPr lang="en-US" dirty="0" smtClean="0"/>
              <a:t> BL or filtered up-sampled BL.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4238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Division implementation using LUT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A = 1 &lt;&lt; 16</a:t>
            </a:r>
          </a:p>
          <a:p>
            <a:r>
              <a:rPr lang="en-US" altLang="zh-CN" dirty="0" smtClean="0"/>
              <a:t>A/Wd as the LUT (initial design with 897 entries for 2x, and 385 entries for 1.5x)</a:t>
            </a:r>
            <a:endParaRPr lang="zh-CN" alt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2699792" y="3429000"/>
          <a:ext cx="3816424" cy="948834"/>
        </p:xfrm>
        <a:graphic>
          <a:graphicData uri="http://schemas.openxmlformats.org/presentationml/2006/ole">
            <p:oleObj spid="_x0000_s22531" name="公式" r:id="rId3" imgW="1727200" imgH="431800" progId="Equation.3">
              <p:embed/>
            </p:oleObj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268760"/>
            <a:ext cx="5901527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下箭头 6"/>
          <p:cNvSpPr/>
          <p:nvPr/>
        </p:nvSpPr>
        <p:spPr>
          <a:xfrm>
            <a:off x="4139952" y="2420888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Experimental Results (DIV)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Anchor SHM1.0</a:t>
            </a:r>
          </a:p>
          <a:p>
            <a:r>
              <a:rPr lang="en-US" altLang="zh-CN" dirty="0" smtClean="0"/>
              <a:t>Thanks for the cross-check from </a:t>
            </a:r>
            <a:r>
              <a:rPr lang="en-US" altLang="zh-CN" dirty="0" err="1" smtClean="0"/>
              <a:t>MediaTek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5616" y="249289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AI</a:t>
                      </a:r>
                      <a:r>
                        <a:rPr lang="en-US" altLang="zh-CN" baseline="0" dirty="0" smtClean="0"/>
                        <a:t> 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AI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-1.0%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-1.5%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-1.6%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-0.3%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-0.7%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-0.7%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115616" y="3429000"/>
          <a:ext cx="609599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115616" y="4365104"/>
          <a:ext cx="609599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zh-CN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115616" y="5229200"/>
          <a:ext cx="609599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zh-CN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zh-CN" sz="1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1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Experimental Results (LUT)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en-US" altLang="zh-CN" dirty="0" smtClean="0"/>
              <a:t>Anchor SHM1.0</a:t>
            </a:r>
          </a:p>
          <a:p>
            <a:r>
              <a:rPr lang="en-US" altLang="zh-CN" dirty="0" smtClean="0"/>
              <a:t>Thanks for the cross-check from </a:t>
            </a:r>
            <a:r>
              <a:rPr lang="en-US" altLang="zh-CN" dirty="0" err="1" smtClean="0"/>
              <a:t>MediaTek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115616" y="2492896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AI</a:t>
                      </a:r>
                      <a:r>
                        <a:rPr lang="en-US" altLang="zh-CN" baseline="0" dirty="0" smtClean="0"/>
                        <a:t> 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AI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2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2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zh-CN" sz="2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zh-CN" sz="28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8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zh-CN" sz="28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115616" y="3429000"/>
          <a:ext cx="6095997" cy="85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RA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zh-CN" sz="24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zh-CN" sz="24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1115616" y="4365104"/>
          <a:ext cx="609599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LDP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115616" y="5229200"/>
          <a:ext cx="6095997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88530"/>
                <a:gridCol w="666136"/>
                <a:gridCol w="677333"/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2x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 1.5x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dirty="0" smtClean="0"/>
                        <a:t>LD SNR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zh-CN" sz="2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zh-CN" sz="20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Complexity Measurement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51403"/>
            <a:ext cx="8136904" cy="537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SDRF with division provides average gain of </a:t>
            </a:r>
            <a:r>
              <a:rPr lang="en-US" altLang="zh-CN" dirty="0" smtClean="0"/>
              <a:t>-0.7</a:t>
            </a:r>
            <a:r>
              <a:rPr lang="en-US" altLang="zh-CN" dirty="0" smtClean="0"/>
              <a:t>%,</a:t>
            </a:r>
            <a:r>
              <a:rPr lang="zh-CN" altLang="en-US" dirty="0" smtClean="0"/>
              <a:t> </a:t>
            </a:r>
            <a:r>
              <a:rPr lang="en-US" altLang="zh-CN" dirty="0" smtClean="0"/>
              <a:t>-0.8</a:t>
            </a:r>
            <a:r>
              <a:rPr lang="en-US" altLang="zh-CN" dirty="0" smtClean="0"/>
              <a:t>%,</a:t>
            </a:r>
            <a:r>
              <a:rPr lang="zh-CN" altLang="en-US" dirty="0" smtClean="0"/>
              <a:t> </a:t>
            </a:r>
            <a:r>
              <a:rPr lang="en-US" altLang="zh-CN" dirty="0" smtClean="0"/>
              <a:t>-0.8</a:t>
            </a:r>
            <a:r>
              <a:rPr lang="en-US" altLang="zh-CN" dirty="0" smtClean="0"/>
              <a:t>% (Y/U/V)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r>
              <a:rPr lang="en-US" altLang="zh-CN" dirty="0" smtClean="0"/>
              <a:t>SDRF with LUT provides average gain of </a:t>
            </a:r>
            <a:r>
              <a:rPr lang="en-US" altLang="zh-CN" dirty="0" smtClean="0"/>
              <a:t>-0.5%</a:t>
            </a:r>
            <a:r>
              <a:rPr lang="zh-CN" altLang="en-US" dirty="0" smtClean="0"/>
              <a:t> </a:t>
            </a:r>
            <a:r>
              <a:rPr lang="en-US" altLang="zh-CN" dirty="0" smtClean="0"/>
              <a:t>-0.6%</a:t>
            </a:r>
            <a:r>
              <a:rPr lang="zh-CN" altLang="en-US" dirty="0" smtClean="0"/>
              <a:t> </a:t>
            </a:r>
            <a:r>
              <a:rPr lang="en-US" altLang="zh-CN" dirty="0" smtClean="0"/>
              <a:t>-0.8%</a:t>
            </a:r>
            <a:r>
              <a:rPr lang="zh-CN" altLang="en-US" dirty="0" smtClean="0"/>
              <a:t> </a:t>
            </a:r>
            <a:r>
              <a:rPr lang="en-US" altLang="zh-CN" smtClean="0"/>
              <a:t>(Y/U/V)</a:t>
            </a:r>
            <a:endParaRPr lang="en-US" altLang="zh-CN" dirty="0" smtClean="0"/>
          </a:p>
          <a:p>
            <a:r>
              <a:rPr lang="en-US" altLang="zh-CN" dirty="0" smtClean="0"/>
              <a:t>We recommend adoption of SDRF.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608</Words>
  <Application>Microsoft Office PowerPoint</Application>
  <PresentationFormat>全屏显示(4:3)</PresentationFormat>
  <Paragraphs>132</Paragraphs>
  <Slides>9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Office 主题</vt:lpstr>
      <vt:lpstr>公式</vt:lpstr>
      <vt:lpstr>SCE4.2.5: Switchable De-ringing Filter for Inter-layer Prediction (JCTVC – M0055)</vt:lpstr>
      <vt:lpstr>Motivation</vt:lpstr>
      <vt:lpstr>Proposal </vt:lpstr>
      <vt:lpstr>CU level switchable de-ringing filter (SDRF)</vt:lpstr>
      <vt:lpstr>Division implementation using LUT</vt:lpstr>
      <vt:lpstr>Experimental Results (DIV)</vt:lpstr>
      <vt:lpstr>Experimental Results (LUT)</vt:lpstr>
      <vt:lpstr>Complexity Measurement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SCE4.2.5: Switchable De-ringing Filter for Inter-layer Predictio</dc:title>
  <dc:creator>zhanma</dc:creator>
  <cp:lastModifiedBy>zhanma</cp:lastModifiedBy>
  <cp:revision>12</cp:revision>
  <dcterms:created xsi:type="dcterms:W3CDTF">2013-04-19T01:18:18Z</dcterms:created>
  <dcterms:modified xsi:type="dcterms:W3CDTF">2013-04-19T02:47:19Z</dcterms:modified>
</cp:coreProperties>
</file>