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11"/>
  </p:notesMasterIdLst>
  <p:handoutMasterIdLst>
    <p:handoutMasterId r:id="rId12"/>
  </p:handoutMasterIdLst>
  <p:sldIdLst>
    <p:sldId id="376" r:id="rId2"/>
    <p:sldId id="377" r:id="rId3"/>
    <p:sldId id="378" r:id="rId4"/>
    <p:sldId id="379" r:id="rId5"/>
    <p:sldId id="384" r:id="rId6"/>
    <p:sldId id="385" r:id="rId7"/>
    <p:sldId id="380" r:id="rId8"/>
    <p:sldId id="383" r:id="rId9"/>
    <p:sldId id="38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464"/>
    <a:srgbClr val="124191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4092" autoAdjust="0"/>
    <p:restoredTop sz="95927" autoAdjust="0"/>
  </p:normalViewPr>
  <p:slideViewPr>
    <p:cSldViewPr>
      <p:cViewPr>
        <p:scale>
          <a:sx n="75" d="100"/>
          <a:sy n="75" d="100"/>
        </p:scale>
        <p:origin x="-3552" y="-102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21/04/2013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21/04/2013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444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35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93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21.04.2013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52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  <p:sldLayoutId id="2147483879" r:id="rId2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23528" y="2996952"/>
            <a:ext cx="7056784" cy="1120820"/>
          </a:xfrm>
        </p:spPr>
        <p:txBody>
          <a:bodyPr/>
          <a:lstStyle/>
          <a:p>
            <a:r>
              <a:rPr lang="fi-FI" dirty="0" smtClean="0"/>
              <a:t>K. Ugur, H. Lavasani, M. M. Hannuksela</a:t>
            </a:r>
          </a:p>
          <a:p>
            <a:r>
              <a:rPr lang="fi-FI" dirty="0" smtClean="0"/>
              <a:t>Nokia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2215991"/>
          </a:xfrm>
        </p:spPr>
        <p:txBody>
          <a:bodyPr/>
          <a:lstStyle/>
          <a:p>
            <a:r>
              <a:rPr lang="en-CA" b="1" dirty="0" smtClean="0"/>
              <a:t>JCTVC-M0040: </a:t>
            </a:r>
            <a:r>
              <a:rPr lang="en-CA" dirty="0"/>
              <a:t>AHG9: Using SHVC for adaptive resolution change and efficient trick mode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2073" name="Content Placeholder 2072"/>
          <p:cNvSpPr>
            <a:spLocks noGrp="1"/>
          </p:cNvSpPr>
          <p:nvPr>
            <p:ph idx="1"/>
          </p:nvPr>
        </p:nvSpPr>
        <p:spPr>
          <a:xfrm>
            <a:off x="304800" y="1371600"/>
            <a:ext cx="8515672" cy="5257800"/>
          </a:xfrm>
        </p:spPr>
        <p:txBody>
          <a:bodyPr rtlCol="0">
            <a:normAutofit fontScale="85000" lnSpcReduction="20000"/>
          </a:bodyPr>
          <a:lstStyle/>
          <a:p>
            <a:pPr marL="285750" indent="-285750">
              <a:spcAft>
                <a:spcPts val="0"/>
              </a:spcAft>
              <a:defRPr/>
            </a:pPr>
            <a:r>
              <a:rPr lang="fi-FI" dirty="0" smtClean="0">
                <a:solidFill>
                  <a:srgbClr val="00B050"/>
                </a:solidFill>
              </a:rPr>
              <a:t>Adaptive Resolution Change (ARC): </a:t>
            </a:r>
            <a:r>
              <a:rPr lang="en-CA" dirty="0"/>
              <a:t>D</a:t>
            </a:r>
            <a:r>
              <a:rPr lang="en-CA" dirty="0" smtClean="0"/>
              <a:t>ynamically </a:t>
            </a:r>
            <a:r>
              <a:rPr lang="en-CA" dirty="0"/>
              <a:t>changing the resolution within the video sequence without using IDR pictures. </a:t>
            </a:r>
            <a:endParaRPr lang="en-CA" dirty="0" smtClean="0"/>
          </a:p>
          <a:p>
            <a:pPr marL="731838" lvl="1" indent="-285750">
              <a:spcAft>
                <a:spcPts val="0"/>
              </a:spcAft>
              <a:defRPr/>
            </a:pPr>
            <a:r>
              <a:rPr lang="en-CA" dirty="0" smtClean="0"/>
              <a:t>ARC was earlier proposed for HEVC v1, but functionality was not included, mostly due to the need to include “resampling” process in v1.</a:t>
            </a:r>
          </a:p>
          <a:p>
            <a:pPr marL="285750" indent="-285750">
              <a:spcAft>
                <a:spcPts val="0"/>
              </a:spcAft>
              <a:defRPr/>
            </a:pPr>
            <a:endParaRPr lang="en-CA" dirty="0" smtClean="0">
              <a:solidFill>
                <a:srgbClr val="00B050"/>
              </a:solidFill>
            </a:endParaRPr>
          </a:p>
          <a:p>
            <a:pPr marL="285750" indent="-285750">
              <a:spcAft>
                <a:spcPts val="0"/>
              </a:spcAft>
              <a:defRPr/>
            </a:pPr>
            <a:r>
              <a:rPr lang="en-CA" dirty="0" smtClean="0">
                <a:solidFill>
                  <a:srgbClr val="00B050"/>
                </a:solidFill>
              </a:rPr>
              <a:t>Efficient trick mode: </a:t>
            </a:r>
            <a:r>
              <a:rPr lang="en-CA" dirty="0" smtClean="0"/>
              <a:t>For trick mode, using </a:t>
            </a:r>
            <a:r>
              <a:rPr lang="en-CA" dirty="0" err="1" smtClean="0"/>
              <a:t>downsampled</a:t>
            </a:r>
            <a:r>
              <a:rPr lang="en-CA" dirty="0" smtClean="0"/>
              <a:t> pictures, instead of IRAP pictures of the main video track to have low bitrate trick mode. IRAP pictures of EL can be predicted from low-resolution trick mode pictures for improved coding efficiency.</a:t>
            </a:r>
            <a:endParaRPr lang="fi-FI" dirty="0" smtClean="0">
              <a:solidFill>
                <a:srgbClr val="00B050"/>
              </a:solidFill>
            </a:endParaRPr>
          </a:p>
          <a:p>
            <a:pPr marL="285750" indent="-285750">
              <a:spcAft>
                <a:spcPts val="0"/>
              </a:spcAft>
              <a:defRPr/>
            </a:pPr>
            <a:endParaRPr lang="fi-FI" dirty="0" smtClean="0"/>
          </a:p>
          <a:p>
            <a:pPr marL="285750" indent="-285750">
              <a:spcAft>
                <a:spcPts val="0"/>
              </a:spcAft>
              <a:defRPr/>
            </a:pPr>
            <a:r>
              <a:rPr lang="en-CA" dirty="0"/>
              <a:t>SHVC inherently supports resolution change and inter-layer prediction, </a:t>
            </a:r>
            <a:r>
              <a:rPr lang="en-CA" dirty="0" smtClean="0">
                <a:solidFill>
                  <a:srgbClr val="00B050"/>
                </a:solidFill>
              </a:rPr>
              <a:t>it </a:t>
            </a:r>
            <a:r>
              <a:rPr lang="en-CA" dirty="0">
                <a:solidFill>
                  <a:srgbClr val="00B050"/>
                </a:solidFill>
              </a:rPr>
              <a:t>can effectively </a:t>
            </a:r>
            <a:r>
              <a:rPr lang="en-CA" dirty="0" smtClean="0">
                <a:solidFill>
                  <a:srgbClr val="00B050"/>
                </a:solidFill>
              </a:rPr>
              <a:t>support ARC and trick mode use-cases with small high-level changes</a:t>
            </a:r>
            <a:r>
              <a:rPr lang="en-CA" dirty="0" smtClean="0"/>
              <a:t>.</a:t>
            </a:r>
          </a:p>
          <a:p>
            <a:pPr marL="285750" indent="-285750">
              <a:spcAft>
                <a:spcPts val="0"/>
              </a:spcAft>
              <a:defRPr/>
            </a:pPr>
            <a:endParaRPr lang="en-CA" dirty="0"/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en-CA" dirty="0" smtClean="0">
                <a:solidFill>
                  <a:srgbClr val="00B050"/>
                </a:solidFill>
              </a:rPr>
              <a:t>Proposal:</a:t>
            </a:r>
          </a:p>
          <a:p>
            <a:pPr marL="285750" indent="-285750">
              <a:spcAft>
                <a:spcPts val="0"/>
              </a:spcAft>
              <a:defRPr/>
            </a:pPr>
            <a:r>
              <a:rPr lang="en-CA" dirty="0" smtClean="0"/>
              <a:t>We propose sequence </a:t>
            </a:r>
            <a:r>
              <a:rPr lang="en-CA" dirty="0"/>
              <a:t>level </a:t>
            </a:r>
            <a:r>
              <a:rPr lang="en-CA" dirty="0" smtClean="0"/>
              <a:t>indications </a:t>
            </a:r>
            <a:r>
              <a:rPr lang="en-CA" dirty="0"/>
              <a:t>for SHVC to indicate </a:t>
            </a:r>
            <a:r>
              <a:rPr lang="en-CA" dirty="0" smtClean="0"/>
              <a:t>above operations for SHVC.</a:t>
            </a:r>
          </a:p>
          <a:p>
            <a:pPr marL="731838" lvl="1" indent="-285750">
              <a:spcAft>
                <a:spcPts val="0"/>
              </a:spcAft>
              <a:defRPr/>
            </a:pPr>
            <a:r>
              <a:rPr lang="en-CA" dirty="0" smtClean="0"/>
              <a:t>This was first proposed at </a:t>
            </a:r>
            <a:r>
              <a:rPr lang="en-CA" dirty="0"/>
              <a:t>the Geneva </a:t>
            </a:r>
            <a:r>
              <a:rPr lang="en-CA" dirty="0" smtClean="0"/>
              <a:t>meeting (JCTVC-L0119) but was requested to evaluate after the WD text was available. </a:t>
            </a:r>
            <a:endParaRPr lang="en-GB" dirty="0"/>
          </a:p>
          <a:p>
            <a:pPr marL="685800" lvl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GB" dirty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99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ARC -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6171245" cy="4737708"/>
          </a:xfrm>
        </p:spPr>
        <p:txBody>
          <a:bodyPr>
            <a:normAutofit fontScale="77500" lnSpcReduction="20000"/>
          </a:bodyPr>
          <a:lstStyle/>
          <a:p>
            <a:pPr marL="0" lvl="0" indent="0" hangingPunct="0">
              <a:buNone/>
            </a:pPr>
            <a:r>
              <a:rPr lang="en-CA" b="1" dirty="0" smtClean="0"/>
              <a:t>Benefits of ARC (JCTVC-F158)</a:t>
            </a:r>
          </a:p>
          <a:p>
            <a:pPr lvl="0" hangingPunct="0"/>
            <a:r>
              <a:rPr lang="en-CA" b="1" dirty="0" smtClean="0">
                <a:solidFill>
                  <a:srgbClr val="00B050"/>
                </a:solidFill>
              </a:rPr>
              <a:t>Better </a:t>
            </a:r>
            <a:r>
              <a:rPr lang="en-CA" b="1" dirty="0">
                <a:solidFill>
                  <a:srgbClr val="00B050"/>
                </a:solidFill>
              </a:rPr>
              <a:t>network adaptation and error resilience:</a:t>
            </a:r>
            <a:r>
              <a:rPr lang="en-CA" dirty="0">
                <a:solidFill>
                  <a:srgbClr val="00B050"/>
                </a:solidFill>
              </a:rPr>
              <a:t> </a:t>
            </a:r>
            <a:r>
              <a:rPr lang="en-CA" dirty="0"/>
              <a:t>For better adaptation to changing network requirements for different content, it is desired to be able to change both the temporal / spatial resolution in addition to quality. </a:t>
            </a:r>
            <a:endParaRPr lang="en-US" dirty="0"/>
          </a:p>
          <a:p>
            <a:pPr lvl="0" hangingPunct="0"/>
            <a:endParaRPr lang="en-CA" b="1" dirty="0" smtClean="0"/>
          </a:p>
          <a:p>
            <a:pPr lvl="0" hangingPunct="0"/>
            <a:r>
              <a:rPr lang="en-CA" b="1" dirty="0" smtClean="0">
                <a:solidFill>
                  <a:srgbClr val="00B050"/>
                </a:solidFill>
              </a:rPr>
              <a:t>Fast </a:t>
            </a:r>
            <a:r>
              <a:rPr lang="en-CA" b="1" dirty="0">
                <a:solidFill>
                  <a:srgbClr val="00B050"/>
                </a:solidFill>
              </a:rPr>
              <a:t>start:</a:t>
            </a:r>
            <a:r>
              <a:rPr lang="en-CA" dirty="0">
                <a:solidFill>
                  <a:srgbClr val="00B050"/>
                </a:solidFill>
              </a:rPr>
              <a:t> </a:t>
            </a:r>
            <a:r>
              <a:rPr lang="en-CA" dirty="0"/>
              <a:t>The start-up time of the session could be increased by first sending a low resolution frame and then increasing the </a:t>
            </a:r>
            <a:r>
              <a:rPr lang="en-CA" dirty="0" smtClean="0"/>
              <a:t>resolution.</a:t>
            </a:r>
          </a:p>
          <a:p>
            <a:pPr lvl="1" hangingPunct="0"/>
            <a:r>
              <a:rPr lang="en-CA" dirty="0" smtClean="0"/>
              <a:t>More important in HEVC due to intra frames taking relatively higher bitrate compared to earlier standards </a:t>
            </a:r>
          </a:p>
          <a:p>
            <a:pPr lvl="0" hangingPunct="0"/>
            <a:endParaRPr lang="en-US" dirty="0"/>
          </a:p>
          <a:p>
            <a:pPr lvl="0" hangingPunct="0"/>
            <a:r>
              <a:rPr lang="en-CA" b="1" dirty="0">
                <a:solidFill>
                  <a:srgbClr val="00B050"/>
                </a:solidFill>
              </a:rPr>
              <a:t>Conference compose: </a:t>
            </a:r>
            <a:r>
              <a:rPr lang="en-CA" dirty="0"/>
              <a:t>When the person starts speaking, his/her corresponding resolution is increased. Doing this with an IDR frame causes a “blip” in the quality as IDR frames need to be coded at a relatively low quality so the delay is not increased. 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2" y="1772816"/>
            <a:ext cx="2655888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88112" y="3889117"/>
            <a:ext cx="2688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dirty="0" smtClean="0">
                <a:solidFill>
                  <a:srgbClr val="000000"/>
                </a:solidFill>
              </a:rPr>
              <a:t>BL0-BL1-BL2-BL3-EL3-EL4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873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2050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815" y="1412776"/>
            <a:ext cx="595312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5332566"/>
            <a:ext cx="779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Illustration of how ARC reduces the bitrate compared to using IDR picture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850721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Complete results in the contribution and in JCTVC-L0119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702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Efficient trick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dirty="0" smtClean="0"/>
              <a:t>Coding </a:t>
            </a:r>
            <a:r>
              <a:rPr lang="en-CA" dirty="0"/>
              <a:t>efficiency of HEVC is improved more for P- and B- pictures compared to that of I- pictures</a:t>
            </a:r>
            <a:r>
              <a:rPr lang="en-CA" dirty="0" smtClean="0"/>
              <a:t>.</a:t>
            </a:r>
          </a:p>
          <a:p>
            <a:pPr hangingPunct="0"/>
            <a:r>
              <a:rPr lang="en-CA" dirty="0" smtClean="0"/>
              <a:t>It </a:t>
            </a:r>
            <a:r>
              <a:rPr lang="en-CA" dirty="0"/>
              <a:t>was argued earlier that this phenomenon poses a problem for streaming trick mode pictures as the bitrate for trick mode will be relatively higher in HEVC compared to that of earlier standards. </a:t>
            </a:r>
            <a:endParaRPr lang="en-CA" dirty="0" smtClean="0"/>
          </a:p>
          <a:p>
            <a:pPr lvl="1" hangingPunct="0"/>
            <a:r>
              <a:rPr lang="en-CA" dirty="0" smtClean="0"/>
              <a:t>JCTVC-J0293 </a:t>
            </a:r>
            <a:r>
              <a:rPr lang="en-CA" dirty="0"/>
              <a:t>indicated that one way to solve this problem is “</a:t>
            </a:r>
            <a:r>
              <a:rPr lang="en-CA" i="1" dirty="0"/>
              <a:t>Explore a simplified SVC extension of HEVC where the layers below the top layer consist only of occasional lower-resolution I-frames, while the main </a:t>
            </a:r>
            <a:r>
              <a:rPr lang="en-CA" i="1" dirty="0" err="1"/>
              <a:t>bitstream</a:t>
            </a:r>
            <a:r>
              <a:rPr lang="en-CA" i="1" dirty="0"/>
              <a:t> contains a near-constant sequence of P and B-frames at full resolution”. 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4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7" name="Canvas 1"/>
          <p:cNvGrpSpPr>
            <a:grpSpLocks/>
          </p:cNvGrpSpPr>
          <p:nvPr/>
        </p:nvGrpSpPr>
        <p:grpSpPr bwMode="auto">
          <a:xfrm>
            <a:off x="163743" y="2259292"/>
            <a:ext cx="3182808" cy="2140374"/>
            <a:chOff x="1440" y="10315"/>
            <a:chExt cx="5877" cy="3952"/>
          </a:xfrm>
        </p:grpSpPr>
        <p:sp>
          <p:nvSpPr>
            <p:cNvPr id="8" name="AutoShape 40"/>
            <p:cNvSpPr>
              <a:spLocks noChangeAspect="1" noChangeArrowheads="1"/>
            </p:cNvSpPr>
            <p:nvPr/>
          </p:nvSpPr>
          <p:spPr bwMode="auto">
            <a:xfrm>
              <a:off x="1440" y="10315"/>
              <a:ext cx="5877" cy="3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33"/>
            <p:cNvSpPr>
              <a:spLocks noChangeArrowheads="1"/>
            </p:cNvSpPr>
            <p:nvPr/>
          </p:nvSpPr>
          <p:spPr bwMode="auto">
            <a:xfrm>
              <a:off x="2586" y="10513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34"/>
            <p:cNvSpPr>
              <a:spLocks noChangeArrowheads="1"/>
            </p:cNvSpPr>
            <p:nvPr/>
          </p:nvSpPr>
          <p:spPr bwMode="auto">
            <a:xfrm>
              <a:off x="3005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35"/>
            <p:cNvSpPr>
              <a:spLocks noChangeArrowheads="1"/>
            </p:cNvSpPr>
            <p:nvPr/>
          </p:nvSpPr>
          <p:spPr bwMode="auto">
            <a:xfrm>
              <a:off x="3423" y="10513"/>
              <a:ext cx="143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36"/>
            <p:cNvSpPr>
              <a:spLocks noChangeArrowheads="1"/>
            </p:cNvSpPr>
            <p:nvPr/>
          </p:nvSpPr>
          <p:spPr bwMode="auto">
            <a:xfrm>
              <a:off x="3841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37"/>
            <p:cNvSpPr>
              <a:spLocks/>
            </p:cNvSpPr>
            <p:nvPr/>
          </p:nvSpPr>
          <p:spPr bwMode="auto">
            <a:xfrm>
              <a:off x="2650" y="12254"/>
              <a:ext cx="869" cy="97"/>
            </a:xfrm>
            <a:custGeom>
              <a:avLst/>
              <a:gdLst>
                <a:gd name="T0" fmla="*/ 0 w 880217"/>
                <a:gd name="T1" fmla="*/ 0 h 222204"/>
                <a:gd name="T2" fmla="*/ 421725 w 880217"/>
                <a:gd name="T3" fmla="*/ 103443 h 222204"/>
                <a:gd name="T4" fmla="*/ 819579 w 880217"/>
                <a:gd name="T5" fmla="*/ 3979 h 222204"/>
                <a:gd name="T6" fmla="*/ 0 60000 65536"/>
                <a:gd name="T7" fmla="*/ 0 60000 65536"/>
                <a:gd name="T8" fmla="*/ 0 60000 65536"/>
                <a:gd name="T9" fmla="*/ 0 w 880217"/>
                <a:gd name="T10" fmla="*/ 0 h 222204"/>
                <a:gd name="T11" fmla="*/ 880217 w 880217"/>
                <a:gd name="T12" fmla="*/ 222204 h 2222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217" h="222204">
                  <a:moveTo>
                    <a:pt x="0" y="0"/>
                  </a:moveTo>
                  <a:cubicBezTo>
                    <a:pt x="153112" y="110383"/>
                    <a:pt x="306224" y="220767"/>
                    <a:pt x="452927" y="222191"/>
                  </a:cubicBezTo>
                  <a:cubicBezTo>
                    <a:pt x="599630" y="223615"/>
                    <a:pt x="739923" y="116080"/>
                    <a:pt x="880217" y="854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38"/>
            <p:cNvSpPr>
              <a:spLocks noChangeArrowheads="1"/>
            </p:cNvSpPr>
            <p:nvPr/>
          </p:nvSpPr>
          <p:spPr bwMode="auto">
            <a:xfrm>
              <a:off x="4678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39"/>
            <p:cNvSpPr>
              <a:spLocks noChangeArrowheads="1"/>
            </p:cNvSpPr>
            <p:nvPr/>
          </p:nvSpPr>
          <p:spPr bwMode="auto">
            <a:xfrm>
              <a:off x="5096" y="10513"/>
              <a:ext cx="143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40"/>
            <p:cNvSpPr>
              <a:spLocks noChangeArrowheads="1"/>
            </p:cNvSpPr>
            <p:nvPr/>
          </p:nvSpPr>
          <p:spPr bwMode="auto">
            <a:xfrm>
              <a:off x="5515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41"/>
            <p:cNvSpPr>
              <a:spLocks noChangeArrowheads="1"/>
            </p:cNvSpPr>
            <p:nvPr/>
          </p:nvSpPr>
          <p:spPr bwMode="auto">
            <a:xfrm>
              <a:off x="5933" y="10513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42"/>
            <p:cNvSpPr>
              <a:spLocks/>
            </p:cNvSpPr>
            <p:nvPr/>
          </p:nvSpPr>
          <p:spPr bwMode="auto">
            <a:xfrm>
              <a:off x="4336" y="12254"/>
              <a:ext cx="869" cy="97"/>
            </a:xfrm>
            <a:custGeom>
              <a:avLst/>
              <a:gdLst>
                <a:gd name="T0" fmla="*/ 0 w 880217"/>
                <a:gd name="T1" fmla="*/ 0 h 222204"/>
                <a:gd name="T2" fmla="*/ 421725 w 880217"/>
                <a:gd name="T3" fmla="*/ 103443 h 222204"/>
                <a:gd name="T4" fmla="*/ 819579 w 880217"/>
                <a:gd name="T5" fmla="*/ 3979 h 222204"/>
                <a:gd name="T6" fmla="*/ 0 60000 65536"/>
                <a:gd name="T7" fmla="*/ 0 60000 65536"/>
                <a:gd name="T8" fmla="*/ 0 60000 65536"/>
                <a:gd name="T9" fmla="*/ 0 w 880217"/>
                <a:gd name="T10" fmla="*/ 0 h 222204"/>
                <a:gd name="T11" fmla="*/ 880217 w 880217"/>
                <a:gd name="T12" fmla="*/ 222204 h 2222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217" h="222204">
                  <a:moveTo>
                    <a:pt x="0" y="0"/>
                  </a:moveTo>
                  <a:cubicBezTo>
                    <a:pt x="153112" y="110383"/>
                    <a:pt x="306224" y="220767"/>
                    <a:pt x="452927" y="222191"/>
                  </a:cubicBezTo>
                  <a:cubicBezTo>
                    <a:pt x="599630" y="223615"/>
                    <a:pt x="739923" y="116080"/>
                    <a:pt x="880217" y="854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Arc 44"/>
            <p:cNvSpPr>
              <a:spLocks/>
            </p:cNvSpPr>
            <p:nvPr/>
          </p:nvSpPr>
          <p:spPr bwMode="auto">
            <a:xfrm rot="-5400000">
              <a:off x="2821" y="10177"/>
              <a:ext cx="285" cy="641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Arc 45"/>
            <p:cNvSpPr>
              <a:spLocks/>
            </p:cNvSpPr>
            <p:nvPr/>
          </p:nvSpPr>
          <p:spPr bwMode="auto">
            <a:xfrm rot="-5400000">
              <a:off x="3675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Arc 46"/>
            <p:cNvSpPr>
              <a:spLocks/>
            </p:cNvSpPr>
            <p:nvPr/>
          </p:nvSpPr>
          <p:spPr bwMode="auto">
            <a:xfrm rot="5400000" flipH="1">
              <a:off x="3035" y="10177"/>
              <a:ext cx="285" cy="641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Arc 47"/>
            <p:cNvSpPr>
              <a:spLocks/>
            </p:cNvSpPr>
            <p:nvPr/>
          </p:nvSpPr>
          <p:spPr bwMode="auto">
            <a:xfrm rot="5400000" flipH="1">
              <a:off x="3888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Arc 48"/>
            <p:cNvSpPr>
              <a:spLocks/>
            </p:cNvSpPr>
            <p:nvPr/>
          </p:nvSpPr>
          <p:spPr bwMode="auto">
            <a:xfrm rot="-5400000">
              <a:off x="5369" y="10177"/>
              <a:ext cx="285" cy="641"/>
            </a:xfrm>
            <a:custGeom>
              <a:avLst/>
              <a:gdLst>
                <a:gd name="T0" fmla="*/ 150857 w 301714"/>
                <a:gd name="T1" fmla="*/ 0 h 603427"/>
                <a:gd name="T2" fmla="*/ 301714 w 301714"/>
                <a:gd name="T3" fmla="*/ 301714 h 603427"/>
                <a:gd name="T4" fmla="*/ 0 60000 65536"/>
                <a:gd name="T5" fmla="*/ 0 60000 65536"/>
                <a:gd name="T6" fmla="*/ 0 w 301714"/>
                <a:gd name="T7" fmla="*/ 0 h 603427"/>
                <a:gd name="T8" fmla="*/ 301714 w 301714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4" h="603427" stroke="0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  <a:lnTo>
                    <a:pt x="150857" y="301714"/>
                  </a:lnTo>
                  <a:lnTo>
                    <a:pt x="150857" y="0"/>
                  </a:lnTo>
                  <a:close/>
                </a:path>
                <a:path w="301714" h="603427" fill="none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Arc 49"/>
            <p:cNvSpPr>
              <a:spLocks/>
            </p:cNvSpPr>
            <p:nvPr/>
          </p:nvSpPr>
          <p:spPr bwMode="auto">
            <a:xfrm rot="5400000" flipH="1">
              <a:off x="4699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Arc 50"/>
            <p:cNvSpPr>
              <a:spLocks/>
            </p:cNvSpPr>
            <p:nvPr/>
          </p:nvSpPr>
          <p:spPr bwMode="auto">
            <a:xfrm rot="5400000" flipH="1">
              <a:off x="5525" y="10177"/>
              <a:ext cx="285" cy="641"/>
            </a:xfrm>
            <a:custGeom>
              <a:avLst/>
              <a:gdLst>
                <a:gd name="T0" fmla="*/ 150857 w 301714"/>
                <a:gd name="T1" fmla="*/ 0 h 603427"/>
                <a:gd name="T2" fmla="*/ 301714 w 301714"/>
                <a:gd name="T3" fmla="*/ 301714 h 603427"/>
                <a:gd name="T4" fmla="*/ 0 60000 65536"/>
                <a:gd name="T5" fmla="*/ 0 60000 65536"/>
                <a:gd name="T6" fmla="*/ 0 w 301714"/>
                <a:gd name="T7" fmla="*/ 0 h 603427"/>
                <a:gd name="T8" fmla="*/ 301714 w 301714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4" h="603427" stroke="0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  <a:lnTo>
                    <a:pt x="150857" y="301714"/>
                  </a:lnTo>
                  <a:lnTo>
                    <a:pt x="150857" y="0"/>
                  </a:lnTo>
                  <a:close/>
                </a:path>
                <a:path w="301714" h="603427" fill="none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Arc 51"/>
            <p:cNvSpPr>
              <a:spLocks/>
            </p:cNvSpPr>
            <p:nvPr/>
          </p:nvSpPr>
          <p:spPr bwMode="auto">
            <a:xfrm rot="-5400000">
              <a:off x="4528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76"/>
            <p:cNvSpPr txBox="1">
              <a:spLocks noChangeArrowheads="1"/>
            </p:cNvSpPr>
            <p:nvPr/>
          </p:nvSpPr>
          <p:spPr bwMode="auto">
            <a:xfrm>
              <a:off x="1440" y="10640"/>
              <a:ext cx="902" cy="1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3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  <a:ea typeface="Times New Roman" pitchFamily="18" charset="0"/>
                  <a:cs typeface="Arial" pitchFamily="34" charset="0"/>
                </a:rPr>
                <a:t>...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77"/>
            <p:cNvSpPr txBox="1">
              <a:spLocks noChangeArrowheads="1"/>
            </p:cNvSpPr>
            <p:nvPr/>
          </p:nvSpPr>
          <p:spPr bwMode="auto">
            <a:xfrm>
              <a:off x="6415" y="10640"/>
              <a:ext cx="902" cy="1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3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  <a:ea typeface="Times New Roman" pitchFamily="18" charset="0"/>
                  <a:cs typeface="Arial" pitchFamily="34" charset="0"/>
                </a:rPr>
                <a:t>...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92"/>
            <p:cNvSpPr txBox="1">
              <a:spLocks noChangeArrowheads="1"/>
            </p:cNvSpPr>
            <p:nvPr/>
          </p:nvSpPr>
          <p:spPr bwMode="auto">
            <a:xfrm>
              <a:off x="2474" y="12269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93"/>
            <p:cNvSpPr txBox="1">
              <a:spLocks noChangeArrowheads="1"/>
            </p:cNvSpPr>
            <p:nvPr/>
          </p:nvSpPr>
          <p:spPr bwMode="auto">
            <a:xfrm>
              <a:off x="2892" y="12278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94"/>
            <p:cNvSpPr txBox="1">
              <a:spLocks noChangeArrowheads="1"/>
            </p:cNvSpPr>
            <p:nvPr/>
          </p:nvSpPr>
          <p:spPr bwMode="auto">
            <a:xfrm>
              <a:off x="3346" y="12296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8" name="TextBox 95"/>
            <p:cNvSpPr txBox="1">
              <a:spLocks noChangeArrowheads="1"/>
            </p:cNvSpPr>
            <p:nvPr/>
          </p:nvSpPr>
          <p:spPr bwMode="auto">
            <a:xfrm>
              <a:off x="3728" y="12296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9" name="TextBox 96"/>
            <p:cNvSpPr txBox="1">
              <a:spLocks noChangeArrowheads="1"/>
            </p:cNvSpPr>
            <p:nvPr/>
          </p:nvSpPr>
          <p:spPr bwMode="auto">
            <a:xfrm>
              <a:off x="4146" y="12296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1" name="TextBox 97"/>
            <p:cNvSpPr txBox="1">
              <a:spLocks noChangeArrowheads="1"/>
            </p:cNvSpPr>
            <p:nvPr/>
          </p:nvSpPr>
          <p:spPr bwMode="auto">
            <a:xfrm>
              <a:off x="4555" y="12314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2" name="TextBox 98"/>
            <p:cNvSpPr txBox="1">
              <a:spLocks noChangeArrowheads="1"/>
            </p:cNvSpPr>
            <p:nvPr/>
          </p:nvSpPr>
          <p:spPr bwMode="auto">
            <a:xfrm>
              <a:off x="4981" y="12305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TextBox 99"/>
            <p:cNvSpPr txBox="1">
              <a:spLocks noChangeArrowheads="1"/>
            </p:cNvSpPr>
            <p:nvPr/>
          </p:nvSpPr>
          <p:spPr bwMode="auto">
            <a:xfrm>
              <a:off x="5409" y="12287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TextBox 100"/>
            <p:cNvSpPr txBox="1">
              <a:spLocks noChangeArrowheads="1"/>
            </p:cNvSpPr>
            <p:nvPr/>
          </p:nvSpPr>
          <p:spPr bwMode="auto">
            <a:xfrm>
              <a:off x="5814" y="12287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Rectangle 79"/>
            <p:cNvSpPr>
              <a:spLocks noChangeArrowheads="1"/>
            </p:cNvSpPr>
            <p:nvPr/>
          </p:nvSpPr>
          <p:spPr bwMode="auto">
            <a:xfrm>
              <a:off x="4273" y="10513"/>
              <a:ext cx="143" cy="1711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Rectangle 33" descr="10%"/>
            <p:cNvSpPr>
              <a:spLocks noChangeArrowheads="1"/>
            </p:cNvSpPr>
            <p:nvPr/>
          </p:nvSpPr>
          <p:spPr bwMode="auto">
            <a:xfrm>
              <a:off x="2602" y="12993"/>
              <a:ext cx="142" cy="906"/>
            </a:xfrm>
            <a:prstGeom prst="rect">
              <a:avLst/>
            </a:prstGeom>
            <a:pattFill prst="pct10">
              <a:fgClr>
                <a:srgbClr val="FF0000"/>
              </a:fgClr>
              <a:bgClr>
                <a:srgbClr val="FFFFFF"/>
              </a:bgClr>
            </a:patt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TextBox 92"/>
            <p:cNvSpPr txBox="1">
              <a:spLocks noChangeArrowheads="1"/>
            </p:cNvSpPr>
            <p:nvPr/>
          </p:nvSpPr>
          <p:spPr bwMode="auto">
            <a:xfrm>
              <a:off x="2384" y="13917"/>
              <a:ext cx="962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TR0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Rectangle 33" descr="10%"/>
            <p:cNvSpPr>
              <a:spLocks noChangeArrowheads="1"/>
            </p:cNvSpPr>
            <p:nvPr/>
          </p:nvSpPr>
          <p:spPr bwMode="auto">
            <a:xfrm>
              <a:off x="4298" y="13009"/>
              <a:ext cx="142" cy="906"/>
            </a:xfrm>
            <a:prstGeom prst="rect">
              <a:avLst/>
            </a:prstGeom>
            <a:pattFill prst="pct10">
              <a:fgClr>
                <a:srgbClr val="FF0000"/>
              </a:fgClr>
              <a:bgClr>
                <a:srgbClr val="FFFFFF"/>
              </a:bgClr>
            </a:patt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Rectangle 33" descr="10%"/>
            <p:cNvSpPr>
              <a:spLocks noChangeArrowheads="1"/>
            </p:cNvSpPr>
            <p:nvPr/>
          </p:nvSpPr>
          <p:spPr bwMode="auto">
            <a:xfrm>
              <a:off x="5966" y="13011"/>
              <a:ext cx="142" cy="906"/>
            </a:xfrm>
            <a:prstGeom prst="rect">
              <a:avLst/>
            </a:prstGeom>
            <a:pattFill prst="pct10">
              <a:fgClr>
                <a:srgbClr val="FF0000"/>
              </a:fgClr>
              <a:bgClr>
                <a:srgbClr val="FFFFFF"/>
              </a:bgClr>
            </a:patt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TextBox 92"/>
            <p:cNvSpPr txBox="1">
              <a:spLocks noChangeArrowheads="1"/>
            </p:cNvSpPr>
            <p:nvPr/>
          </p:nvSpPr>
          <p:spPr bwMode="auto">
            <a:xfrm>
              <a:off x="4057" y="13917"/>
              <a:ext cx="924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TR4</a:t>
              </a:r>
              <a:endPara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1" name="TextBox 92"/>
            <p:cNvSpPr txBox="1">
              <a:spLocks noChangeArrowheads="1"/>
            </p:cNvSpPr>
            <p:nvPr/>
          </p:nvSpPr>
          <p:spPr bwMode="auto">
            <a:xfrm>
              <a:off x="5713" y="13917"/>
              <a:ext cx="822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TR8</a:t>
              </a:r>
              <a:endPara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62" name="Rectangle 11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63" name="Canvas 1"/>
          <p:cNvGrpSpPr>
            <a:grpSpLocks/>
          </p:cNvGrpSpPr>
          <p:nvPr/>
        </p:nvGrpSpPr>
        <p:grpSpPr bwMode="auto">
          <a:xfrm>
            <a:off x="-201279" y="268336"/>
            <a:ext cx="3803650" cy="1492250"/>
            <a:chOff x="1440" y="10315"/>
            <a:chExt cx="5991" cy="2349"/>
          </a:xfrm>
        </p:grpSpPr>
        <p:sp>
          <p:nvSpPr>
            <p:cNvPr id="2064" name="AutoShape 109"/>
            <p:cNvSpPr>
              <a:spLocks noChangeAspect="1" noChangeArrowheads="1"/>
            </p:cNvSpPr>
            <p:nvPr/>
          </p:nvSpPr>
          <p:spPr bwMode="auto">
            <a:xfrm>
              <a:off x="1440" y="10315"/>
              <a:ext cx="5991" cy="2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Rectangle 33"/>
            <p:cNvSpPr>
              <a:spLocks noChangeArrowheads="1"/>
            </p:cNvSpPr>
            <p:nvPr/>
          </p:nvSpPr>
          <p:spPr bwMode="auto">
            <a:xfrm>
              <a:off x="2586" y="10513"/>
              <a:ext cx="142" cy="1712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6" name="Rectangle 34"/>
            <p:cNvSpPr>
              <a:spLocks noChangeArrowheads="1"/>
            </p:cNvSpPr>
            <p:nvPr/>
          </p:nvSpPr>
          <p:spPr bwMode="auto">
            <a:xfrm>
              <a:off x="3005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7" name="Rectangle 35"/>
            <p:cNvSpPr>
              <a:spLocks noChangeArrowheads="1"/>
            </p:cNvSpPr>
            <p:nvPr/>
          </p:nvSpPr>
          <p:spPr bwMode="auto">
            <a:xfrm>
              <a:off x="3423" y="10513"/>
              <a:ext cx="143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8" name="Rectangle 36"/>
            <p:cNvSpPr>
              <a:spLocks noChangeArrowheads="1"/>
            </p:cNvSpPr>
            <p:nvPr/>
          </p:nvSpPr>
          <p:spPr bwMode="auto">
            <a:xfrm>
              <a:off x="3841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9" name="Freeform 37"/>
            <p:cNvSpPr>
              <a:spLocks/>
            </p:cNvSpPr>
            <p:nvPr/>
          </p:nvSpPr>
          <p:spPr bwMode="auto">
            <a:xfrm>
              <a:off x="2650" y="12254"/>
              <a:ext cx="869" cy="97"/>
            </a:xfrm>
            <a:custGeom>
              <a:avLst/>
              <a:gdLst>
                <a:gd name="T0" fmla="*/ 0 w 880217"/>
                <a:gd name="T1" fmla="*/ 0 h 222204"/>
                <a:gd name="T2" fmla="*/ 421725 w 880217"/>
                <a:gd name="T3" fmla="*/ 103443 h 222204"/>
                <a:gd name="T4" fmla="*/ 819579 w 880217"/>
                <a:gd name="T5" fmla="*/ 3979 h 222204"/>
                <a:gd name="T6" fmla="*/ 0 60000 65536"/>
                <a:gd name="T7" fmla="*/ 0 60000 65536"/>
                <a:gd name="T8" fmla="*/ 0 60000 65536"/>
                <a:gd name="T9" fmla="*/ 0 w 880217"/>
                <a:gd name="T10" fmla="*/ 0 h 222204"/>
                <a:gd name="T11" fmla="*/ 880217 w 880217"/>
                <a:gd name="T12" fmla="*/ 222204 h 2222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217" h="222204">
                  <a:moveTo>
                    <a:pt x="0" y="0"/>
                  </a:moveTo>
                  <a:cubicBezTo>
                    <a:pt x="153112" y="110383"/>
                    <a:pt x="306224" y="220767"/>
                    <a:pt x="452927" y="222191"/>
                  </a:cubicBezTo>
                  <a:cubicBezTo>
                    <a:pt x="599630" y="223615"/>
                    <a:pt x="739923" y="116080"/>
                    <a:pt x="880217" y="854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0" name="Rectangle 38"/>
            <p:cNvSpPr>
              <a:spLocks noChangeArrowheads="1"/>
            </p:cNvSpPr>
            <p:nvPr/>
          </p:nvSpPr>
          <p:spPr bwMode="auto">
            <a:xfrm>
              <a:off x="4678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1" name="Rectangle 39"/>
            <p:cNvSpPr>
              <a:spLocks noChangeArrowheads="1"/>
            </p:cNvSpPr>
            <p:nvPr/>
          </p:nvSpPr>
          <p:spPr bwMode="auto">
            <a:xfrm>
              <a:off x="5096" y="10513"/>
              <a:ext cx="143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2" name="Rectangle 40"/>
            <p:cNvSpPr>
              <a:spLocks noChangeArrowheads="1"/>
            </p:cNvSpPr>
            <p:nvPr/>
          </p:nvSpPr>
          <p:spPr bwMode="auto">
            <a:xfrm>
              <a:off x="5515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3" name="Rectangle 41"/>
            <p:cNvSpPr>
              <a:spLocks noChangeArrowheads="1"/>
            </p:cNvSpPr>
            <p:nvPr/>
          </p:nvSpPr>
          <p:spPr bwMode="auto">
            <a:xfrm>
              <a:off x="5933" y="10513"/>
              <a:ext cx="142" cy="1712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4" name="Freeform 42"/>
            <p:cNvSpPr>
              <a:spLocks/>
            </p:cNvSpPr>
            <p:nvPr/>
          </p:nvSpPr>
          <p:spPr bwMode="auto">
            <a:xfrm>
              <a:off x="4336" y="12254"/>
              <a:ext cx="869" cy="97"/>
            </a:xfrm>
            <a:custGeom>
              <a:avLst/>
              <a:gdLst>
                <a:gd name="T0" fmla="*/ 0 w 880217"/>
                <a:gd name="T1" fmla="*/ 0 h 222204"/>
                <a:gd name="T2" fmla="*/ 421725 w 880217"/>
                <a:gd name="T3" fmla="*/ 103443 h 222204"/>
                <a:gd name="T4" fmla="*/ 819579 w 880217"/>
                <a:gd name="T5" fmla="*/ 3979 h 222204"/>
                <a:gd name="T6" fmla="*/ 0 60000 65536"/>
                <a:gd name="T7" fmla="*/ 0 60000 65536"/>
                <a:gd name="T8" fmla="*/ 0 60000 65536"/>
                <a:gd name="T9" fmla="*/ 0 w 880217"/>
                <a:gd name="T10" fmla="*/ 0 h 222204"/>
                <a:gd name="T11" fmla="*/ 880217 w 880217"/>
                <a:gd name="T12" fmla="*/ 222204 h 2222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217" h="222204">
                  <a:moveTo>
                    <a:pt x="0" y="0"/>
                  </a:moveTo>
                  <a:cubicBezTo>
                    <a:pt x="153112" y="110383"/>
                    <a:pt x="306224" y="220767"/>
                    <a:pt x="452927" y="222191"/>
                  </a:cubicBezTo>
                  <a:cubicBezTo>
                    <a:pt x="599630" y="223615"/>
                    <a:pt x="739923" y="116080"/>
                    <a:pt x="880217" y="854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Arc 44"/>
            <p:cNvSpPr>
              <a:spLocks/>
            </p:cNvSpPr>
            <p:nvPr/>
          </p:nvSpPr>
          <p:spPr bwMode="auto">
            <a:xfrm rot="-5400000">
              <a:off x="2821" y="10177"/>
              <a:ext cx="285" cy="641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6" name="Arc 45"/>
            <p:cNvSpPr>
              <a:spLocks/>
            </p:cNvSpPr>
            <p:nvPr/>
          </p:nvSpPr>
          <p:spPr bwMode="auto">
            <a:xfrm rot="-5400000">
              <a:off x="3675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7" name="Arc 46"/>
            <p:cNvSpPr>
              <a:spLocks/>
            </p:cNvSpPr>
            <p:nvPr/>
          </p:nvSpPr>
          <p:spPr bwMode="auto">
            <a:xfrm rot="5400000" flipH="1">
              <a:off x="3035" y="10177"/>
              <a:ext cx="285" cy="641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8" name="Arc 47"/>
            <p:cNvSpPr>
              <a:spLocks/>
            </p:cNvSpPr>
            <p:nvPr/>
          </p:nvSpPr>
          <p:spPr bwMode="auto">
            <a:xfrm rot="5400000" flipH="1">
              <a:off x="3888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9" name="Arc 48"/>
            <p:cNvSpPr>
              <a:spLocks/>
            </p:cNvSpPr>
            <p:nvPr/>
          </p:nvSpPr>
          <p:spPr bwMode="auto">
            <a:xfrm rot="-5400000">
              <a:off x="5369" y="10177"/>
              <a:ext cx="285" cy="641"/>
            </a:xfrm>
            <a:custGeom>
              <a:avLst/>
              <a:gdLst>
                <a:gd name="T0" fmla="*/ 150857 w 301714"/>
                <a:gd name="T1" fmla="*/ 0 h 603427"/>
                <a:gd name="T2" fmla="*/ 301714 w 301714"/>
                <a:gd name="T3" fmla="*/ 301714 h 603427"/>
                <a:gd name="T4" fmla="*/ 0 60000 65536"/>
                <a:gd name="T5" fmla="*/ 0 60000 65536"/>
                <a:gd name="T6" fmla="*/ 0 w 301714"/>
                <a:gd name="T7" fmla="*/ 0 h 603427"/>
                <a:gd name="T8" fmla="*/ 301714 w 301714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4" h="603427" stroke="0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  <a:lnTo>
                    <a:pt x="150857" y="301714"/>
                  </a:lnTo>
                  <a:lnTo>
                    <a:pt x="150857" y="0"/>
                  </a:lnTo>
                  <a:close/>
                </a:path>
                <a:path w="301714" h="603427" fill="none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0" name="Arc 49"/>
            <p:cNvSpPr>
              <a:spLocks/>
            </p:cNvSpPr>
            <p:nvPr/>
          </p:nvSpPr>
          <p:spPr bwMode="auto">
            <a:xfrm rot="5400000" flipH="1">
              <a:off x="4699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1" name="Arc 50"/>
            <p:cNvSpPr>
              <a:spLocks/>
            </p:cNvSpPr>
            <p:nvPr/>
          </p:nvSpPr>
          <p:spPr bwMode="auto">
            <a:xfrm rot="5400000" flipH="1">
              <a:off x="5525" y="10177"/>
              <a:ext cx="285" cy="641"/>
            </a:xfrm>
            <a:custGeom>
              <a:avLst/>
              <a:gdLst>
                <a:gd name="T0" fmla="*/ 150857 w 301714"/>
                <a:gd name="T1" fmla="*/ 0 h 603427"/>
                <a:gd name="T2" fmla="*/ 301714 w 301714"/>
                <a:gd name="T3" fmla="*/ 301714 h 603427"/>
                <a:gd name="T4" fmla="*/ 0 60000 65536"/>
                <a:gd name="T5" fmla="*/ 0 60000 65536"/>
                <a:gd name="T6" fmla="*/ 0 w 301714"/>
                <a:gd name="T7" fmla="*/ 0 h 603427"/>
                <a:gd name="T8" fmla="*/ 301714 w 301714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4" h="603427" stroke="0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  <a:lnTo>
                    <a:pt x="150857" y="301714"/>
                  </a:lnTo>
                  <a:lnTo>
                    <a:pt x="150857" y="0"/>
                  </a:lnTo>
                  <a:close/>
                </a:path>
                <a:path w="301714" h="603427" fill="none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2" name="Arc 51"/>
            <p:cNvSpPr>
              <a:spLocks/>
            </p:cNvSpPr>
            <p:nvPr/>
          </p:nvSpPr>
          <p:spPr bwMode="auto">
            <a:xfrm rot="-5400000">
              <a:off x="4528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3" name="TextBox 76"/>
            <p:cNvSpPr txBox="1">
              <a:spLocks noChangeArrowheads="1"/>
            </p:cNvSpPr>
            <p:nvPr/>
          </p:nvSpPr>
          <p:spPr bwMode="auto">
            <a:xfrm>
              <a:off x="1440" y="10640"/>
              <a:ext cx="902" cy="1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3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  <a:ea typeface="Times New Roman" pitchFamily="18" charset="0"/>
                  <a:cs typeface="Arial" pitchFamily="34" charset="0"/>
                </a:rPr>
                <a:t>...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4" name="TextBox 77"/>
            <p:cNvSpPr txBox="1">
              <a:spLocks noChangeArrowheads="1"/>
            </p:cNvSpPr>
            <p:nvPr/>
          </p:nvSpPr>
          <p:spPr bwMode="auto">
            <a:xfrm>
              <a:off x="6415" y="10640"/>
              <a:ext cx="902" cy="1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3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  <a:ea typeface="Times New Roman" pitchFamily="18" charset="0"/>
                  <a:cs typeface="Arial" pitchFamily="34" charset="0"/>
                </a:rPr>
                <a:t>...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5" name="TextBox 92"/>
            <p:cNvSpPr txBox="1">
              <a:spLocks noChangeArrowheads="1"/>
            </p:cNvSpPr>
            <p:nvPr/>
          </p:nvSpPr>
          <p:spPr bwMode="auto">
            <a:xfrm>
              <a:off x="2474" y="12269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6" name="TextBox 93"/>
            <p:cNvSpPr txBox="1">
              <a:spLocks noChangeArrowheads="1"/>
            </p:cNvSpPr>
            <p:nvPr/>
          </p:nvSpPr>
          <p:spPr bwMode="auto">
            <a:xfrm>
              <a:off x="2892" y="12278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7" name="TextBox 94"/>
            <p:cNvSpPr txBox="1">
              <a:spLocks noChangeArrowheads="1"/>
            </p:cNvSpPr>
            <p:nvPr/>
          </p:nvSpPr>
          <p:spPr bwMode="auto">
            <a:xfrm>
              <a:off x="3346" y="12296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8" name="TextBox 95"/>
            <p:cNvSpPr txBox="1">
              <a:spLocks noChangeArrowheads="1"/>
            </p:cNvSpPr>
            <p:nvPr/>
          </p:nvSpPr>
          <p:spPr bwMode="auto">
            <a:xfrm>
              <a:off x="3728" y="12296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9" name="TextBox 96"/>
            <p:cNvSpPr txBox="1">
              <a:spLocks noChangeArrowheads="1"/>
            </p:cNvSpPr>
            <p:nvPr/>
          </p:nvSpPr>
          <p:spPr bwMode="auto">
            <a:xfrm>
              <a:off x="4146" y="12296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0" name="TextBox 97"/>
            <p:cNvSpPr txBox="1">
              <a:spLocks noChangeArrowheads="1"/>
            </p:cNvSpPr>
            <p:nvPr/>
          </p:nvSpPr>
          <p:spPr bwMode="auto">
            <a:xfrm>
              <a:off x="4555" y="12314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1" name="TextBox 98"/>
            <p:cNvSpPr txBox="1">
              <a:spLocks noChangeArrowheads="1"/>
            </p:cNvSpPr>
            <p:nvPr/>
          </p:nvSpPr>
          <p:spPr bwMode="auto">
            <a:xfrm>
              <a:off x="4981" y="12305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2" name="TextBox 99"/>
            <p:cNvSpPr txBox="1">
              <a:spLocks noChangeArrowheads="1"/>
            </p:cNvSpPr>
            <p:nvPr/>
          </p:nvSpPr>
          <p:spPr bwMode="auto">
            <a:xfrm>
              <a:off x="5409" y="12287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3" name="TextBox 100"/>
            <p:cNvSpPr txBox="1">
              <a:spLocks noChangeArrowheads="1"/>
            </p:cNvSpPr>
            <p:nvPr/>
          </p:nvSpPr>
          <p:spPr bwMode="auto">
            <a:xfrm>
              <a:off x="5814" y="12287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4" name="Rectangle 79"/>
            <p:cNvSpPr>
              <a:spLocks noChangeArrowheads="1"/>
            </p:cNvSpPr>
            <p:nvPr/>
          </p:nvSpPr>
          <p:spPr bwMode="auto">
            <a:xfrm>
              <a:off x="4273" y="10513"/>
              <a:ext cx="143" cy="1711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rgbClr val="FFFFFF"/>
              </a:bgClr>
            </a:patt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9" name="Canvas 1"/>
          <p:cNvGrpSpPr>
            <a:grpSpLocks/>
          </p:cNvGrpSpPr>
          <p:nvPr/>
        </p:nvGrpSpPr>
        <p:grpSpPr bwMode="auto">
          <a:xfrm>
            <a:off x="197050" y="4684758"/>
            <a:ext cx="3182808" cy="2140374"/>
            <a:chOff x="1440" y="10315"/>
            <a:chExt cx="5877" cy="3952"/>
          </a:xfrm>
        </p:grpSpPr>
        <p:sp>
          <p:nvSpPr>
            <p:cNvPr id="80" name="AutoShape 40"/>
            <p:cNvSpPr>
              <a:spLocks noChangeAspect="1" noChangeArrowheads="1"/>
            </p:cNvSpPr>
            <p:nvPr/>
          </p:nvSpPr>
          <p:spPr bwMode="auto">
            <a:xfrm>
              <a:off x="1440" y="10315"/>
              <a:ext cx="5877" cy="3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33"/>
            <p:cNvSpPr>
              <a:spLocks noChangeArrowheads="1"/>
            </p:cNvSpPr>
            <p:nvPr/>
          </p:nvSpPr>
          <p:spPr bwMode="auto">
            <a:xfrm>
              <a:off x="2586" y="10513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Rectangle 34"/>
            <p:cNvSpPr>
              <a:spLocks noChangeArrowheads="1"/>
            </p:cNvSpPr>
            <p:nvPr/>
          </p:nvSpPr>
          <p:spPr bwMode="auto">
            <a:xfrm>
              <a:off x="3005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Rectangle 35"/>
            <p:cNvSpPr>
              <a:spLocks noChangeArrowheads="1"/>
            </p:cNvSpPr>
            <p:nvPr/>
          </p:nvSpPr>
          <p:spPr bwMode="auto">
            <a:xfrm>
              <a:off x="3423" y="10513"/>
              <a:ext cx="143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Rectangle 36"/>
            <p:cNvSpPr>
              <a:spLocks noChangeArrowheads="1"/>
            </p:cNvSpPr>
            <p:nvPr/>
          </p:nvSpPr>
          <p:spPr bwMode="auto">
            <a:xfrm>
              <a:off x="3841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Freeform 37"/>
            <p:cNvSpPr>
              <a:spLocks/>
            </p:cNvSpPr>
            <p:nvPr/>
          </p:nvSpPr>
          <p:spPr bwMode="auto">
            <a:xfrm>
              <a:off x="2650" y="12254"/>
              <a:ext cx="869" cy="97"/>
            </a:xfrm>
            <a:custGeom>
              <a:avLst/>
              <a:gdLst>
                <a:gd name="T0" fmla="*/ 0 w 880217"/>
                <a:gd name="T1" fmla="*/ 0 h 222204"/>
                <a:gd name="T2" fmla="*/ 421725 w 880217"/>
                <a:gd name="T3" fmla="*/ 103443 h 222204"/>
                <a:gd name="T4" fmla="*/ 819579 w 880217"/>
                <a:gd name="T5" fmla="*/ 3979 h 222204"/>
                <a:gd name="T6" fmla="*/ 0 60000 65536"/>
                <a:gd name="T7" fmla="*/ 0 60000 65536"/>
                <a:gd name="T8" fmla="*/ 0 60000 65536"/>
                <a:gd name="T9" fmla="*/ 0 w 880217"/>
                <a:gd name="T10" fmla="*/ 0 h 222204"/>
                <a:gd name="T11" fmla="*/ 880217 w 880217"/>
                <a:gd name="T12" fmla="*/ 222204 h 2222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217" h="222204">
                  <a:moveTo>
                    <a:pt x="0" y="0"/>
                  </a:moveTo>
                  <a:cubicBezTo>
                    <a:pt x="153112" y="110383"/>
                    <a:pt x="306224" y="220767"/>
                    <a:pt x="452927" y="222191"/>
                  </a:cubicBezTo>
                  <a:cubicBezTo>
                    <a:pt x="599630" y="223615"/>
                    <a:pt x="739923" y="116080"/>
                    <a:pt x="880217" y="854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Rectangle 38"/>
            <p:cNvSpPr>
              <a:spLocks noChangeArrowheads="1"/>
            </p:cNvSpPr>
            <p:nvPr/>
          </p:nvSpPr>
          <p:spPr bwMode="auto">
            <a:xfrm>
              <a:off x="4678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Rectangle 39"/>
            <p:cNvSpPr>
              <a:spLocks noChangeArrowheads="1"/>
            </p:cNvSpPr>
            <p:nvPr/>
          </p:nvSpPr>
          <p:spPr bwMode="auto">
            <a:xfrm>
              <a:off x="5096" y="10513"/>
              <a:ext cx="143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40"/>
            <p:cNvSpPr>
              <a:spLocks noChangeArrowheads="1"/>
            </p:cNvSpPr>
            <p:nvPr/>
          </p:nvSpPr>
          <p:spPr bwMode="auto">
            <a:xfrm>
              <a:off x="5515" y="10315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41"/>
            <p:cNvSpPr>
              <a:spLocks noChangeArrowheads="1"/>
            </p:cNvSpPr>
            <p:nvPr/>
          </p:nvSpPr>
          <p:spPr bwMode="auto">
            <a:xfrm>
              <a:off x="5933" y="10513"/>
              <a:ext cx="142" cy="1712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Freeform 42"/>
            <p:cNvSpPr>
              <a:spLocks/>
            </p:cNvSpPr>
            <p:nvPr/>
          </p:nvSpPr>
          <p:spPr bwMode="auto">
            <a:xfrm>
              <a:off x="4336" y="12254"/>
              <a:ext cx="869" cy="97"/>
            </a:xfrm>
            <a:custGeom>
              <a:avLst/>
              <a:gdLst>
                <a:gd name="T0" fmla="*/ 0 w 880217"/>
                <a:gd name="T1" fmla="*/ 0 h 222204"/>
                <a:gd name="T2" fmla="*/ 421725 w 880217"/>
                <a:gd name="T3" fmla="*/ 103443 h 222204"/>
                <a:gd name="T4" fmla="*/ 819579 w 880217"/>
                <a:gd name="T5" fmla="*/ 3979 h 222204"/>
                <a:gd name="T6" fmla="*/ 0 60000 65536"/>
                <a:gd name="T7" fmla="*/ 0 60000 65536"/>
                <a:gd name="T8" fmla="*/ 0 60000 65536"/>
                <a:gd name="T9" fmla="*/ 0 w 880217"/>
                <a:gd name="T10" fmla="*/ 0 h 222204"/>
                <a:gd name="T11" fmla="*/ 880217 w 880217"/>
                <a:gd name="T12" fmla="*/ 222204 h 2222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217" h="222204">
                  <a:moveTo>
                    <a:pt x="0" y="0"/>
                  </a:moveTo>
                  <a:cubicBezTo>
                    <a:pt x="153112" y="110383"/>
                    <a:pt x="306224" y="220767"/>
                    <a:pt x="452927" y="222191"/>
                  </a:cubicBezTo>
                  <a:cubicBezTo>
                    <a:pt x="599630" y="223615"/>
                    <a:pt x="739923" y="116080"/>
                    <a:pt x="880217" y="854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Arc 44"/>
            <p:cNvSpPr>
              <a:spLocks/>
            </p:cNvSpPr>
            <p:nvPr/>
          </p:nvSpPr>
          <p:spPr bwMode="auto">
            <a:xfrm rot="-5400000">
              <a:off x="2821" y="10177"/>
              <a:ext cx="285" cy="641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Arc 45"/>
            <p:cNvSpPr>
              <a:spLocks/>
            </p:cNvSpPr>
            <p:nvPr/>
          </p:nvSpPr>
          <p:spPr bwMode="auto">
            <a:xfrm rot="-5400000">
              <a:off x="3675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Arc 46"/>
            <p:cNvSpPr>
              <a:spLocks/>
            </p:cNvSpPr>
            <p:nvPr/>
          </p:nvSpPr>
          <p:spPr bwMode="auto">
            <a:xfrm rot="5400000" flipH="1">
              <a:off x="3035" y="10177"/>
              <a:ext cx="285" cy="641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Arc 47"/>
            <p:cNvSpPr>
              <a:spLocks/>
            </p:cNvSpPr>
            <p:nvPr/>
          </p:nvSpPr>
          <p:spPr bwMode="auto">
            <a:xfrm rot="5400000" flipH="1">
              <a:off x="3888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Arc 48"/>
            <p:cNvSpPr>
              <a:spLocks/>
            </p:cNvSpPr>
            <p:nvPr/>
          </p:nvSpPr>
          <p:spPr bwMode="auto">
            <a:xfrm rot="-5400000">
              <a:off x="5369" y="10177"/>
              <a:ext cx="285" cy="641"/>
            </a:xfrm>
            <a:custGeom>
              <a:avLst/>
              <a:gdLst>
                <a:gd name="T0" fmla="*/ 150857 w 301714"/>
                <a:gd name="T1" fmla="*/ 0 h 603427"/>
                <a:gd name="T2" fmla="*/ 301714 w 301714"/>
                <a:gd name="T3" fmla="*/ 301714 h 603427"/>
                <a:gd name="T4" fmla="*/ 0 60000 65536"/>
                <a:gd name="T5" fmla="*/ 0 60000 65536"/>
                <a:gd name="T6" fmla="*/ 0 w 301714"/>
                <a:gd name="T7" fmla="*/ 0 h 603427"/>
                <a:gd name="T8" fmla="*/ 301714 w 301714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4" h="603427" stroke="0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  <a:lnTo>
                    <a:pt x="150857" y="301714"/>
                  </a:lnTo>
                  <a:lnTo>
                    <a:pt x="150857" y="0"/>
                  </a:lnTo>
                  <a:close/>
                </a:path>
                <a:path w="301714" h="603427" fill="none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Arc 49"/>
            <p:cNvSpPr>
              <a:spLocks/>
            </p:cNvSpPr>
            <p:nvPr/>
          </p:nvSpPr>
          <p:spPr bwMode="auto">
            <a:xfrm rot="5400000" flipH="1">
              <a:off x="4699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Arc 50"/>
            <p:cNvSpPr>
              <a:spLocks/>
            </p:cNvSpPr>
            <p:nvPr/>
          </p:nvSpPr>
          <p:spPr bwMode="auto">
            <a:xfrm rot="5400000" flipH="1">
              <a:off x="5525" y="10177"/>
              <a:ext cx="285" cy="641"/>
            </a:xfrm>
            <a:custGeom>
              <a:avLst/>
              <a:gdLst>
                <a:gd name="T0" fmla="*/ 150857 w 301714"/>
                <a:gd name="T1" fmla="*/ 0 h 603427"/>
                <a:gd name="T2" fmla="*/ 301714 w 301714"/>
                <a:gd name="T3" fmla="*/ 301714 h 603427"/>
                <a:gd name="T4" fmla="*/ 0 60000 65536"/>
                <a:gd name="T5" fmla="*/ 0 60000 65536"/>
                <a:gd name="T6" fmla="*/ 0 w 301714"/>
                <a:gd name="T7" fmla="*/ 0 h 603427"/>
                <a:gd name="T8" fmla="*/ 301714 w 301714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4" h="603427" stroke="0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  <a:lnTo>
                    <a:pt x="150857" y="301714"/>
                  </a:lnTo>
                  <a:lnTo>
                    <a:pt x="150857" y="0"/>
                  </a:lnTo>
                  <a:close/>
                </a:path>
                <a:path w="301714" h="603427" fill="none">
                  <a:moveTo>
                    <a:pt x="150857" y="0"/>
                  </a:moveTo>
                  <a:cubicBezTo>
                    <a:pt x="234173" y="0"/>
                    <a:pt x="301714" y="135082"/>
                    <a:pt x="301714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Arc 51"/>
            <p:cNvSpPr>
              <a:spLocks/>
            </p:cNvSpPr>
            <p:nvPr/>
          </p:nvSpPr>
          <p:spPr bwMode="auto">
            <a:xfrm rot="-5400000">
              <a:off x="4528" y="10178"/>
              <a:ext cx="285" cy="640"/>
            </a:xfrm>
            <a:custGeom>
              <a:avLst/>
              <a:gdLst>
                <a:gd name="T0" fmla="*/ 150856 w 301713"/>
                <a:gd name="T1" fmla="*/ 0 h 603427"/>
                <a:gd name="T2" fmla="*/ 301713 w 301713"/>
                <a:gd name="T3" fmla="*/ 301714 h 603427"/>
                <a:gd name="T4" fmla="*/ 0 60000 65536"/>
                <a:gd name="T5" fmla="*/ 0 60000 65536"/>
                <a:gd name="T6" fmla="*/ 0 w 301713"/>
                <a:gd name="T7" fmla="*/ 0 h 603427"/>
                <a:gd name="T8" fmla="*/ 301713 w 301713"/>
                <a:gd name="T9" fmla="*/ 603427 h 6034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1713" h="603427" stroke="0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  <a:lnTo>
                    <a:pt x="150857" y="301714"/>
                  </a:lnTo>
                  <a:cubicBezTo>
                    <a:pt x="150857" y="201143"/>
                    <a:pt x="150856" y="100571"/>
                    <a:pt x="150856" y="0"/>
                  </a:cubicBezTo>
                  <a:close/>
                </a:path>
                <a:path w="301713" h="603427" fill="none">
                  <a:moveTo>
                    <a:pt x="150856" y="0"/>
                  </a:moveTo>
                  <a:cubicBezTo>
                    <a:pt x="234172" y="0"/>
                    <a:pt x="301713" y="135082"/>
                    <a:pt x="301713" y="30171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76"/>
            <p:cNvSpPr txBox="1">
              <a:spLocks noChangeArrowheads="1"/>
            </p:cNvSpPr>
            <p:nvPr/>
          </p:nvSpPr>
          <p:spPr bwMode="auto">
            <a:xfrm>
              <a:off x="1440" y="10640"/>
              <a:ext cx="902" cy="1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3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  <a:ea typeface="Times New Roman" pitchFamily="18" charset="0"/>
                  <a:cs typeface="Arial" pitchFamily="34" charset="0"/>
                </a:rPr>
                <a:t>...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TextBox 77"/>
            <p:cNvSpPr txBox="1">
              <a:spLocks noChangeArrowheads="1"/>
            </p:cNvSpPr>
            <p:nvPr/>
          </p:nvSpPr>
          <p:spPr bwMode="auto">
            <a:xfrm>
              <a:off x="6415" y="10640"/>
              <a:ext cx="902" cy="1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3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  <a:ea typeface="Times New Roman" pitchFamily="18" charset="0"/>
                  <a:cs typeface="Arial" pitchFamily="34" charset="0"/>
                </a:rPr>
                <a:t>...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TextBox 92"/>
            <p:cNvSpPr txBox="1">
              <a:spLocks noChangeArrowheads="1"/>
            </p:cNvSpPr>
            <p:nvPr/>
          </p:nvSpPr>
          <p:spPr bwMode="auto">
            <a:xfrm>
              <a:off x="2474" y="12269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TextBox 93"/>
            <p:cNvSpPr txBox="1">
              <a:spLocks noChangeArrowheads="1"/>
            </p:cNvSpPr>
            <p:nvPr/>
          </p:nvSpPr>
          <p:spPr bwMode="auto">
            <a:xfrm>
              <a:off x="2892" y="12278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TextBox 94"/>
            <p:cNvSpPr txBox="1">
              <a:spLocks noChangeArrowheads="1"/>
            </p:cNvSpPr>
            <p:nvPr/>
          </p:nvSpPr>
          <p:spPr bwMode="auto">
            <a:xfrm>
              <a:off x="3346" y="12296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TextBox 95"/>
            <p:cNvSpPr txBox="1">
              <a:spLocks noChangeArrowheads="1"/>
            </p:cNvSpPr>
            <p:nvPr/>
          </p:nvSpPr>
          <p:spPr bwMode="auto">
            <a:xfrm>
              <a:off x="3728" y="12296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TextBox 96"/>
            <p:cNvSpPr txBox="1">
              <a:spLocks noChangeArrowheads="1"/>
            </p:cNvSpPr>
            <p:nvPr/>
          </p:nvSpPr>
          <p:spPr bwMode="auto">
            <a:xfrm>
              <a:off x="4146" y="12296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TextBox 97"/>
            <p:cNvSpPr txBox="1">
              <a:spLocks noChangeArrowheads="1"/>
            </p:cNvSpPr>
            <p:nvPr/>
          </p:nvSpPr>
          <p:spPr bwMode="auto">
            <a:xfrm>
              <a:off x="4555" y="12314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TextBox 98"/>
            <p:cNvSpPr txBox="1">
              <a:spLocks noChangeArrowheads="1"/>
            </p:cNvSpPr>
            <p:nvPr/>
          </p:nvSpPr>
          <p:spPr bwMode="auto">
            <a:xfrm>
              <a:off x="4981" y="12305"/>
              <a:ext cx="31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TextBox 99"/>
            <p:cNvSpPr txBox="1">
              <a:spLocks noChangeArrowheads="1"/>
            </p:cNvSpPr>
            <p:nvPr/>
          </p:nvSpPr>
          <p:spPr bwMode="auto">
            <a:xfrm>
              <a:off x="5409" y="12287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TextBox 100"/>
            <p:cNvSpPr txBox="1">
              <a:spLocks noChangeArrowheads="1"/>
            </p:cNvSpPr>
            <p:nvPr/>
          </p:nvSpPr>
          <p:spPr bwMode="auto">
            <a:xfrm>
              <a:off x="5814" y="12287"/>
              <a:ext cx="31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Rectangle 79"/>
            <p:cNvSpPr>
              <a:spLocks noChangeArrowheads="1"/>
            </p:cNvSpPr>
            <p:nvPr/>
          </p:nvSpPr>
          <p:spPr bwMode="auto">
            <a:xfrm>
              <a:off x="4273" y="10513"/>
              <a:ext cx="143" cy="1711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Rectangle 33" descr="10%"/>
            <p:cNvSpPr>
              <a:spLocks noChangeArrowheads="1"/>
            </p:cNvSpPr>
            <p:nvPr/>
          </p:nvSpPr>
          <p:spPr bwMode="auto">
            <a:xfrm>
              <a:off x="2602" y="12993"/>
              <a:ext cx="142" cy="906"/>
            </a:xfrm>
            <a:prstGeom prst="rect">
              <a:avLst/>
            </a:prstGeom>
            <a:pattFill prst="pct10">
              <a:fgClr>
                <a:srgbClr val="FF0000"/>
              </a:fgClr>
              <a:bgClr>
                <a:srgbClr val="FFFFFF"/>
              </a:bgClr>
            </a:patt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TextBox 92"/>
            <p:cNvSpPr txBox="1">
              <a:spLocks noChangeArrowheads="1"/>
            </p:cNvSpPr>
            <p:nvPr/>
          </p:nvSpPr>
          <p:spPr bwMode="auto">
            <a:xfrm>
              <a:off x="2384" y="13917"/>
              <a:ext cx="962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TR0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33" descr="10%"/>
            <p:cNvSpPr>
              <a:spLocks noChangeArrowheads="1"/>
            </p:cNvSpPr>
            <p:nvPr/>
          </p:nvSpPr>
          <p:spPr bwMode="auto">
            <a:xfrm>
              <a:off x="4298" y="13009"/>
              <a:ext cx="142" cy="906"/>
            </a:xfrm>
            <a:prstGeom prst="rect">
              <a:avLst/>
            </a:prstGeom>
            <a:pattFill prst="pct10">
              <a:fgClr>
                <a:srgbClr val="FF0000"/>
              </a:fgClr>
              <a:bgClr>
                <a:srgbClr val="FFFFFF"/>
              </a:bgClr>
            </a:patt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Rectangle 33" descr="10%"/>
            <p:cNvSpPr>
              <a:spLocks noChangeArrowheads="1"/>
            </p:cNvSpPr>
            <p:nvPr/>
          </p:nvSpPr>
          <p:spPr bwMode="auto">
            <a:xfrm>
              <a:off x="5966" y="13011"/>
              <a:ext cx="142" cy="906"/>
            </a:xfrm>
            <a:prstGeom prst="rect">
              <a:avLst/>
            </a:prstGeom>
            <a:pattFill prst="pct10">
              <a:fgClr>
                <a:srgbClr val="FF0000"/>
              </a:fgClr>
              <a:bgClr>
                <a:srgbClr val="FFFFFF"/>
              </a:bgClr>
            </a:patt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TextBox 92"/>
            <p:cNvSpPr txBox="1">
              <a:spLocks noChangeArrowheads="1"/>
            </p:cNvSpPr>
            <p:nvPr/>
          </p:nvSpPr>
          <p:spPr bwMode="auto">
            <a:xfrm>
              <a:off x="4057" y="13917"/>
              <a:ext cx="924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TR4</a:t>
              </a:r>
              <a:endPara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TextBox 92"/>
            <p:cNvSpPr txBox="1">
              <a:spLocks noChangeArrowheads="1"/>
            </p:cNvSpPr>
            <p:nvPr/>
          </p:nvSpPr>
          <p:spPr bwMode="auto">
            <a:xfrm>
              <a:off x="5713" y="13917"/>
              <a:ext cx="822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TR8</a:t>
              </a:r>
              <a:endPara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189" name="AutoShape 141"/>
          <p:cNvCxnSpPr>
            <a:cxnSpLocks noChangeShapeType="1"/>
          </p:cNvCxnSpPr>
          <p:nvPr/>
        </p:nvCxnSpPr>
        <p:spPr bwMode="auto">
          <a:xfrm flipV="1">
            <a:off x="852350" y="5852431"/>
            <a:ext cx="1587" cy="1984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0" name="AutoShape 142"/>
          <p:cNvCxnSpPr>
            <a:cxnSpLocks noChangeShapeType="1"/>
          </p:cNvCxnSpPr>
          <p:nvPr/>
        </p:nvCxnSpPr>
        <p:spPr bwMode="auto">
          <a:xfrm flipV="1">
            <a:off x="1782515" y="5879313"/>
            <a:ext cx="1587" cy="1984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1" name="AutoShape 143"/>
          <p:cNvCxnSpPr>
            <a:cxnSpLocks noChangeShapeType="1"/>
          </p:cNvCxnSpPr>
          <p:nvPr/>
        </p:nvCxnSpPr>
        <p:spPr bwMode="auto">
          <a:xfrm flipV="1">
            <a:off x="2688389" y="5879313"/>
            <a:ext cx="1587" cy="1984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5" name="TextBox 2094"/>
          <p:cNvSpPr txBox="1"/>
          <p:nvPr/>
        </p:nvSpPr>
        <p:spPr>
          <a:xfrm>
            <a:off x="3672408" y="622429"/>
            <a:ext cx="529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Trick mode pictures (red) are the IRAP pictures of the video track</a:t>
            </a:r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3591308" y="2435581"/>
            <a:ext cx="529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Trick mode pictures (red) are downsampled pictures of the video track</a:t>
            </a:r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3579476" y="4783598"/>
            <a:ext cx="529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Trick mode pictures (red) are downsampled pictures of the video track. The IRAP pictures of EL can utilize the trick mode pictures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33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hangingPunct="0"/>
            <a:r>
              <a:rPr lang="en-CA" dirty="0"/>
              <a:t>We propose the following high level </a:t>
            </a:r>
            <a:r>
              <a:rPr lang="en-CA" dirty="0" smtClean="0"/>
              <a:t>feature </a:t>
            </a:r>
            <a:r>
              <a:rPr lang="en-CA" dirty="0"/>
              <a:t>so that SHVC could be used with the use-cases described above: </a:t>
            </a:r>
            <a:endParaRPr lang="en-US" dirty="0"/>
          </a:p>
          <a:p>
            <a:pPr lvl="1" hangingPunct="0"/>
            <a:r>
              <a:rPr lang="en-CA" dirty="0" smtClean="0"/>
              <a:t>A </a:t>
            </a:r>
            <a:r>
              <a:rPr lang="en-CA" dirty="0"/>
              <a:t>coded video sequence constrained to perform the ARC operation is signaled in VPS (</a:t>
            </a:r>
            <a:r>
              <a:rPr lang="en-CA" b="1" dirty="0" err="1"/>
              <a:t>single_layer_for_non_irap_flag</a:t>
            </a:r>
            <a:r>
              <a:rPr lang="en-CA" dirty="0"/>
              <a:t>), specifically indicating: </a:t>
            </a:r>
            <a:endParaRPr lang="en-US" dirty="0"/>
          </a:p>
          <a:p>
            <a:pPr lvl="2" hangingPunct="0"/>
            <a:r>
              <a:rPr lang="en-CA" dirty="0"/>
              <a:t>except for IRAP pictures in enhancement layer, each AU in the sequence contains a single picture from a single layer (which may or may not be BL picture)</a:t>
            </a:r>
            <a:endParaRPr lang="en-US" dirty="0"/>
          </a:p>
          <a:p>
            <a:pPr lvl="2" hangingPunct="0"/>
            <a:r>
              <a:rPr lang="en-CA" dirty="0"/>
              <a:t>Access units containing IRAP picture of EL include pictures from two layers and inter-layer scalability tools may be used</a:t>
            </a:r>
            <a:r>
              <a:rPr lang="en-CA" dirty="0" smtClean="0"/>
              <a:t>.</a:t>
            </a:r>
          </a:p>
          <a:p>
            <a:pPr hangingPunct="0"/>
            <a:endParaRPr lang="en-CA" dirty="0" smtClean="0"/>
          </a:p>
          <a:p>
            <a:pPr hangingPunct="0"/>
            <a:r>
              <a:rPr lang="en-CA" dirty="0" smtClean="0"/>
              <a:t>The motivation for this flag</a:t>
            </a:r>
            <a:endParaRPr lang="en-CA" dirty="0" smtClean="0"/>
          </a:p>
          <a:p>
            <a:pPr lvl="1" hangingPunct="0"/>
            <a:r>
              <a:rPr lang="en-CA" dirty="0" smtClean="0"/>
              <a:t>Decoder need not to perform multi-loop for decoding the </a:t>
            </a:r>
            <a:r>
              <a:rPr lang="en-CA" dirty="0" err="1" smtClean="0"/>
              <a:t>bitstream</a:t>
            </a:r>
            <a:r>
              <a:rPr lang="en-CA" dirty="0" smtClean="0"/>
              <a:t>.</a:t>
            </a:r>
          </a:p>
          <a:p>
            <a:pPr lvl="1" hangingPunct="0"/>
            <a:r>
              <a:rPr lang="en-CA" dirty="0" smtClean="0"/>
              <a:t>Decoder becomes aware that the base layer might not be present for all access units (and hence not decode the </a:t>
            </a:r>
            <a:r>
              <a:rPr lang="en-CA" dirty="0" err="1" smtClean="0"/>
              <a:t>bitstream</a:t>
            </a:r>
            <a:r>
              <a:rPr lang="en-CA" dirty="0" smtClean="0"/>
              <a:t> if it cannot decode the EL resolution)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Spec.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828987"/>
              </p:ext>
            </p:extLst>
          </p:nvPr>
        </p:nvGraphicFramePr>
        <p:xfrm>
          <a:off x="1475656" y="1196752"/>
          <a:ext cx="6480720" cy="1512168"/>
        </p:xfrm>
        <a:graphic>
          <a:graphicData uri="http://schemas.openxmlformats.org/drawingml/2006/table">
            <a:tbl>
              <a:tblPr/>
              <a:tblGrid>
                <a:gridCol w="5211239"/>
                <a:gridCol w="1269481"/>
              </a:tblGrid>
              <a:tr h="37804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 err="1">
                          <a:effectLst/>
                          <a:latin typeface="Times New Roman"/>
                          <a:ea typeface="Malgun Gothic"/>
                        </a:rPr>
                        <a:t>vps_extension</a:t>
                      </a:r>
                      <a:r>
                        <a:rPr lang="en-GB" sz="2000" dirty="0">
                          <a:effectLst/>
                          <a:latin typeface="Times New Roman"/>
                          <a:ea typeface="Malgun Gothic"/>
                        </a:rPr>
                        <a:t>( ) {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Batang"/>
                        </a:rPr>
                        <a:t>	…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Batang"/>
                        </a:rPr>
                        <a:t>	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Batang"/>
                        </a:rPr>
                        <a:t>single_layer_for_non_irap_flag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20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Batang"/>
                        </a:rPr>
                        <a:t>}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20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74204" y="3140968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CA" sz="2000" b="1" dirty="0" err="1">
                <a:latin typeface="Times New Roman"/>
                <a:ea typeface="Times New Roman"/>
              </a:rPr>
              <a:t>single_layer_for_non_irap_flag</a:t>
            </a:r>
            <a:r>
              <a:rPr lang="en-CA" sz="2000" dirty="0">
                <a:latin typeface="Times New Roman"/>
                <a:ea typeface="Times New Roman"/>
              </a:rPr>
              <a:t> equal to 1 indicates either </a:t>
            </a:r>
            <a:r>
              <a:rPr lang="en-GB" sz="1600" dirty="0">
                <a:latin typeface="Times New Roman"/>
                <a:ea typeface="Malgun Gothic"/>
              </a:rPr>
              <a:t>that</a:t>
            </a:r>
            <a:r>
              <a:rPr lang="en-CA" sz="2000" dirty="0">
                <a:latin typeface="Times New Roman"/>
                <a:ea typeface="Times New Roman"/>
              </a:rPr>
              <a:t> all the VCL NAL units of an access unit have the same </a:t>
            </a:r>
            <a:r>
              <a:rPr lang="en-CA" sz="2000" dirty="0" err="1">
                <a:latin typeface="Times New Roman"/>
                <a:ea typeface="Times New Roman"/>
              </a:rPr>
              <a:t>nuh_layer_id</a:t>
            </a:r>
            <a:r>
              <a:rPr lang="en-CA" sz="2000" dirty="0">
                <a:latin typeface="Times New Roman"/>
                <a:ea typeface="Times New Roman"/>
              </a:rPr>
              <a:t> value or that two </a:t>
            </a:r>
            <a:r>
              <a:rPr lang="en-CA" sz="2000" dirty="0" err="1">
                <a:latin typeface="Times New Roman"/>
                <a:ea typeface="Times New Roman"/>
              </a:rPr>
              <a:t>nuh_layer_id</a:t>
            </a:r>
            <a:r>
              <a:rPr lang="en-CA" sz="2000" dirty="0">
                <a:latin typeface="Times New Roman"/>
                <a:ea typeface="Times New Roman"/>
              </a:rPr>
              <a:t> values are used by the VCL NAL units of an access unit and the picture with the greater </a:t>
            </a:r>
            <a:r>
              <a:rPr lang="en-CA" sz="2000" dirty="0" err="1">
                <a:latin typeface="Times New Roman"/>
                <a:ea typeface="Times New Roman"/>
              </a:rPr>
              <a:t>nuh_layer_id</a:t>
            </a:r>
            <a:r>
              <a:rPr lang="en-CA" sz="2000" dirty="0">
                <a:latin typeface="Times New Roman"/>
                <a:ea typeface="Times New Roman"/>
              </a:rPr>
              <a:t> value is an IRAP picture. </a:t>
            </a:r>
            <a:r>
              <a:rPr lang="en-CA" sz="2000" dirty="0" err="1">
                <a:latin typeface="Times New Roman"/>
                <a:ea typeface="Times New Roman"/>
              </a:rPr>
              <a:t>single_layer_for_non_irap_flag</a:t>
            </a:r>
            <a:r>
              <a:rPr lang="en-CA" sz="2000" dirty="0">
                <a:latin typeface="Times New Roman"/>
                <a:ea typeface="Times New Roman"/>
              </a:rPr>
              <a:t> equal to 0 indicates that </a:t>
            </a:r>
            <a:r>
              <a:rPr lang="en-CA" sz="2000" dirty="0" err="1">
                <a:latin typeface="Times New Roman"/>
                <a:ea typeface="Times New Roman"/>
              </a:rPr>
              <a:t>nuh_layer_id</a:t>
            </a:r>
            <a:r>
              <a:rPr lang="en-CA" sz="2000" dirty="0">
                <a:latin typeface="Times New Roman"/>
                <a:ea typeface="Times New Roman"/>
              </a:rPr>
              <a:t> values may or may not be constrained beyond constraints specified in other parts of this </a:t>
            </a:r>
            <a:r>
              <a:rPr lang="en-US" sz="2000" dirty="0">
                <a:latin typeface="Times New Roman"/>
                <a:ea typeface="Times New Roman"/>
              </a:rPr>
              <a:t>Recommendation | International Standard</a:t>
            </a:r>
            <a:r>
              <a:rPr lang="en-CA" sz="2000" dirty="0">
                <a:latin typeface="Times New Roman"/>
                <a:ea typeface="Times New Roman"/>
              </a:rPr>
              <a:t>.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2598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SHVC </a:t>
            </a:r>
            <a:r>
              <a:rPr lang="fi-FI" dirty="0"/>
              <a:t>inherently supports inter-layer prediction and resolution change </a:t>
            </a:r>
            <a:endParaRPr lang="fi-FI" dirty="0" smtClean="0"/>
          </a:p>
          <a:p>
            <a:pPr lvl="1"/>
            <a:r>
              <a:rPr lang="fi-FI" dirty="0" smtClean="0"/>
              <a:t>ARC and efficient trick mode comes for free.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smtClean="0"/>
              <a:t>We proposed high level </a:t>
            </a:r>
            <a:r>
              <a:rPr lang="fi-FI" dirty="0" smtClean="0"/>
              <a:t>flag </a:t>
            </a:r>
            <a:r>
              <a:rPr lang="fi-FI" dirty="0" smtClean="0"/>
              <a:t>so SHVC could be used for these use-cases.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14506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1419</TotalTime>
  <Words>798</Words>
  <Application>Microsoft Office PowerPoint</Application>
  <PresentationFormat>On-screen Show (4:3)</PresentationFormat>
  <Paragraphs>109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Nokia-Short-v1</vt:lpstr>
      <vt:lpstr>JCTVC-M0040: AHG9: Using SHVC for adaptive resolution change and efficient trick mode</vt:lpstr>
      <vt:lpstr>Summary</vt:lpstr>
      <vt:lpstr>ARC - Background</vt:lpstr>
      <vt:lpstr>ARC</vt:lpstr>
      <vt:lpstr>Efficient trick mode</vt:lpstr>
      <vt:lpstr>PowerPoint Presentation</vt:lpstr>
      <vt:lpstr>Proposal</vt:lpstr>
      <vt:lpstr>Spec. text</vt:lpstr>
      <vt:lpstr>Conclusion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JCTVC-M0035: AHG13: Slice based upsampling filter for improved error resiliency</dc:title>
  <dc:creator>Ugur Kemal</dc:creator>
  <cp:lastModifiedBy>Ugur Kemal</cp:lastModifiedBy>
  <cp:revision>9</cp:revision>
  <dcterms:created xsi:type="dcterms:W3CDTF">2013-04-18T01:05:24Z</dcterms:created>
  <dcterms:modified xsi:type="dcterms:W3CDTF">2013-04-21T00:05:39Z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8b4a3f61-947a-46dd-81d8-ce6e8d375f4a</vt:lpwstr>
  </property>
  <property fmtid="{D5CDD505-2E9C-101B-9397-08002B2CF9AE}" pid="3" name="NokiaConfidentiality">
    <vt:lpwstr>Public</vt:lpwstr>
  </property>
</Properties>
</file>