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7" r:id="rId11"/>
    <p:sldId id="273" r:id="rId12"/>
    <p:sldId id="268" r:id="rId13"/>
    <p:sldId id="269" r:id="rId14"/>
    <p:sldId id="270" r:id="rId15"/>
    <p:sldId id="272" r:id="rId16"/>
    <p:sldId id="271" r:id="rId17"/>
    <p:sldId id="264" r:id="rId18"/>
    <p:sldId id="265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16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58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03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322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76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33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37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48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392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5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37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3200D-84ED-4068-AAD4-9E7589B70C4D}" type="datetimeFigureOut">
              <a:rPr lang="zh-CN" altLang="en-US" smtClean="0"/>
              <a:t>2013/4/25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7468A-8F74-49FE-8F1C-781EF2F5B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67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.emf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altLang="zh-CN" b="1" dirty="0"/>
              <a:t>Adaptive bit allocation for </a:t>
            </a:r>
            <a:r>
              <a:rPr lang="en-CA" altLang="zh-CN" b="1" dirty="0" smtClean="0"/>
              <a:t>R-</a:t>
            </a:r>
            <a:r>
              <a:rPr lang="el-GR" altLang="zh-CN" b="1" dirty="0" smtClean="0"/>
              <a:t>λ</a:t>
            </a:r>
            <a:r>
              <a:rPr lang="en-CA" altLang="zh-CN" b="1" dirty="0" smtClean="0"/>
              <a:t> </a:t>
            </a:r>
            <a:r>
              <a:rPr lang="en-CA" altLang="zh-CN" b="1" dirty="0"/>
              <a:t>model rate control in HM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altLang="zh-CN" sz="2400" dirty="0"/>
              <a:t>University of Science and Technology of </a:t>
            </a:r>
            <a:r>
              <a:rPr lang="en-CA" altLang="zh-CN" sz="2400" dirty="0" smtClean="0"/>
              <a:t>China</a:t>
            </a:r>
          </a:p>
          <a:p>
            <a:r>
              <a:rPr lang="en-CA" altLang="zh-CN" sz="2400" dirty="0" smtClean="0"/>
              <a:t>Presented by Bin Li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21036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Results with modifications for intra pictures</a:t>
            </a:r>
            <a:endParaRPr lang="zh-CN" altLang="en-US" sz="3200" dirty="0"/>
          </a:p>
        </p:txBody>
      </p:sp>
      <p:graphicFrame>
        <p:nvGraphicFramePr>
          <p:cNvPr id="8" name="内容占位符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247496"/>
              </p:ext>
            </p:extLst>
          </p:nvPr>
        </p:nvGraphicFramePr>
        <p:xfrm>
          <a:off x="457200" y="1484784"/>
          <a:ext cx="8219256" cy="4536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90730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 BD-Rate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average 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maximum 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Enc. Time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Dec. Time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AI-Main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0.8%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AI-Main10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2.44%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2.15%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0.54%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0.72%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0.69%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1.02%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101%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759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Results with RDOQ bug fix</a:t>
            </a:r>
            <a:endParaRPr lang="zh-CN" altLang="en-US" sz="3200" dirty="0"/>
          </a:p>
        </p:txBody>
      </p:sp>
      <p:graphicFrame>
        <p:nvGraphicFramePr>
          <p:cNvPr id="8" name="内容占位符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04756"/>
              </p:ext>
            </p:extLst>
          </p:nvPr>
        </p:nvGraphicFramePr>
        <p:xfrm>
          <a:off x="457200" y="1484784"/>
          <a:ext cx="8219256" cy="4536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90730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 BD-Rate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average 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maximum 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Enc. Time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Dec. Time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AI-Main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AI-Main10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2.25%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0.55%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0.72%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0.68%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  <a:endParaRPr 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101%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46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Picture by picture rate control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Constant </a:t>
            </a:r>
            <a:r>
              <a:rPr lang="en-CA" altLang="zh-CN" dirty="0"/>
              <a:t>number of bits is assigned to each </a:t>
            </a:r>
            <a:r>
              <a:rPr lang="en-CA" altLang="zh-CN" dirty="0" smtClean="0"/>
              <a:t>picture</a:t>
            </a:r>
          </a:p>
          <a:p>
            <a:r>
              <a:rPr lang="en-CA" altLang="zh-CN" dirty="0" smtClean="0"/>
              <a:t>Have to estimated the complexity of the current picture is updating is not allowed</a:t>
            </a:r>
          </a:p>
          <a:p>
            <a:pPr lvl="1"/>
            <a:r>
              <a:rPr lang="en-CA" altLang="zh-CN" dirty="0" smtClean="0"/>
              <a:t>Complexity </a:t>
            </a:r>
            <a:r>
              <a:rPr lang="en-CA" altLang="zh-CN" i="1" dirty="0" smtClean="0"/>
              <a:t>C</a:t>
            </a:r>
            <a:r>
              <a:rPr lang="en-CA" altLang="zh-CN" dirty="0" smtClean="0"/>
              <a:t> is estimated by 8x8 SATD (without DC)</a:t>
            </a:r>
          </a:p>
          <a:p>
            <a:pPr lvl="1"/>
            <a:r>
              <a:rPr lang="en-CA" altLang="zh-CN" i="1" dirty="0" smtClean="0"/>
              <a:t>C</a:t>
            </a:r>
            <a:r>
              <a:rPr lang="en-CA" altLang="zh-CN" dirty="0" smtClean="0"/>
              <a:t> is used to determine the model parameters</a:t>
            </a:r>
          </a:p>
          <a:p>
            <a:pPr lvl="2"/>
            <a:r>
              <a:rPr lang="en-CA" altLang="zh-CN" dirty="0" smtClean="0"/>
              <a:t>alpha = </a:t>
            </a:r>
            <a:r>
              <a:rPr lang="en-CA" altLang="zh-CN" dirty="0"/>
              <a:t>0.0071*power(</a:t>
            </a:r>
            <a:r>
              <a:rPr lang="en-CA" altLang="zh-CN" i="1" dirty="0"/>
              <a:t>C</a:t>
            </a:r>
            <a:r>
              <a:rPr lang="en-CA" altLang="zh-CN" dirty="0"/>
              <a:t>, 2.69</a:t>
            </a:r>
            <a:r>
              <a:rPr lang="en-CA" altLang="zh-CN" dirty="0" smtClean="0"/>
              <a:t>)</a:t>
            </a:r>
          </a:p>
          <a:p>
            <a:pPr lvl="2"/>
            <a:r>
              <a:rPr lang="en-CA" altLang="zh-CN" dirty="0" smtClean="0"/>
              <a:t>beta = -2.0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17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Picture by picture result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417617"/>
              </p:ext>
            </p:extLst>
          </p:nvPr>
        </p:nvGraphicFramePr>
        <p:xfrm>
          <a:off x="539552" y="1451422"/>
          <a:ext cx="8280920" cy="47138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67341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AI-Main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AI-Main10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7341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Y BD-Rate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bitrate error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Y BD-Rate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bitrate error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134682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w/o LCU RC, w/o updating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15.1%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-0.1%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15.1%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7341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w LCU RC, w/o updating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1.5%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2.8%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1.5%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2.6%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7341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w/o LCU RC, w updating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2.1%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2.1%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7341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w LCU RC, w updating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0.8%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0.6%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0.7%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0.3%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82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Y BD-Rate comparison with the results in JCTVC-M0257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126817"/>
              </p:ext>
            </p:extLst>
          </p:nvPr>
        </p:nvGraphicFramePr>
        <p:xfrm>
          <a:off x="457200" y="1700808"/>
          <a:ext cx="8229600" cy="47051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967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AI-Main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AI-Main10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967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w/o Class F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 Class F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w/o Class F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 Class F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967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M0036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M0257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M0036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M0257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M0036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M0257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M0036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M0257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75935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w/o LCU w/o update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0.0%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-0.8%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-0.4%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-1.1%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-0.1%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-0.8%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-0.5%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-1.1%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75935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 LCU w/o update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1.9%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1.5%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1.3%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1.0%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1.7%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0.9%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75935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w/o LCU w update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0.2%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-0.5%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0.3%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0.2%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-0.4%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75935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w LCU w update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0.8%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2.3%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0.4%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0.7%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2.5%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0.3%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1.7%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0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Bitrate error comparison </a:t>
            </a:r>
            <a:r>
              <a:rPr lang="en-US" altLang="zh-CN" dirty="0"/>
              <a:t>with the results in JCTVC-M0257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2503702"/>
              </p:ext>
            </p:extLst>
          </p:nvPr>
        </p:nvGraphicFramePr>
        <p:xfrm>
          <a:off x="457200" y="1700808"/>
          <a:ext cx="8229600" cy="4464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40586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AI-Main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AI-Main10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586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w/o Class F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 Class F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w/o Class F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 Class F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586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M0036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M0257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M0036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M0257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M0036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M0257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M0036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M0257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81172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w/o LCU w/o update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15.1%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18.1%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15.5%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17.7%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15.1%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17.9%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15.5%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17.6%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81172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 LCU w/o update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2.5%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2.9%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4.2%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3.5%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2.6%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2.6%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4.2%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3.3%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81172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w/o LCU w update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2.1%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1.4%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3.5%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1.5%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2.1%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1.5%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3.5%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1.8%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81172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w LCU w update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0.6%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0.4%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0.7%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0.3%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1.1%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0.6%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870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LCU </a:t>
            </a:r>
            <a:r>
              <a:rPr lang="el-GR" altLang="zh-CN" dirty="0"/>
              <a:t>λ</a:t>
            </a:r>
            <a:r>
              <a:rPr lang="en-US" altLang="zh-CN" dirty="0" smtClean="0"/>
              <a:t> range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zh-CN" dirty="0" smtClean="0"/>
              <a:t>λ</a:t>
            </a:r>
            <a:r>
              <a:rPr lang="en-US" altLang="zh-CN" baseline="-25000" dirty="0" smtClean="0"/>
              <a:t>P</a:t>
            </a:r>
            <a:r>
              <a:rPr lang="en-US" altLang="zh-CN" dirty="0" smtClean="0"/>
              <a:t> is the </a:t>
            </a:r>
            <a:r>
              <a:rPr lang="el-GR" altLang="zh-CN" dirty="0" smtClean="0"/>
              <a:t>λ</a:t>
            </a:r>
            <a:r>
              <a:rPr lang="en-US" altLang="zh-CN" dirty="0" smtClean="0"/>
              <a:t> value determined for a picture</a:t>
            </a:r>
          </a:p>
          <a:p>
            <a:r>
              <a:rPr lang="en-US" altLang="zh-CN" dirty="0" smtClean="0"/>
              <a:t>LCU </a:t>
            </a:r>
            <a:r>
              <a:rPr lang="el-GR" altLang="zh-CN" dirty="0" smtClean="0"/>
              <a:t>λ</a:t>
            </a:r>
            <a:r>
              <a:rPr lang="en-US" altLang="zh-CN" dirty="0" smtClean="0"/>
              <a:t> in HM-10.0 RC (and M0036 RC)</a:t>
            </a:r>
          </a:p>
          <a:p>
            <a:pPr lvl="1"/>
            <a:r>
              <a:rPr lang="en-US" altLang="zh-CN" dirty="0" smtClean="0"/>
              <a:t>[0.6329*</a:t>
            </a:r>
            <a:r>
              <a:rPr lang="el-GR" altLang="zh-CN" dirty="0" smtClean="0"/>
              <a:t>λ</a:t>
            </a:r>
            <a:r>
              <a:rPr lang="en-US" altLang="zh-CN" baseline="-25000" dirty="0" smtClean="0"/>
              <a:t>P</a:t>
            </a:r>
            <a:r>
              <a:rPr lang="en-US" altLang="zh-CN" dirty="0" smtClean="0"/>
              <a:t>, 1.5801*</a:t>
            </a:r>
            <a:r>
              <a:rPr lang="el-GR" altLang="zh-CN" dirty="0" smtClean="0"/>
              <a:t>λ</a:t>
            </a:r>
            <a:r>
              <a:rPr lang="en-US" altLang="zh-CN" baseline="-25000" dirty="0" smtClean="0"/>
              <a:t>P</a:t>
            </a:r>
            <a:r>
              <a:rPr lang="en-US" altLang="zh-CN" dirty="0" smtClean="0"/>
              <a:t>]</a:t>
            </a:r>
          </a:p>
          <a:p>
            <a:r>
              <a:rPr lang="en-US" altLang="zh-CN" dirty="0" smtClean="0"/>
              <a:t>LCU </a:t>
            </a:r>
            <a:r>
              <a:rPr lang="el-GR" altLang="zh-CN" dirty="0" smtClean="0"/>
              <a:t>λ</a:t>
            </a:r>
            <a:r>
              <a:rPr lang="en-US" altLang="zh-CN" dirty="0" smtClean="0"/>
              <a:t> in M0257 (taken rounding when calculating QP into consideration)</a:t>
            </a:r>
          </a:p>
          <a:p>
            <a:pPr lvl="1"/>
            <a:r>
              <a:rPr lang="en-US" altLang="zh-CN" dirty="0" smtClean="0"/>
              <a:t>No rounding: </a:t>
            </a:r>
            <a:r>
              <a:rPr lang="en-US" altLang="zh-CN" dirty="0"/>
              <a:t>[</a:t>
            </a:r>
            <a:r>
              <a:rPr lang="en-US" altLang="zh-CN" dirty="0" smtClean="0"/>
              <a:t>0.5528*</a:t>
            </a:r>
            <a:r>
              <a:rPr lang="el-GR" altLang="zh-CN" dirty="0" smtClean="0"/>
              <a:t>λ</a:t>
            </a:r>
            <a:r>
              <a:rPr lang="en-US" altLang="zh-CN" baseline="-25000" dirty="0"/>
              <a:t>P</a:t>
            </a:r>
            <a:r>
              <a:rPr lang="en-US" altLang="zh-CN" dirty="0"/>
              <a:t>, </a:t>
            </a:r>
            <a:r>
              <a:rPr lang="en-US" altLang="zh-CN" dirty="0" smtClean="0"/>
              <a:t>1.8091*</a:t>
            </a:r>
            <a:r>
              <a:rPr lang="el-GR" altLang="zh-CN" dirty="0"/>
              <a:t>λ</a:t>
            </a:r>
            <a:r>
              <a:rPr lang="en-US" altLang="zh-CN" baseline="-25000" dirty="0"/>
              <a:t>P</a:t>
            </a:r>
            <a:r>
              <a:rPr lang="en-US" altLang="zh-CN" dirty="0" smtClean="0"/>
              <a:t>]</a:t>
            </a:r>
          </a:p>
          <a:p>
            <a:pPr lvl="1"/>
            <a:r>
              <a:rPr lang="en-US" altLang="zh-CN" dirty="0" smtClean="0"/>
              <a:t>+0.5 rounding: [0.6268*</a:t>
            </a:r>
            <a:r>
              <a:rPr lang="el-GR" altLang="zh-CN" dirty="0" smtClean="0"/>
              <a:t>λ</a:t>
            </a:r>
            <a:r>
              <a:rPr lang="en-US" altLang="zh-CN" baseline="-25000" dirty="0"/>
              <a:t>P</a:t>
            </a:r>
            <a:r>
              <a:rPr lang="en-US" altLang="zh-CN" dirty="0"/>
              <a:t>, 2.0426</a:t>
            </a:r>
            <a:r>
              <a:rPr lang="en-US" altLang="zh-CN" dirty="0" smtClean="0"/>
              <a:t>*</a:t>
            </a:r>
            <a:r>
              <a:rPr lang="el-GR" altLang="zh-CN" dirty="0"/>
              <a:t>λ</a:t>
            </a:r>
            <a:r>
              <a:rPr lang="en-US" altLang="zh-CN" baseline="-25000" dirty="0"/>
              <a:t>P</a:t>
            </a:r>
            <a:r>
              <a:rPr lang="en-US" altLang="zh-CN" dirty="0" smtClean="0"/>
              <a:t>]</a:t>
            </a:r>
          </a:p>
          <a:p>
            <a:pPr lvl="1"/>
            <a:r>
              <a:rPr lang="en-US" altLang="zh-CN" dirty="0" smtClean="0"/>
              <a:t>−0.5 rounding: [</a:t>
            </a:r>
            <a:r>
              <a:rPr lang="en-US" altLang="zh-CN" dirty="0"/>
              <a:t>0.4896</a:t>
            </a:r>
            <a:r>
              <a:rPr lang="en-US" altLang="zh-CN" dirty="0" smtClean="0"/>
              <a:t>*</a:t>
            </a:r>
            <a:r>
              <a:rPr lang="el-GR" altLang="zh-CN" dirty="0" smtClean="0"/>
              <a:t>λ</a:t>
            </a:r>
            <a:r>
              <a:rPr lang="en-US" altLang="zh-CN" baseline="-25000" dirty="0"/>
              <a:t>P</a:t>
            </a:r>
            <a:r>
              <a:rPr lang="en-US" altLang="zh-CN" dirty="0"/>
              <a:t>, 1.5954</a:t>
            </a:r>
            <a:r>
              <a:rPr lang="en-US" altLang="zh-CN" dirty="0" smtClean="0"/>
              <a:t>*</a:t>
            </a:r>
            <a:r>
              <a:rPr lang="el-GR" altLang="zh-CN" dirty="0"/>
              <a:t>λ</a:t>
            </a:r>
            <a:r>
              <a:rPr lang="en-US" altLang="zh-CN" baseline="-25000" dirty="0"/>
              <a:t>P</a:t>
            </a:r>
            <a:r>
              <a:rPr lang="en-US" altLang="zh-CN" dirty="0" smtClean="0"/>
              <a:t>]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839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Suggest to include the bug fix, adaptive bit allocation, and the modifications on rate control for intra coded pictures in HM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17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 algn="ctr">
              <a:buNone/>
            </a:pPr>
            <a:r>
              <a:rPr lang="en-US" altLang="zh-CN" sz="5400" dirty="0" smtClean="0"/>
              <a:t>Thank you!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5859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Adaptive bit allocation for rate control algorithm</a:t>
            </a:r>
          </a:p>
          <a:p>
            <a:pPr lvl="1"/>
            <a:r>
              <a:rPr lang="en-US" altLang="zh-CN" dirty="0" smtClean="0"/>
              <a:t>1.9%~2.9% performance improvement</a:t>
            </a:r>
          </a:p>
          <a:p>
            <a:pPr lvl="1"/>
            <a:r>
              <a:rPr lang="en-US" altLang="zh-CN" dirty="0" smtClean="0"/>
              <a:t>No significant impact on the running time</a:t>
            </a:r>
          </a:p>
          <a:p>
            <a:r>
              <a:rPr lang="en-US" altLang="zh-CN" dirty="0" smtClean="0"/>
              <a:t>Four modifications</a:t>
            </a:r>
          </a:p>
          <a:p>
            <a:pPr lvl="1"/>
            <a:r>
              <a:rPr lang="en-US" altLang="zh-CN" dirty="0" smtClean="0"/>
              <a:t>Bug fix on the condition of parameter updating</a:t>
            </a:r>
          </a:p>
          <a:p>
            <a:pPr lvl="1"/>
            <a:r>
              <a:rPr lang="en-US" altLang="zh-CN" dirty="0" smtClean="0"/>
              <a:t>Picture level adaptive bit allocation</a:t>
            </a:r>
          </a:p>
          <a:p>
            <a:pPr lvl="1"/>
            <a:r>
              <a:rPr lang="en-US" altLang="zh-CN" dirty="0" smtClean="0"/>
              <a:t>Refined basic unit level bit allocation</a:t>
            </a:r>
          </a:p>
          <a:p>
            <a:pPr lvl="1"/>
            <a:r>
              <a:rPr lang="en-US" altLang="zh-CN" dirty="0" smtClean="0"/>
              <a:t>Rate control for intra coded pictures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4160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Condition on parameter updating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HM-10.0 rate control</a:t>
            </a:r>
          </a:p>
          <a:p>
            <a:pPr lvl="1"/>
            <a:r>
              <a:rPr lang="en-US" altLang="zh-CN" dirty="0" smtClean="0"/>
              <a:t>May not be able to update model parameters properly for very low bitrate case (e.g. </a:t>
            </a:r>
            <a:r>
              <a:rPr lang="en-CA" altLang="zh-CN" dirty="0"/>
              <a:t>Johnny LP-Main @ 98 kbps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Fix this bug by removing about 19 lines</a:t>
            </a:r>
          </a:p>
        </p:txBody>
      </p:sp>
    </p:spTree>
    <p:extLst>
      <p:ext uri="{BB962C8B-B14F-4D97-AF65-F5344CB8AC3E}">
        <p14:creationId xmlns:p14="http://schemas.microsoft.com/office/powerpoint/2010/main" val="1233076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Picture level adaptive bit allocation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HM-10.0 picture level bit allocation</a:t>
            </a:r>
          </a:p>
          <a:p>
            <a:pPr lvl="1"/>
            <a:r>
              <a:rPr lang="en-US" altLang="zh-CN" dirty="0" smtClean="0"/>
              <a:t>Allocate bits according to the</a:t>
            </a:r>
            <a:br>
              <a:rPr lang="en-US" altLang="zh-CN" dirty="0" smtClean="0"/>
            </a:br>
            <a:r>
              <a:rPr lang="en-US" altLang="zh-CN" dirty="0" smtClean="0"/>
              <a:t>predetermined weight</a:t>
            </a:r>
          </a:p>
          <a:p>
            <a:r>
              <a:rPr lang="en-US" altLang="zh-CN" dirty="0" smtClean="0"/>
              <a:t>Proposed</a:t>
            </a:r>
          </a:p>
          <a:p>
            <a:pPr lvl="1"/>
            <a:r>
              <a:rPr lang="en-US" altLang="zh-CN" dirty="0" smtClean="0"/>
              <a:t>Allocate bits according to expected lambda ratio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251" y="1561020"/>
            <a:ext cx="1617662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421895"/>
              </p:ext>
            </p:extLst>
          </p:nvPr>
        </p:nvGraphicFramePr>
        <p:xfrm>
          <a:off x="1259632" y="4149080"/>
          <a:ext cx="1008112" cy="353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公式" r:id="rId4" imgW="545863" imgH="190417" progId="Equation.3">
                  <p:embed/>
                </p:oleObj>
              </mc:Choice>
              <mc:Fallback>
                <p:oleObj name="公式" r:id="rId4" imgW="545863" imgH="19041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149080"/>
                        <a:ext cx="1008112" cy="3537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033515"/>
              </p:ext>
            </p:extLst>
          </p:nvPr>
        </p:nvGraphicFramePr>
        <p:xfrm>
          <a:off x="1259632" y="4509120"/>
          <a:ext cx="122701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公式" r:id="rId6" imgW="672808" imgH="241195" progId="Equation.3">
                  <p:embed/>
                </p:oleObj>
              </mc:Choice>
              <mc:Fallback>
                <p:oleObj name="公式" r:id="rId6" imgW="672808" imgH="241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509120"/>
                        <a:ext cx="122701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232800"/>
              </p:ext>
            </p:extLst>
          </p:nvPr>
        </p:nvGraphicFramePr>
        <p:xfrm>
          <a:off x="1259632" y="4941168"/>
          <a:ext cx="304233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公式" r:id="rId8" imgW="1612900" imgH="190500" progId="Equation.3">
                  <p:embed/>
                </p:oleObj>
              </mc:Choice>
              <mc:Fallback>
                <p:oleObj name="公式" r:id="rId8" imgW="1612900" imgH="190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941168"/>
                        <a:ext cx="3042338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1510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Picture level adaptive bit allocation (Cont.)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Lambda ratios are determined by analysis of HM reference software under CTC</a:t>
            </a:r>
          </a:p>
          <a:p>
            <a:r>
              <a:rPr lang="en-US" altLang="zh-CN" dirty="0" smtClean="0"/>
              <a:t>Numerical method to solve the problem</a:t>
            </a:r>
          </a:p>
          <a:p>
            <a:pPr lvl="1"/>
            <a:r>
              <a:rPr lang="en-US" altLang="zh-CN" dirty="0" smtClean="0"/>
              <a:t>1.4%~2.2% performance gain</a:t>
            </a:r>
          </a:p>
          <a:p>
            <a:pPr lvl="1"/>
            <a:r>
              <a:rPr lang="en-CA" altLang="zh-CN" dirty="0" smtClean="0"/>
              <a:t>By adding </a:t>
            </a:r>
            <a:r>
              <a:rPr lang="en-CA" altLang="zh-CN" dirty="0"/>
              <a:t>about 145 lines of code, mainly in TEncRateCtrl.cpp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751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Refined basic unit level bit allocation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HM-10.0 basic unit level bit allocation</a:t>
            </a:r>
          </a:p>
          <a:p>
            <a:pPr lvl="1"/>
            <a:r>
              <a:rPr lang="en-US" altLang="zh-CN" dirty="0" smtClean="0"/>
              <a:t>By estimated prediction error</a:t>
            </a:r>
          </a:p>
          <a:p>
            <a:r>
              <a:rPr lang="en-US" altLang="zh-CN" dirty="0" smtClean="0"/>
              <a:t>Refined bit allocation</a:t>
            </a:r>
          </a:p>
          <a:p>
            <a:pPr lvl="1"/>
            <a:r>
              <a:rPr lang="en-US" altLang="zh-CN" dirty="0" smtClean="0"/>
              <a:t>Similar to picture level bit allocation</a:t>
            </a:r>
            <a:endParaRPr lang="en-US" altLang="zh-CN" dirty="0"/>
          </a:p>
          <a:p>
            <a:pPr lvl="1"/>
            <a:r>
              <a:rPr lang="en-CA" altLang="zh-CN" dirty="0" smtClean="0"/>
              <a:t>A </a:t>
            </a:r>
            <a:r>
              <a:rPr lang="en-CA" altLang="zh-CN" dirty="0"/>
              <a:t>net reduction of about 69 lines of </a:t>
            </a:r>
            <a:r>
              <a:rPr lang="en-CA" altLang="zh-CN" dirty="0" smtClean="0"/>
              <a:t>code</a:t>
            </a:r>
          </a:p>
          <a:p>
            <a:pPr lvl="1"/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966874"/>
              </p:ext>
            </p:extLst>
          </p:nvPr>
        </p:nvGraphicFramePr>
        <p:xfrm>
          <a:off x="6732240" y="2420888"/>
          <a:ext cx="143656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公式" r:id="rId3" imgW="545863" imgH="190417" progId="Equation.3">
                  <p:embed/>
                </p:oleObj>
              </mc:Choice>
              <mc:Fallback>
                <p:oleObj name="公式" r:id="rId3" imgW="545863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2420888"/>
                        <a:ext cx="143656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038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Rate control for intra coded pictures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Change one line to enable basic unit level rate control </a:t>
            </a:r>
          </a:p>
          <a:p>
            <a:r>
              <a:rPr lang="en-US" altLang="zh-CN" dirty="0" smtClean="0"/>
              <a:t>Enlarge the clip range for parameter alpha</a:t>
            </a:r>
          </a:p>
          <a:p>
            <a:pPr lvl="1"/>
            <a:r>
              <a:rPr lang="en-US" altLang="zh-CN" dirty="0" smtClean="0"/>
              <a:t>Original [0.05, 20]</a:t>
            </a:r>
          </a:p>
          <a:p>
            <a:pPr lvl="1"/>
            <a:r>
              <a:rPr lang="en-US" altLang="zh-CN" dirty="0" smtClean="0"/>
              <a:t>Modified [0.05, 500]</a:t>
            </a:r>
          </a:p>
          <a:p>
            <a:r>
              <a:rPr lang="en-US" altLang="zh-CN" dirty="0" smtClean="0"/>
              <a:t>Parameter updating</a:t>
            </a:r>
          </a:p>
          <a:p>
            <a:pPr lvl="1"/>
            <a:r>
              <a:rPr lang="en-US" altLang="zh-CN" dirty="0" smtClean="0"/>
              <a:t>Larger </a:t>
            </a:r>
            <a:r>
              <a:rPr lang="en-US" altLang="zh-CN" dirty="0" err="1" smtClean="0"/>
              <a:t>bpp</a:t>
            </a:r>
            <a:r>
              <a:rPr lang="en-US" altLang="zh-CN" dirty="0" smtClean="0"/>
              <a:t> for intra pictures, quicker updating</a:t>
            </a:r>
          </a:p>
          <a:p>
            <a:r>
              <a:rPr lang="en-US" altLang="zh-CN" dirty="0" smtClean="0"/>
              <a:t>Basic unit level bit allocation (from JCTVC-M0257)</a:t>
            </a:r>
          </a:p>
          <a:p>
            <a:pPr lvl="1"/>
            <a:r>
              <a:rPr lang="en-US" altLang="zh-CN" dirty="0" smtClean="0"/>
              <a:t>All remaining LCUs smooth </a:t>
            </a:r>
            <a:r>
              <a:rPr lang="en-US" altLang="zh-CN" dirty="0" smtClean="0">
                <a:sym typeface="Wingdings" pitchFamily="2" charset="2"/>
              </a:rPr>
              <a:t> next four LCUs smooth</a:t>
            </a:r>
          </a:p>
          <a:p>
            <a:pPr lvl="1"/>
            <a:r>
              <a:rPr lang="en-US" altLang="zh-CN" dirty="0" smtClean="0"/>
              <a:t>Helpful to improve coding efficiency</a:t>
            </a:r>
          </a:p>
          <a:p>
            <a:r>
              <a:rPr lang="en-US" altLang="zh-CN" dirty="0" smtClean="0"/>
              <a:t>RDOQ lambda setting bug fix (from JCTVC-M0257)</a:t>
            </a:r>
          </a:p>
          <a:p>
            <a:r>
              <a:rPr lang="en-US" altLang="zh-CN" dirty="0" smtClean="0"/>
              <a:t>No pre-analysis process is introduced for normal intra coding structure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106563"/>
              </p:ext>
            </p:extLst>
          </p:nvPr>
        </p:nvGraphicFramePr>
        <p:xfrm>
          <a:off x="4521200" y="3333750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公式" r:id="rId3" imgW="101520" imgH="190440" progId="Equation.3">
                  <p:embed/>
                </p:oleObj>
              </mc:Choice>
              <mc:Fallback>
                <p:oleObj name="公式" r:id="rId3" imgW="10152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1200" y="3333750"/>
                        <a:ext cx="1016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109226"/>
              </p:ext>
            </p:extLst>
          </p:nvPr>
        </p:nvGraphicFramePr>
        <p:xfrm>
          <a:off x="5508104" y="2348880"/>
          <a:ext cx="2448272" cy="711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公式" r:id="rId5" imgW="1409088" imgH="406224" progId="Equation.3">
                  <p:embed/>
                </p:oleObj>
              </mc:Choice>
              <mc:Fallback>
                <p:oleObj name="公式" r:id="rId5" imgW="1409088" imgH="406224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348880"/>
                        <a:ext cx="2448272" cy="7113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066365"/>
              </p:ext>
            </p:extLst>
          </p:nvPr>
        </p:nvGraphicFramePr>
        <p:xfrm>
          <a:off x="3995936" y="2420888"/>
          <a:ext cx="143656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公式" r:id="rId7" imgW="545863" imgH="190417" progId="Equation.3">
                  <p:embed/>
                </p:oleObj>
              </mc:Choice>
              <mc:Fallback>
                <p:oleObj name="公式" r:id="rId7" imgW="545863" imgH="190417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420888"/>
                        <a:ext cx="143656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7984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Average Y BD-Rate (HM-10.0 as anchor)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308344"/>
              </p:ext>
            </p:extLst>
          </p:nvPr>
        </p:nvGraphicFramePr>
        <p:xfrm>
          <a:off x="899592" y="2276872"/>
          <a:ext cx="7272810" cy="37581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2135"/>
                <a:gridCol w="1212135"/>
                <a:gridCol w="1212135"/>
                <a:gridCol w="1212135"/>
                <a:gridCol w="1212135"/>
                <a:gridCol w="1212135"/>
              </a:tblGrid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HM-10.0 RC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Bug fix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BU level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picture level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All enabled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1.2%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275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Bitrate accuracy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613520"/>
              </p:ext>
            </p:extLst>
          </p:nvPr>
        </p:nvGraphicFramePr>
        <p:xfrm>
          <a:off x="827584" y="1628800"/>
          <a:ext cx="7920882" cy="3816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011"/>
                <a:gridCol w="1584011"/>
                <a:gridCol w="1584011"/>
                <a:gridCol w="1584011"/>
                <a:gridCol w="1584838"/>
              </a:tblGrid>
              <a:tr h="84809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HM-10.0 RC bitrate error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adaptive bit allocation enabled RC bitrate error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Maximum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Maximum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RA-Main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0.25%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3.01%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0.22%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2.70%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RA-Main10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0.27%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2.82%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0.23%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2.44%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LB-Main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1.40%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0.83%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LB-Main10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1.53%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0.91%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LP-Main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1.44%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0.82%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LP-Main10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1.48%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1.01%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45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4950</TotalTime>
  <Words>1130</Words>
  <Application>Microsoft Office PowerPoint</Application>
  <PresentationFormat>全屏显示(4:3)</PresentationFormat>
  <Paragraphs>394</Paragraphs>
  <Slides>18</Slides>
  <Notes>0</Notes>
  <HiddenSlides>1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宋体</vt:lpstr>
      <vt:lpstr>Arial</vt:lpstr>
      <vt:lpstr>Calibri</vt:lpstr>
      <vt:lpstr>Times New Roman</vt:lpstr>
      <vt:lpstr>Wingdings</vt:lpstr>
      <vt:lpstr>Office 主题​​</vt:lpstr>
      <vt:lpstr>公式</vt:lpstr>
      <vt:lpstr>Adaptive bit allocation for R-λ model rate control in HM</vt:lpstr>
      <vt:lpstr>Motivation</vt:lpstr>
      <vt:lpstr>Condition on parameter updating</vt:lpstr>
      <vt:lpstr>Picture level adaptive bit allocation</vt:lpstr>
      <vt:lpstr>Picture level adaptive bit allocation (Cont.)</vt:lpstr>
      <vt:lpstr>Refined basic unit level bit allocation</vt:lpstr>
      <vt:lpstr>Rate control for intra coded pictures</vt:lpstr>
      <vt:lpstr>Experimental results</vt:lpstr>
      <vt:lpstr>Bitrate accuracy</vt:lpstr>
      <vt:lpstr>Results with modifications for intra pictures</vt:lpstr>
      <vt:lpstr>Results with RDOQ bug fix</vt:lpstr>
      <vt:lpstr>Picture by picture rate control</vt:lpstr>
      <vt:lpstr>Picture by picture result</vt:lpstr>
      <vt:lpstr>Y BD-Rate comparison with the results in JCTVC-M0257</vt:lpstr>
      <vt:lpstr>Bitrate error comparison with the results in JCTVC-M0257</vt:lpstr>
      <vt:lpstr>LCU λ range</vt:lpstr>
      <vt:lpstr>Conclusion</vt:lpstr>
      <vt:lpstr>PowerPoint 演示文稿</vt:lpstr>
    </vt:vector>
  </TitlesOfParts>
  <Company>USTC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bit allocation for R-lambda model rate control in HM</dc:title>
  <dc:creator>Bin Li</dc:creator>
  <cp:lastModifiedBy>Bin Li</cp:lastModifiedBy>
  <cp:revision>31</cp:revision>
  <dcterms:created xsi:type="dcterms:W3CDTF">2013-04-05T05:22:12Z</dcterms:created>
  <dcterms:modified xsi:type="dcterms:W3CDTF">2013-04-24T23:21:36Z</dcterms:modified>
</cp:coreProperties>
</file>