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60" r:id="rId1"/>
  </p:sldMasterIdLst>
  <p:notesMasterIdLst>
    <p:notesMasterId r:id="rId18"/>
  </p:notesMasterIdLst>
  <p:sldIdLst>
    <p:sldId id="257" r:id="rId2"/>
    <p:sldId id="398" r:id="rId3"/>
    <p:sldId id="372" r:id="rId4"/>
    <p:sldId id="404" r:id="rId5"/>
    <p:sldId id="402" r:id="rId6"/>
    <p:sldId id="399" r:id="rId7"/>
    <p:sldId id="392" r:id="rId8"/>
    <p:sldId id="393" r:id="rId9"/>
    <p:sldId id="394" r:id="rId10"/>
    <p:sldId id="391" r:id="rId11"/>
    <p:sldId id="395" r:id="rId12"/>
    <p:sldId id="400" r:id="rId13"/>
    <p:sldId id="374" r:id="rId14"/>
    <p:sldId id="405" r:id="rId15"/>
    <p:sldId id="406" r:id="rId16"/>
    <p:sldId id="407" r:id="rId1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굴림" pitchFamily="34" charset="-127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굴림" pitchFamily="34" charset="-127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굴림" pitchFamily="34" charset="-127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굴림" pitchFamily="34" charset="-127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굴림" pitchFamily="34" charset="-127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굴림" pitchFamily="34" charset="-127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굴림" pitchFamily="34" charset="-127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굴림" pitchFamily="34" charset="-127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굴림" pitchFamily="34" charset="-127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4931C"/>
    <a:srgbClr val="66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99" autoAdjust="0"/>
    <p:restoredTop sz="87145" autoAdjust="0"/>
  </p:normalViewPr>
  <p:slideViewPr>
    <p:cSldViewPr>
      <p:cViewPr>
        <p:scale>
          <a:sx n="72" d="100"/>
          <a:sy n="72" d="100"/>
        </p:scale>
        <p:origin x="-1914" y="-26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56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334F6A3D-F9A8-461D-AA2E-AB887EAE07C2}" type="datetimeFigureOut">
              <a:rPr lang="en-US"/>
              <a:pPr>
                <a:defRPr/>
              </a:pPr>
              <a:t>4/22/2013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A0B8E240-EC84-43D7-B22E-F6F385B4297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116250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333CC"/>
              </a:buClr>
              <a:buFont typeface="Wingdings" pitchFamily="2" charset="2"/>
              <a:buChar char="q"/>
            </a:pPr>
            <a:fld id="{B95A3E32-3255-4DF9-8E09-00EB066C0561}" type="slidenum">
              <a:rPr kumimoji="1" lang="en-US" altLang="ko-KR" b="1" i="1" smtClean="0">
                <a:solidFill>
                  <a:srgbClr val="000000"/>
                </a:solidFill>
                <a:latin typeface="Arial" pitchFamily="34" charset="0"/>
                <a:ea typeface="굴림" pitchFamily="34" charset="-127"/>
              </a:rPr>
              <a:pPr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333CC"/>
                </a:buClr>
                <a:buFont typeface="Wingdings" pitchFamily="2" charset="2"/>
                <a:buChar char="q"/>
              </a:pPr>
              <a:t>1</a:t>
            </a:fld>
            <a:endParaRPr kumimoji="1" lang="en-US" altLang="ko-KR" b="1" i="1" smtClean="0">
              <a:solidFill>
                <a:srgbClr val="000000"/>
              </a:solidFill>
              <a:latin typeface="Arial" pitchFamily="34" charset="0"/>
              <a:ea typeface="굴림" pitchFamily="34" charset="-127"/>
            </a:endParaRPr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4588" y="685800"/>
            <a:ext cx="4573587" cy="3430588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7388" y="4341813"/>
            <a:ext cx="5483225" cy="4116387"/>
          </a:xfrm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0B8E240-EC84-43D7-B22E-F6F385B4297F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33339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Additional encoding complexity (times) can be further reduced to half by using a fast search as in JCTVC-L0330.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0B8E240-EC84-43D7-B22E-F6F385B4297F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33339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0B8E240-EC84-43D7-B22E-F6F385B4297F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18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57200" y="3382963"/>
            <a:ext cx="6380163" cy="1082675"/>
          </a:xfrm>
          <a:effectLst/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altLang="ko-KR"/>
              <a:t>Click to edit Master title style</a:t>
            </a:r>
          </a:p>
        </p:txBody>
      </p:sp>
      <p:sp>
        <p:nvSpPr>
          <p:cNvPr id="12318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57200" y="4468813"/>
            <a:ext cx="6400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>
                <a:solidFill>
                  <a:srgbClr val="969696"/>
                </a:solidFill>
              </a:defRPr>
            </a:lvl1pPr>
          </a:lstStyle>
          <a:p>
            <a:r>
              <a:rPr lang="en-US" altLang="ko-KR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</p:spTree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BCEC8A-B55E-48F7-9E87-6D3302578422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76200"/>
            <a:ext cx="2057400" cy="60499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76200"/>
            <a:ext cx="6019800" cy="60499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948BDB-22D1-49B0-82C5-A11EECA195E2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</p:cSld>
  <p:clrMapOvr>
    <a:masterClrMapping/>
  </p:clrMapOvr>
  <p:transition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6889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47838"/>
            <a:ext cx="4038600" cy="43783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747838"/>
            <a:ext cx="4038600" cy="21129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4013200"/>
            <a:ext cx="4038600" cy="2112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4A2505-C8E0-435E-AEFA-3A58E7CB042D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</p:cSld>
  <p:clrMapOvr>
    <a:masterClrMapping/>
  </p:clrMapOvr>
  <p:transition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6889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747838"/>
            <a:ext cx="8229600" cy="4378325"/>
          </a:xfrm>
        </p:spPr>
        <p:txBody>
          <a:bodyPr/>
          <a:lstStyle/>
          <a:p>
            <a:pPr lvl="0"/>
            <a:endParaRPr lang="en-US" noProof="0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504589-322C-487A-9D98-2DD0B7C16FE4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FC300D-6968-4E8E-95C4-9D6D499BAED6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501B76-7762-4A5A-A9C4-51A825FFF915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47838"/>
            <a:ext cx="4038600" cy="43783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47838"/>
            <a:ext cx="4038600" cy="43783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950134-8798-4FC0-86E1-11E0FCCC37EE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0BDDAD-2404-4468-90BC-F71EAECC3018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017A58-80FA-44ED-9FC9-5DBF13E387C0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47C66F-6FAF-4F2E-9A7D-7BFDC28266D7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F496CE-59B2-4EBC-9ECD-2DE6DE016D16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4082B3-5FF8-46F3-8DDF-584A461C4397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0850" name="Rectangle 2"/>
          <p:cNvSpPr>
            <a:spLocks noChangeArrowheads="1"/>
          </p:cNvSpPr>
          <p:nvPr userDrawn="1"/>
        </p:nvSpPr>
        <p:spPr bwMode="auto">
          <a:xfrm>
            <a:off x="0" y="0"/>
            <a:ext cx="9144000" cy="765175"/>
          </a:xfrm>
          <a:prstGeom prst="rect">
            <a:avLst/>
          </a:prstGeom>
          <a:gradFill rotWithShape="1">
            <a:gsLst>
              <a:gs pos="0">
                <a:srgbClr val="6699FF">
                  <a:gamma/>
                  <a:shade val="56078"/>
                  <a:invGamma/>
                </a:srgbClr>
              </a:gs>
              <a:gs pos="50000">
                <a:srgbClr val="6699FF">
                  <a:alpha val="98000"/>
                </a:srgbClr>
              </a:gs>
              <a:gs pos="100000">
                <a:srgbClr val="6699FF">
                  <a:gamma/>
                  <a:shade val="56078"/>
                  <a:invGamma/>
                </a:srgbClr>
              </a:gs>
            </a:gsLst>
            <a:lin ang="0" scaled="1"/>
          </a:gra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spcBef>
                <a:spcPct val="20000"/>
              </a:spcBef>
              <a:buClr>
                <a:srgbClr val="3333CC"/>
              </a:buClr>
              <a:buFont typeface="Wingdings" pitchFamily="2" charset="2"/>
              <a:buChar char="q"/>
              <a:defRPr/>
            </a:pPr>
            <a:endParaRPr kumimoji="1" lang="en-US" sz="1600" b="1" i="1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230851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76200"/>
            <a:ext cx="8229600" cy="688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ko-KR" smtClean="0"/>
              <a:t>Click To Edit Master Title Style</a:t>
            </a:r>
          </a:p>
        </p:txBody>
      </p:sp>
      <p:sp>
        <p:nvSpPr>
          <p:cNvPr id="1030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747838"/>
            <a:ext cx="8229600" cy="437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ko-KR" smtClean="0"/>
              <a:t>Click to 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</a:p>
        </p:txBody>
      </p:sp>
      <p:sp>
        <p:nvSpPr>
          <p:cNvPr id="1230853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spcBef>
                <a:spcPct val="0"/>
              </a:spcBef>
              <a:buClrTx/>
              <a:buFontTx/>
              <a:buNone/>
              <a:defRPr kumimoji="0" sz="1400" b="0" i="0">
                <a:solidFill>
                  <a:srgbClr val="000000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230854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spcBef>
                <a:spcPct val="0"/>
              </a:spcBef>
              <a:buClrTx/>
              <a:buFontTx/>
              <a:buNone/>
              <a:defRPr kumimoji="0" sz="1400" b="0" i="0">
                <a:solidFill>
                  <a:srgbClr val="000000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230855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342313" y="6657975"/>
            <a:ext cx="838200" cy="371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spcBef>
                <a:spcPct val="0"/>
              </a:spcBef>
              <a:buClrTx/>
              <a:buFontTx/>
              <a:buNone/>
              <a:defRPr kumimoji="0" sz="900" b="1" i="0">
                <a:solidFill>
                  <a:srgbClr val="000000"/>
                </a:solidFill>
                <a:latin typeface="Arial" charset="0"/>
              </a:defRPr>
            </a:lvl1pPr>
          </a:lstStyle>
          <a:p>
            <a:pPr>
              <a:defRPr/>
            </a:pPr>
            <a:fld id="{7CBA7974-15C9-4219-B778-5A0D2310AF07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5" r:id="rId1"/>
    <p:sldLayoutId id="2147483773" r:id="rId2"/>
    <p:sldLayoutId id="2147483774" r:id="rId3"/>
    <p:sldLayoutId id="2147483775" r:id="rId4"/>
    <p:sldLayoutId id="2147483776" r:id="rId5"/>
    <p:sldLayoutId id="2147483777" r:id="rId6"/>
    <p:sldLayoutId id="2147483778" r:id="rId7"/>
    <p:sldLayoutId id="2147483779" r:id="rId8"/>
    <p:sldLayoutId id="2147483780" r:id="rId9"/>
    <p:sldLayoutId id="2147483781" r:id="rId10"/>
    <p:sldLayoutId id="2147483782" r:id="rId11"/>
    <p:sldLayoutId id="2147483783" r:id="rId12"/>
    <p:sldLayoutId id="2147483784" r:id="rId13"/>
  </p:sldLayoutIdLst>
  <p:transition>
    <p:fade/>
  </p:transition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latinLnBrk="1" hangingPunct="0">
        <a:lnSpc>
          <a:spcPct val="85000"/>
        </a:lnSpc>
        <a:spcBef>
          <a:spcPct val="0"/>
        </a:spcBef>
        <a:spcAft>
          <a:spcPct val="0"/>
        </a:spcAft>
        <a:defRPr kumimoji="1" sz="3200" b="1" i="1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latinLnBrk="1" hangingPunct="0">
        <a:lnSpc>
          <a:spcPct val="85000"/>
        </a:lnSpc>
        <a:spcBef>
          <a:spcPct val="0"/>
        </a:spcBef>
        <a:spcAft>
          <a:spcPct val="0"/>
        </a:spcAft>
        <a:defRPr kumimoji="1" sz="3200" b="1" i="1">
          <a:solidFill>
            <a:schemeClr val="bg1"/>
          </a:solidFill>
          <a:latin typeface="Arial" charset="0"/>
          <a:ea typeface="굴림" pitchFamily="34" charset="-127"/>
        </a:defRPr>
      </a:lvl2pPr>
      <a:lvl3pPr algn="l" rtl="0" eaLnBrk="0" fontAlgn="base" latinLnBrk="1" hangingPunct="0">
        <a:lnSpc>
          <a:spcPct val="85000"/>
        </a:lnSpc>
        <a:spcBef>
          <a:spcPct val="0"/>
        </a:spcBef>
        <a:spcAft>
          <a:spcPct val="0"/>
        </a:spcAft>
        <a:defRPr kumimoji="1" sz="3200" b="1" i="1">
          <a:solidFill>
            <a:schemeClr val="bg1"/>
          </a:solidFill>
          <a:latin typeface="Arial" charset="0"/>
          <a:ea typeface="굴림" pitchFamily="34" charset="-127"/>
        </a:defRPr>
      </a:lvl3pPr>
      <a:lvl4pPr algn="l" rtl="0" eaLnBrk="0" fontAlgn="base" latinLnBrk="1" hangingPunct="0">
        <a:lnSpc>
          <a:spcPct val="85000"/>
        </a:lnSpc>
        <a:spcBef>
          <a:spcPct val="0"/>
        </a:spcBef>
        <a:spcAft>
          <a:spcPct val="0"/>
        </a:spcAft>
        <a:defRPr kumimoji="1" sz="3200" b="1" i="1">
          <a:solidFill>
            <a:schemeClr val="bg1"/>
          </a:solidFill>
          <a:latin typeface="Arial" charset="0"/>
          <a:ea typeface="굴림" pitchFamily="34" charset="-127"/>
        </a:defRPr>
      </a:lvl4pPr>
      <a:lvl5pPr algn="l" rtl="0" eaLnBrk="0" fontAlgn="base" latinLnBrk="1" hangingPunct="0">
        <a:lnSpc>
          <a:spcPct val="85000"/>
        </a:lnSpc>
        <a:spcBef>
          <a:spcPct val="0"/>
        </a:spcBef>
        <a:spcAft>
          <a:spcPct val="0"/>
        </a:spcAft>
        <a:defRPr kumimoji="1" sz="3200" b="1" i="1">
          <a:solidFill>
            <a:schemeClr val="bg1"/>
          </a:solidFill>
          <a:latin typeface="Arial" charset="0"/>
          <a:ea typeface="굴림" pitchFamily="34" charset="-127"/>
        </a:defRPr>
      </a:lvl5pPr>
      <a:lvl6pPr marL="457200" algn="l" rtl="0" fontAlgn="base" latinLnBrk="1">
        <a:lnSpc>
          <a:spcPct val="85000"/>
        </a:lnSpc>
        <a:spcBef>
          <a:spcPct val="0"/>
        </a:spcBef>
        <a:spcAft>
          <a:spcPct val="0"/>
        </a:spcAft>
        <a:defRPr kumimoji="1" sz="3200" b="1" i="1">
          <a:solidFill>
            <a:schemeClr val="bg1"/>
          </a:solidFill>
          <a:latin typeface="Arial" charset="0"/>
          <a:ea typeface="굴림" pitchFamily="34" charset="-127"/>
        </a:defRPr>
      </a:lvl6pPr>
      <a:lvl7pPr marL="914400" algn="l" rtl="0" fontAlgn="base" latinLnBrk="1">
        <a:lnSpc>
          <a:spcPct val="85000"/>
        </a:lnSpc>
        <a:spcBef>
          <a:spcPct val="0"/>
        </a:spcBef>
        <a:spcAft>
          <a:spcPct val="0"/>
        </a:spcAft>
        <a:defRPr kumimoji="1" sz="3200" b="1" i="1">
          <a:solidFill>
            <a:schemeClr val="bg1"/>
          </a:solidFill>
          <a:latin typeface="Arial" charset="0"/>
          <a:ea typeface="굴림" pitchFamily="34" charset="-127"/>
        </a:defRPr>
      </a:lvl7pPr>
      <a:lvl8pPr marL="1371600" algn="l" rtl="0" fontAlgn="base" latinLnBrk="1">
        <a:lnSpc>
          <a:spcPct val="85000"/>
        </a:lnSpc>
        <a:spcBef>
          <a:spcPct val="0"/>
        </a:spcBef>
        <a:spcAft>
          <a:spcPct val="0"/>
        </a:spcAft>
        <a:defRPr kumimoji="1" sz="3200" b="1" i="1">
          <a:solidFill>
            <a:schemeClr val="bg1"/>
          </a:solidFill>
          <a:latin typeface="Arial" charset="0"/>
          <a:ea typeface="굴림" pitchFamily="34" charset="-127"/>
        </a:defRPr>
      </a:lvl8pPr>
      <a:lvl9pPr marL="1828800" algn="l" rtl="0" fontAlgn="base" latinLnBrk="1">
        <a:lnSpc>
          <a:spcPct val="85000"/>
        </a:lnSpc>
        <a:spcBef>
          <a:spcPct val="0"/>
        </a:spcBef>
        <a:spcAft>
          <a:spcPct val="0"/>
        </a:spcAft>
        <a:defRPr kumimoji="1" sz="3200" b="1" i="1">
          <a:solidFill>
            <a:schemeClr val="bg1"/>
          </a:solidFill>
          <a:latin typeface="Arial" charset="0"/>
          <a:ea typeface="굴림" pitchFamily="34" charset="-127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0000FF"/>
        </a:buClr>
        <a:buFont typeface="Wingdings" pitchFamily="2" charset="2"/>
        <a:buChar char="q"/>
        <a:defRPr kumimoji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00FF"/>
        </a:buClr>
        <a:buFont typeface="Wingdings" pitchFamily="2" charset="2"/>
        <a:buChar char="q"/>
        <a:defRPr kumimoji="1" sz="16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0000FF"/>
        </a:buClr>
        <a:buFont typeface="Wingdings" pitchFamily="2" charset="2"/>
        <a:buChar char="q"/>
        <a:defRPr kumimoji="1" sz="1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0000FF"/>
        </a:buClr>
        <a:buFont typeface="Wingdings" pitchFamily="2" charset="2"/>
        <a:buChar char="q"/>
        <a:defRPr kumimoji="1" sz="14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0000FF"/>
        </a:buClr>
        <a:buFont typeface="Wingdings" pitchFamily="2" charset="2"/>
        <a:buChar char="q"/>
        <a:defRPr kumimoji="1" sz="14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lr>
          <a:srgbClr val="0000FF"/>
        </a:buClr>
        <a:buFont typeface="Wingdings" pitchFamily="2" charset="2"/>
        <a:buChar char="q"/>
        <a:defRPr kumimoji="1" sz="14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lr>
          <a:srgbClr val="0000FF"/>
        </a:buClr>
        <a:buFont typeface="Wingdings" pitchFamily="2" charset="2"/>
        <a:buChar char="q"/>
        <a:defRPr kumimoji="1" sz="14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lr>
          <a:srgbClr val="0000FF"/>
        </a:buClr>
        <a:buFont typeface="Wingdings" pitchFamily="2" charset="2"/>
        <a:buChar char="q"/>
        <a:defRPr kumimoji="1" sz="14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lr>
          <a:srgbClr val="0000FF"/>
        </a:buClr>
        <a:buFont typeface="Wingdings" pitchFamily="2" charset="2"/>
        <a:buChar char="q"/>
        <a:defRPr kumimoji="1" sz="14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0" y="2286000"/>
            <a:ext cx="9144000" cy="152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/>
          <a:lstStyle/>
          <a:p>
            <a:pPr marL="342900" indent="-342900" algn="ctr" latinLnBrk="1">
              <a:lnSpc>
                <a:spcPct val="90000"/>
              </a:lnSpc>
              <a:spcBef>
                <a:spcPct val="20000"/>
              </a:spcBef>
            </a:pPr>
            <a:r>
              <a:rPr lang="en-US" sz="3600" dirty="0"/>
              <a:t>On secondary transforms for </a:t>
            </a:r>
            <a:r>
              <a:rPr lang="en-US" sz="3600" dirty="0" err="1"/>
              <a:t>Intra_BL</a:t>
            </a:r>
            <a:r>
              <a:rPr lang="en-US" sz="3600" dirty="0"/>
              <a:t> </a:t>
            </a:r>
            <a:endParaRPr lang="en-US" sz="3600" dirty="0" smtClean="0"/>
          </a:p>
          <a:p>
            <a:pPr marL="342900" indent="-342900" algn="ctr" latinLnBrk="1">
              <a:lnSpc>
                <a:spcPct val="90000"/>
              </a:lnSpc>
              <a:spcBef>
                <a:spcPct val="20000"/>
              </a:spcBef>
            </a:pPr>
            <a:r>
              <a:rPr lang="en-US" sz="3600" dirty="0" smtClean="0"/>
              <a:t>residue</a:t>
            </a:r>
          </a:p>
          <a:p>
            <a:pPr marL="342900" indent="-342900" algn="ctr" latinLnBrk="1">
              <a:lnSpc>
                <a:spcPct val="90000"/>
              </a:lnSpc>
              <a:spcBef>
                <a:spcPct val="20000"/>
              </a:spcBef>
            </a:pPr>
            <a:r>
              <a:rPr kumimoji="1" lang="en-US" altLang="ko-KR" sz="3600" b="1" i="1" dirty="0" smtClean="0">
                <a:solidFill>
                  <a:srgbClr val="000000"/>
                </a:solidFill>
                <a:ea typeface="HY견고딕" pitchFamily="18" charset="-127"/>
              </a:rPr>
              <a:t>JCTVC-M0033</a:t>
            </a:r>
          </a:p>
          <a:p>
            <a:pPr marL="342900" indent="-342900" algn="ctr" latinLnBrk="1">
              <a:lnSpc>
                <a:spcPct val="90000"/>
              </a:lnSpc>
              <a:spcBef>
                <a:spcPct val="20000"/>
              </a:spcBef>
            </a:pPr>
            <a:endParaRPr kumimoji="1" lang="en-US" altLang="ko-KR" sz="3600" b="1" i="1" dirty="0" smtClean="0">
              <a:solidFill>
                <a:srgbClr val="000000"/>
              </a:solidFill>
              <a:ea typeface="HY견고딕" pitchFamily="18" charset="-127"/>
            </a:endParaRPr>
          </a:p>
          <a:p>
            <a:pPr marL="342900" indent="-342900" algn="ctr" latinLnBrk="1">
              <a:lnSpc>
                <a:spcPct val="90000"/>
              </a:lnSpc>
              <a:spcBef>
                <a:spcPct val="20000"/>
              </a:spcBef>
            </a:pPr>
            <a:r>
              <a:rPr kumimoji="1" lang="en-US" altLang="ko-KR" sz="2400" b="1" i="1" dirty="0" smtClean="0">
                <a:solidFill>
                  <a:srgbClr val="000000"/>
                </a:solidFill>
                <a:ea typeface="HY견고딕" pitchFamily="18" charset="-127"/>
              </a:rPr>
              <a:t>Ankur Saxena and </a:t>
            </a:r>
            <a:r>
              <a:rPr kumimoji="1" lang="en-US" altLang="ko-KR" sz="2400" b="1" i="1" dirty="0">
                <a:solidFill>
                  <a:srgbClr val="000000"/>
                </a:solidFill>
                <a:ea typeface="HY견고딕" pitchFamily="18" charset="-127"/>
              </a:rPr>
              <a:t>Felix </a:t>
            </a:r>
            <a:r>
              <a:rPr kumimoji="1" lang="en-US" altLang="ko-KR" sz="2400" b="1" i="1" dirty="0" smtClean="0">
                <a:solidFill>
                  <a:srgbClr val="000000"/>
                </a:solidFill>
                <a:ea typeface="HY견고딕" pitchFamily="18" charset="-127"/>
              </a:rPr>
              <a:t>Fernandes</a:t>
            </a:r>
            <a:endParaRPr kumimoji="1" lang="en-US" altLang="ko-KR" sz="2400" b="1" i="1" dirty="0">
              <a:solidFill>
                <a:srgbClr val="000000"/>
              </a:solidFill>
              <a:ea typeface="HY견고딕" pitchFamily="18" charset="-127"/>
            </a:endParaRPr>
          </a:p>
          <a:p>
            <a:pPr marL="342900" indent="-342900" algn="ctr" latinLnBrk="1">
              <a:lnSpc>
                <a:spcPct val="90000"/>
              </a:lnSpc>
              <a:spcBef>
                <a:spcPct val="20000"/>
              </a:spcBef>
            </a:pPr>
            <a:r>
              <a:rPr kumimoji="1" lang="en-US" altLang="ko-KR" sz="2400" b="1" i="1" dirty="0">
                <a:solidFill>
                  <a:srgbClr val="000000"/>
                </a:solidFill>
                <a:ea typeface="HY견고딕" pitchFamily="18" charset="-127"/>
              </a:rPr>
              <a:t>Samsung Electronics, Co. Ltd</a:t>
            </a:r>
            <a:r>
              <a:rPr kumimoji="1" lang="en-US" altLang="ko-KR" sz="2400" b="1" i="1" dirty="0" smtClean="0">
                <a:solidFill>
                  <a:srgbClr val="000000"/>
                </a:solidFill>
                <a:ea typeface="HY견고딕" pitchFamily="18" charset="-127"/>
              </a:rPr>
              <a:t>.</a:t>
            </a:r>
          </a:p>
          <a:p>
            <a:pPr marL="342900" indent="-342900" algn="ctr" latinLnBrk="1">
              <a:lnSpc>
                <a:spcPct val="90000"/>
              </a:lnSpc>
              <a:spcBef>
                <a:spcPct val="20000"/>
              </a:spcBef>
            </a:pPr>
            <a:r>
              <a:rPr kumimoji="1" lang="en-US" altLang="ko-KR" sz="2400" b="1" i="1" dirty="0" smtClean="0">
                <a:solidFill>
                  <a:srgbClr val="000000"/>
                </a:solidFill>
                <a:ea typeface="HY견고딕" pitchFamily="18" charset="-127"/>
              </a:rPr>
              <a:t>Dallas R &amp; D Research Center</a:t>
            </a:r>
            <a:endParaRPr kumimoji="1" lang="en-US" altLang="ko-KR" sz="2400" b="1" i="1" dirty="0">
              <a:solidFill>
                <a:srgbClr val="000000"/>
              </a:solidFill>
              <a:ea typeface="HY견고딕" pitchFamily="18" charset="-127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 of Results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DFC300D-6968-4E8E-95C4-9D6D499BAED6}" type="slidenum">
              <a:rPr lang="en-US" altLang="ko-KR" smtClean="0"/>
              <a:pPr>
                <a:defRPr/>
              </a:pPr>
              <a:t>10</a:t>
            </a:fld>
            <a:endParaRPr lang="en-US" altLang="ko-KR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18137478"/>
              </p:ext>
            </p:extLst>
          </p:nvPr>
        </p:nvGraphicFramePr>
        <p:xfrm>
          <a:off x="228600" y="1676400"/>
          <a:ext cx="8686800" cy="333082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33400"/>
                <a:gridCol w="1066800"/>
                <a:gridCol w="1400694"/>
                <a:gridCol w="1037706"/>
                <a:gridCol w="787400"/>
                <a:gridCol w="965200"/>
                <a:gridCol w="965200"/>
                <a:gridCol w="965200"/>
                <a:gridCol w="965200"/>
              </a:tblGrid>
              <a:tr h="1655357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>
                          <a:solidFill>
                            <a:srgbClr val="0070C0"/>
                          </a:solidFill>
                          <a:effectLst/>
                        </a:rPr>
                        <a:t>Test Number</a:t>
                      </a:r>
                      <a:endParaRPr lang="en-US" sz="1600" b="0" i="0" u="none" strike="noStrike" dirty="0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>
                          <a:solidFill>
                            <a:srgbClr val="0070C0"/>
                          </a:solidFill>
                          <a:effectLst/>
                        </a:rPr>
                        <a:t># of </a:t>
                      </a:r>
                      <a:r>
                        <a:rPr lang="en-US" sz="1600" u="none" strike="noStrike" dirty="0" smtClean="0">
                          <a:solidFill>
                            <a:srgbClr val="0070C0"/>
                          </a:solidFill>
                          <a:effectLst/>
                        </a:rPr>
                        <a:t>secondary </a:t>
                      </a:r>
                      <a:r>
                        <a:rPr lang="en-US" sz="1600" u="none" strike="noStrike" dirty="0">
                          <a:solidFill>
                            <a:srgbClr val="0070C0"/>
                          </a:solidFill>
                          <a:effectLst/>
                        </a:rPr>
                        <a:t>Transforms </a:t>
                      </a:r>
                      <a:r>
                        <a:rPr lang="en-US" sz="1600" u="none" strike="noStrike" dirty="0" smtClean="0">
                          <a:solidFill>
                            <a:srgbClr val="0070C0"/>
                          </a:solidFill>
                          <a:effectLst/>
                        </a:rPr>
                        <a:t>tested</a:t>
                      </a:r>
                      <a:endParaRPr lang="en-US" sz="1600" b="0" i="0" u="none" strike="noStrike" dirty="0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>
                          <a:solidFill>
                            <a:srgbClr val="0070C0"/>
                          </a:solidFill>
                          <a:effectLst/>
                        </a:rPr>
                        <a:t>Type of </a:t>
                      </a:r>
                      <a:r>
                        <a:rPr lang="en-US" sz="1600" u="none" strike="noStrike" dirty="0" smtClean="0">
                          <a:solidFill>
                            <a:srgbClr val="0070C0"/>
                          </a:solidFill>
                          <a:effectLst/>
                        </a:rPr>
                        <a:t>Secondary  Transform</a:t>
                      </a:r>
                      <a:endParaRPr lang="en-US" sz="1600" b="0" i="0" u="none" strike="noStrike" dirty="0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 smtClean="0">
                          <a:solidFill>
                            <a:srgbClr val="0070C0"/>
                          </a:solidFill>
                          <a:effectLst/>
                        </a:rPr>
                        <a:t>TU sizes </a:t>
                      </a:r>
                      <a:r>
                        <a:rPr lang="en-US" sz="1600" u="none" strike="noStrike" dirty="0">
                          <a:solidFill>
                            <a:srgbClr val="0070C0"/>
                          </a:solidFill>
                          <a:effectLst/>
                        </a:rPr>
                        <a:t>on which secondary transform applied</a:t>
                      </a:r>
                      <a:endParaRPr lang="en-US" sz="1600" b="0" i="0" u="none" strike="noStrike" dirty="0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 smtClean="0">
                          <a:solidFill>
                            <a:srgbClr val="0070C0"/>
                          </a:solidFill>
                          <a:effectLst/>
                          <a:latin typeface="+mn-lt"/>
                        </a:rPr>
                        <a:t>AI</a:t>
                      </a:r>
                      <a:r>
                        <a:rPr lang="en-US" sz="1600" b="0" i="0" u="none" strike="noStrike" baseline="0" dirty="0" smtClean="0">
                          <a:solidFill>
                            <a:srgbClr val="0070C0"/>
                          </a:solidFill>
                          <a:effectLst/>
                          <a:latin typeface="+mn-lt"/>
                        </a:rPr>
                        <a:t> 2x Y</a:t>
                      </a:r>
                      <a:endParaRPr lang="en-US" sz="1600" b="0" i="0" u="none" strike="noStrike" dirty="0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 smtClean="0">
                          <a:solidFill>
                            <a:srgbClr val="0070C0"/>
                          </a:solidFill>
                          <a:effectLst/>
                          <a:latin typeface="+mn-lt"/>
                        </a:rPr>
                        <a:t>AI</a:t>
                      </a:r>
                      <a:r>
                        <a:rPr lang="en-US" sz="1600" b="0" i="0" u="none" strike="noStrike" baseline="0" dirty="0" smtClean="0">
                          <a:solidFill>
                            <a:srgbClr val="0070C0"/>
                          </a:solidFill>
                          <a:effectLst/>
                          <a:latin typeface="+mn-lt"/>
                        </a:rPr>
                        <a:t> 1.5x Y</a:t>
                      </a:r>
                      <a:endParaRPr lang="en-US" sz="1600" b="0" i="0" u="none" strike="noStrike" dirty="0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solidFill>
                            <a:srgbClr val="0070C0"/>
                          </a:solidFill>
                          <a:effectLst/>
                        </a:rPr>
                        <a:t>Average Luma gain</a:t>
                      </a:r>
                      <a:endParaRPr lang="en-US" sz="1600" b="0" i="0" u="none" strike="noStrike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solidFill>
                            <a:srgbClr val="0070C0"/>
                          </a:solidFill>
                          <a:effectLst/>
                        </a:rPr>
                        <a:t>Average Encoding Time</a:t>
                      </a:r>
                      <a:endParaRPr lang="en-US" sz="1600" b="0" i="0" u="none" strike="noStrike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>
                          <a:solidFill>
                            <a:srgbClr val="0070C0"/>
                          </a:solidFill>
                          <a:effectLst/>
                        </a:rPr>
                        <a:t>Average Decoding Time</a:t>
                      </a:r>
                      <a:endParaRPr lang="en-US" sz="1600" b="0" i="0" u="none" strike="noStrike" dirty="0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42769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1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1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 err="1" smtClean="0">
                          <a:effectLst/>
                        </a:rPr>
                        <a:t>SecTrans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8 to 32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 smtClean="0">
                          <a:effectLst/>
                        </a:rPr>
                        <a:t>-1.0%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-</a:t>
                      </a:r>
                      <a:r>
                        <a:rPr lang="en-US" sz="1600" u="none" strike="noStrike" dirty="0" smtClean="0">
                          <a:effectLst/>
                        </a:rPr>
                        <a:t>0.6%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-</a:t>
                      </a:r>
                      <a:r>
                        <a:rPr lang="en-US" sz="1600" u="none" strike="noStrike" dirty="0" smtClean="0">
                          <a:effectLst/>
                        </a:rPr>
                        <a:t>0.8%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 smtClean="0">
                          <a:effectLst/>
                        </a:rPr>
                        <a:t>112%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103</a:t>
                      </a:r>
                      <a:r>
                        <a:rPr lang="en-US" sz="1600" b="0" i="0" u="none" strike="noStrike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%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48045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2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2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 err="1">
                          <a:effectLst/>
                        </a:rPr>
                        <a:t>SecTrans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8 to 32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-1.4%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-0.9%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-1.2%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 smtClean="0">
                          <a:effectLst/>
                        </a:rPr>
                        <a:t>125%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600" b="0" i="0" u="none" strike="noStrike" dirty="0" smtClean="0">
                        <a:solidFill>
                          <a:schemeClr val="dk1"/>
                        </a:solidFill>
                        <a:effectLst/>
                        <a:latin typeface="+mn-lt"/>
                      </a:endParaRPr>
                    </a:p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104%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</a:tr>
              <a:tr h="24547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3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1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>
                          <a:effectLst/>
                        </a:rPr>
                        <a:t>ROT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8 to 32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-</a:t>
                      </a:r>
                      <a:r>
                        <a:rPr lang="en-US" sz="1600" u="none" strike="noStrike" dirty="0" smtClean="0">
                          <a:effectLst/>
                        </a:rPr>
                        <a:t>0.8%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-</a:t>
                      </a:r>
                      <a:r>
                        <a:rPr lang="en-US" sz="1600" u="none" strike="noStrike" dirty="0" smtClean="0">
                          <a:effectLst/>
                        </a:rPr>
                        <a:t>0.4%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-</a:t>
                      </a:r>
                      <a:r>
                        <a:rPr lang="en-US" sz="1600" u="none" strike="noStrike" dirty="0" smtClean="0">
                          <a:effectLst/>
                        </a:rPr>
                        <a:t>0.6%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 smtClean="0">
                          <a:effectLst/>
                        </a:rPr>
                        <a:t>111%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101%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48045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4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2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 smtClean="0">
                          <a:effectLst/>
                        </a:rPr>
                        <a:t>ROT and Transpose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8 to 32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 smtClean="0">
                          <a:effectLst/>
                        </a:rPr>
                        <a:t>-1.1%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-0.6%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-</a:t>
                      </a:r>
                      <a:r>
                        <a:rPr lang="en-US" sz="1600" u="none" strike="noStrike" dirty="0" smtClean="0">
                          <a:effectLst/>
                        </a:rPr>
                        <a:t>0.9%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 smtClean="0">
                          <a:effectLst/>
                        </a:rPr>
                        <a:t>124%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102%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sp>
        <p:nvSpPr>
          <p:cNvPr id="3" name="Rectangle 2"/>
          <p:cNvSpPr/>
          <p:nvPr/>
        </p:nvSpPr>
        <p:spPr>
          <a:xfrm>
            <a:off x="695739" y="5334000"/>
            <a:ext cx="7848600" cy="9787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eaLnBrk="0" hangingPunct="0">
              <a:spcBef>
                <a:spcPct val="20000"/>
              </a:spcBef>
              <a:buClr>
                <a:srgbClr val="0000FF"/>
              </a:buClr>
              <a:buFont typeface="Wingdings" pitchFamily="2" charset="2"/>
              <a:buChar char="q"/>
            </a:pPr>
            <a:r>
              <a:rPr kumimoji="1" lang="en-US" kern="0" dirty="0" smtClean="0">
                <a:solidFill>
                  <a:srgbClr val="000000"/>
                </a:solidFill>
                <a:latin typeface="Arial"/>
                <a:ea typeface="굴림"/>
              </a:rPr>
              <a:t>Thanks to Qualcomm for cross-checking the proposal in JCTVC-M0307.</a:t>
            </a:r>
          </a:p>
          <a:p>
            <a:pPr marL="342900" indent="-342900" eaLnBrk="0" hangingPunct="0">
              <a:spcBef>
                <a:spcPct val="20000"/>
              </a:spcBef>
              <a:buClr>
                <a:srgbClr val="0000FF"/>
              </a:buClr>
              <a:buFont typeface="Wingdings" pitchFamily="2" charset="2"/>
              <a:buChar char="q"/>
            </a:pPr>
            <a:r>
              <a:rPr lang="en-US" dirty="0"/>
              <a:t>Additional encoding complexity (times) can be </a:t>
            </a:r>
            <a:r>
              <a:rPr lang="en-US" dirty="0" smtClean="0"/>
              <a:t>halved </a:t>
            </a:r>
            <a:r>
              <a:rPr lang="en-US" dirty="0"/>
              <a:t>by using a fast search as in JCTVC-L0330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564812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Complexity: Operation Counts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>
              <a:defRPr/>
            </a:pPr>
            <a:fld id="{1DFC300D-6968-4E8E-95C4-9D6D499BAED6}" type="slidenum">
              <a:rPr lang="en-US" altLang="ko-KR" smtClean="0"/>
              <a:pPr algn="ctr">
                <a:defRPr/>
              </a:pPr>
              <a:t>11</a:t>
            </a:fld>
            <a:endParaRPr lang="en-US" altLang="ko-KR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30207341"/>
              </p:ext>
            </p:extLst>
          </p:nvPr>
        </p:nvGraphicFramePr>
        <p:xfrm>
          <a:off x="533400" y="1600200"/>
          <a:ext cx="8128002" cy="411289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28758"/>
                <a:gridCol w="628758"/>
                <a:gridCol w="1165821"/>
                <a:gridCol w="1021731"/>
                <a:gridCol w="628758"/>
                <a:gridCol w="933312"/>
                <a:gridCol w="972609"/>
                <a:gridCol w="1087227"/>
                <a:gridCol w="1061028"/>
              </a:tblGrid>
              <a:tr h="266700">
                <a:tc>
                  <a:txBody>
                    <a:bodyPr/>
                    <a:lstStyle/>
                    <a:p>
                      <a:pPr algn="l" fontAlgn="b"/>
                      <a:endParaRPr lang="en-US" sz="1600" b="0" i="0" u="none" strike="noStrike" dirty="0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600" b="0" i="0" u="none" strike="noStrike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600" b="0" i="0" u="none" strike="noStrike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600" b="0" i="0" u="none" strike="noStrike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600" b="0" i="0" u="none" strike="noStrike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solidFill>
                            <a:srgbClr val="0070C0"/>
                          </a:solidFill>
                          <a:effectLst/>
                        </a:rPr>
                        <a:t>Worst Case</a:t>
                      </a:r>
                      <a:endParaRPr lang="en-US" sz="1600" b="0" i="0" u="none" strike="noStrike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>
                          <a:solidFill>
                            <a:srgbClr val="0070C0"/>
                          </a:solidFill>
                          <a:effectLst/>
                        </a:rPr>
                        <a:t>Worst Case</a:t>
                      </a:r>
                      <a:endParaRPr lang="en-US" sz="1600" b="0" i="0" u="none" strike="noStrike" dirty="0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solidFill>
                            <a:srgbClr val="0070C0"/>
                          </a:solidFill>
                          <a:effectLst/>
                        </a:rPr>
                        <a:t>Average Case</a:t>
                      </a:r>
                      <a:endParaRPr lang="en-US" sz="1600" b="0" i="0" u="none" strike="noStrike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>
                          <a:solidFill>
                            <a:srgbClr val="0070C0"/>
                          </a:solidFill>
                          <a:effectLst/>
                        </a:rPr>
                        <a:t>Average Case</a:t>
                      </a:r>
                      <a:endParaRPr lang="en-US" sz="1600" b="0" i="0" u="none" strike="noStrike" dirty="0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533400">
                <a:tc>
                  <a:txBody>
                    <a:bodyPr/>
                    <a:lstStyle/>
                    <a:p>
                      <a:pPr algn="l" fontAlgn="b"/>
                      <a:endParaRPr lang="en-US" sz="1600" b="0" i="0" u="none" strike="noStrike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600" b="0" i="0" u="none" strike="noStrike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solidFill>
                            <a:srgbClr val="0070C0"/>
                          </a:solidFill>
                          <a:effectLst/>
                        </a:rPr>
                        <a:t>Operations for 2-d DCT</a:t>
                      </a:r>
                      <a:endParaRPr lang="en-US" sz="1600" b="0" i="0" u="none" strike="noStrike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>
                          <a:solidFill>
                            <a:srgbClr val="0070C0"/>
                          </a:solidFill>
                          <a:effectLst/>
                        </a:rPr>
                        <a:t>Proposed Sec Trans</a:t>
                      </a:r>
                      <a:endParaRPr lang="en-US" sz="1600" b="0" i="0" u="none" strike="noStrike" dirty="0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solidFill>
                            <a:srgbClr val="0070C0"/>
                          </a:solidFill>
                          <a:effectLst/>
                        </a:rPr>
                        <a:t>Proposed ROT</a:t>
                      </a:r>
                      <a:endParaRPr lang="en-US" sz="1600" b="0" i="0" u="none" strike="noStrike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solidFill>
                            <a:srgbClr val="0070C0"/>
                          </a:solidFill>
                          <a:effectLst/>
                        </a:rPr>
                        <a:t>% increase for Sec Trans</a:t>
                      </a:r>
                      <a:endParaRPr lang="en-US" sz="1600" b="0" i="0" u="none" strike="noStrike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solidFill>
                            <a:srgbClr val="0070C0"/>
                          </a:solidFill>
                          <a:effectLst/>
                        </a:rPr>
                        <a:t>% increase for ROT</a:t>
                      </a:r>
                      <a:endParaRPr lang="en-US" sz="1600" b="0" i="0" u="none" strike="noStrike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solidFill>
                            <a:srgbClr val="0070C0"/>
                          </a:solidFill>
                          <a:effectLst/>
                        </a:rPr>
                        <a:t>% increase for Sec Trans</a:t>
                      </a:r>
                      <a:endParaRPr lang="en-US" sz="1600" b="0" i="0" u="none" strike="noStrike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>
                          <a:solidFill>
                            <a:srgbClr val="0070C0"/>
                          </a:solidFill>
                          <a:effectLst/>
                        </a:rPr>
                        <a:t>% increase for ROT</a:t>
                      </a:r>
                      <a:endParaRPr lang="en-US" sz="1600" b="0" i="0" u="none" strike="noStrike" dirty="0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6670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TU Size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SHM 1.0 DCT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6670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4x4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Mults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48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    </a:t>
                      </a:r>
                      <a:r>
                        <a:rPr lang="en-US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 N/A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N/A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N/A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N/A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N/A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N/A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66700">
                <a:tc>
                  <a:txBody>
                    <a:bodyPr/>
                    <a:lstStyle/>
                    <a:p>
                      <a:pPr algn="l" fontAlgn="b"/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Adds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96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      </a:t>
                      </a:r>
                      <a:r>
                        <a:rPr lang="en-US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N/A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N/A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N/A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N/A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N/A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N/A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6670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8x8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Mults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352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352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320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100%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91%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50%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45%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66700">
                <a:tc>
                  <a:txBody>
                    <a:bodyPr/>
                    <a:lstStyle/>
                    <a:p>
                      <a:pPr algn="l" fontAlgn="b"/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Adds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576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928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>
                          <a:effectLst/>
                        </a:rPr>
                        <a:t>192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161%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33%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81%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17%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6670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16x16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Mults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2752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352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>
                          <a:effectLst/>
                        </a:rPr>
                        <a:t>320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13%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>
                          <a:effectLst/>
                        </a:rPr>
                        <a:t>12%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6%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6%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66700">
                <a:tc>
                  <a:txBody>
                    <a:bodyPr/>
                    <a:lstStyle/>
                    <a:p>
                      <a:pPr algn="l" fontAlgn="b"/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Adds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3712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928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192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25%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5%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13%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3%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6670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32x32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Mults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21888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352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320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2%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1%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1%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1%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66700">
                <a:tc>
                  <a:txBody>
                    <a:bodyPr/>
                    <a:lstStyle/>
                    <a:p>
                      <a:pPr algn="l" fontAlgn="b"/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Adds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25856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928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192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4%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1%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2%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>
                          <a:effectLst/>
                        </a:rPr>
                        <a:t>0%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sp>
        <p:nvSpPr>
          <p:cNvPr id="8" name="Oval 6"/>
          <p:cNvSpPr>
            <a:spLocks noChangeArrowheads="1"/>
          </p:cNvSpPr>
          <p:nvPr/>
        </p:nvSpPr>
        <p:spPr bwMode="auto">
          <a:xfrm>
            <a:off x="8001000" y="4545496"/>
            <a:ext cx="838200" cy="1219200"/>
          </a:xfrm>
          <a:prstGeom prst="ellipse">
            <a:avLst/>
          </a:prstGeom>
          <a:noFill/>
          <a:ln w="9525" algn="ctr">
            <a:solidFill>
              <a:srgbClr val="E4931C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marL="166688" indent="-166688" eaLnBrk="0" hangingPunct="0">
              <a:spcBef>
                <a:spcPct val="20000"/>
              </a:spcBef>
              <a:buClr>
                <a:srgbClr val="3333CC"/>
              </a:buClr>
              <a:buFont typeface="Wingdings" pitchFamily="2" charset="2"/>
              <a:buChar char="q"/>
            </a:pPr>
            <a:endParaRPr kumimoji="1" lang="en-US" sz="1600" b="1" i="1"/>
          </a:p>
        </p:txBody>
      </p:sp>
    </p:spTree>
    <p:extLst>
      <p:ext uri="{BB962C8B-B14F-4D97-AF65-F5344CB8AC3E}">
        <p14:creationId xmlns:p14="http://schemas.microsoft.com/office/powerpoint/2010/main" val="102630499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 of Results (2)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DFC300D-6968-4E8E-95C4-9D6D499BAED6}" type="slidenum">
              <a:rPr lang="en-US" altLang="ko-KR" smtClean="0"/>
              <a:pPr>
                <a:defRPr/>
              </a:pPr>
              <a:t>12</a:t>
            </a:fld>
            <a:endParaRPr lang="en-US" altLang="ko-KR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27464668"/>
              </p:ext>
            </p:extLst>
          </p:nvPr>
        </p:nvGraphicFramePr>
        <p:xfrm>
          <a:off x="304800" y="1066888"/>
          <a:ext cx="8686800" cy="429172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33400"/>
                <a:gridCol w="1066800"/>
                <a:gridCol w="1400694"/>
                <a:gridCol w="1037706"/>
                <a:gridCol w="787400"/>
                <a:gridCol w="965200"/>
                <a:gridCol w="965200"/>
                <a:gridCol w="965200"/>
                <a:gridCol w="965200"/>
              </a:tblGrid>
              <a:tr h="1655357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>
                          <a:solidFill>
                            <a:srgbClr val="0070C0"/>
                          </a:solidFill>
                          <a:effectLst/>
                        </a:rPr>
                        <a:t>Test Number</a:t>
                      </a:r>
                      <a:endParaRPr lang="en-US" sz="1600" b="0" i="0" u="none" strike="noStrike" dirty="0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>
                          <a:solidFill>
                            <a:srgbClr val="0070C0"/>
                          </a:solidFill>
                          <a:effectLst/>
                        </a:rPr>
                        <a:t># of </a:t>
                      </a:r>
                      <a:r>
                        <a:rPr lang="en-US" sz="1600" u="none" strike="noStrike" dirty="0" smtClean="0">
                          <a:solidFill>
                            <a:srgbClr val="0070C0"/>
                          </a:solidFill>
                          <a:effectLst/>
                        </a:rPr>
                        <a:t>secondary </a:t>
                      </a:r>
                      <a:r>
                        <a:rPr lang="en-US" sz="1600" u="none" strike="noStrike" dirty="0">
                          <a:solidFill>
                            <a:srgbClr val="0070C0"/>
                          </a:solidFill>
                          <a:effectLst/>
                        </a:rPr>
                        <a:t>Transforms </a:t>
                      </a:r>
                      <a:r>
                        <a:rPr lang="en-US" sz="1600" u="none" strike="noStrike" dirty="0" smtClean="0">
                          <a:solidFill>
                            <a:srgbClr val="0070C0"/>
                          </a:solidFill>
                          <a:effectLst/>
                        </a:rPr>
                        <a:t>tested</a:t>
                      </a:r>
                      <a:endParaRPr lang="en-US" sz="1600" b="0" i="0" u="none" strike="noStrike" dirty="0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>
                          <a:solidFill>
                            <a:srgbClr val="0070C0"/>
                          </a:solidFill>
                          <a:effectLst/>
                        </a:rPr>
                        <a:t>Type of </a:t>
                      </a:r>
                      <a:r>
                        <a:rPr lang="en-US" sz="1600" u="none" strike="noStrike" dirty="0" smtClean="0">
                          <a:solidFill>
                            <a:srgbClr val="0070C0"/>
                          </a:solidFill>
                          <a:effectLst/>
                        </a:rPr>
                        <a:t>Secondary  Transform</a:t>
                      </a:r>
                      <a:endParaRPr lang="en-US" sz="1600" b="0" i="0" u="none" strike="noStrike" dirty="0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 smtClean="0">
                          <a:solidFill>
                            <a:srgbClr val="0070C0"/>
                          </a:solidFill>
                          <a:effectLst/>
                        </a:rPr>
                        <a:t>TU sizes </a:t>
                      </a:r>
                      <a:r>
                        <a:rPr lang="en-US" sz="1600" u="none" strike="noStrike" dirty="0">
                          <a:solidFill>
                            <a:srgbClr val="0070C0"/>
                          </a:solidFill>
                          <a:effectLst/>
                        </a:rPr>
                        <a:t>on which secondary transform applied</a:t>
                      </a:r>
                      <a:endParaRPr lang="en-US" sz="1600" b="0" i="0" u="none" strike="noStrike" dirty="0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 smtClean="0">
                          <a:solidFill>
                            <a:srgbClr val="0070C0"/>
                          </a:solidFill>
                          <a:effectLst/>
                          <a:latin typeface="+mn-lt"/>
                        </a:rPr>
                        <a:t>AI</a:t>
                      </a:r>
                      <a:r>
                        <a:rPr lang="en-US" sz="1600" b="0" i="0" u="none" strike="noStrike" baseline="0" dirty="0" smtClean="0">
                          <a:solidFill>
                            <a:srgbClr val="0070C0"/>
                          </a:solidFill>
                          <a:effectLst/>
                          <a:latin typeface="+mn-lt"/>
                        </a:rPr>
                        <a:t> 2x Y</a:t>
                      </a:r>
                      <a:endParaRPr lang="en-US" sz="1600" b="0" i="0" u="none" strike="noStrike" dirty="0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 smtClean="0">
                          <a:solidFill>
                            <a:srgbClr val="0070C0"/>
                          </a:solidFill>
                          <a:effectLst/>
                          <a:latin typeface="+mn-lt"/>
                        </a:rPr>
                        <a:t>AI</a:t>
                      </a:r>
                      <a:r>
                        <a:rPr lang="en-US" sz="1600" b="0" i="0" u="none" strike="noStrike" baseline="0" dirty="0" smtClean="0">
                          <a:solidFill>
                            <a:srgbClr val="0070C0"/>
                          </a:solidFill>
                          <a:effectLst/>
                          <a:latin typeface="+mn-lt"/>
                        </a:rPr>
                        <a:t> 1.5x Y</a:t>
                      </a:r>
                      <a:endParaRPr lang="en-US" sz="1600" b="0" i="0" u="none" strike="noStrike" dirty="0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solidFill>
                            <a:srgbClr val="0070C0"/>
                          </a:solidFill>
                          <a:effectLst/>
                        </a:rPr>
                        <a:t>Average Luma gain</a:t>
                      </a:r>
                      <a:endParaRPr lang="en-US" sz="1600" b="0" i="0" u="none" strike="noStrike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solidFill>
                            <a:srgbClr val="0070C0"/>
                          </a:solidFill>
                          <a:effectLst/>
                        </a:rPr>
                        <a:t>Average Encoding Time</a:t>
                      </a:r>
                      <a:endParaRPr lang="en-US" sz="1600" b="0" i="0" u="none" strike="noStrike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>
                          <a:solidFill>
                            <a:srgbClr val="0070C0"/>
                          </a:solidFill>
                          <a:effectLst/>
                        </a:rPr>
                        <a:t>Average Decoding Time</a:t>
                      </a:r>
                      <a:endParaRPr lang="en-US" sz="1600" b="0" i="0" u="none" strike="noStrike" dirty="0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42769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  <a:latin typeface="+mn-lt"/>
                        </a:rPr>
                        <a:t>1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  <a:latin typeface="+mn-lt"/>
                        </a:rPr>
                        <a:t>1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 err="1" smtClean="0">
                          <a:effectLst/>
                          <a:latin typeface="+mn-lt"/>
                        </a:rPr>
                        <a:t>SecTrans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  <a:latin typeface="+mn-lt"/>
                        </a:rPr>
                        <a:t>8 to 32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 smtClean="0">
                          <a:effectLst/>
                          <a:latin typeface="+mn-lt"/>
                        </a:rPr>
                        <a:t>-1.0%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  <a:latin typeface="+mn-lt"/>
                        </a:rPr>
                        <a:t>-</a:t>
                      </a:r>
                      <a:r>
                        <a:rPr lang="en-US" sz="1600" u="none" strike="noStrike" dirty="0" smtClean="0">
                          <a:effectLst/>
                          <a:latin typeface="+mn-lt"/>
                        </a:rPr>
                        <a:t>0.6%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  <a:latin typeface="+mn-lt"/>
                        </a:rPr>
                        <a:t>-</a:t>
                      </a:r>
                      <a:r>
                        <a:rPr lang="en-US" sz="1600" u="none" strike="noStrike" dirty="0" smtClean="0">
                          <a:effectLst/>
                          <a:latin typeface="+mn-lt"/>
                        </a:rPr>
                        <a:t>0.8%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 smtClean="0">
                          <a:effectLst/>
                          <a:latin typeface="+mn-lt"/>
                        </a:rPr>
                        <a:t>112%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103</a:t>
                      </a:r>
                      <a:r>
                        <a:rPr lang="en-US" sz="1600" b="0" i="0" u="none" strike="noStrike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%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</a:tr>
              <a:tr h="48045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  <a:latin typeface="+mn-lt"/>
                        </a:rPr>
                        <a:t>2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  <a:latin typeface="+mn-lt"/>
                        </a:rPr>
                        <a:t>2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 err="1">
                          <a:effectLst/>
                          <a:latin typeface="+mn-lt"/>
                        </a:rPr>
                        <a:t>SecTrans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  <a:latin typeface="+mn-lt"/>
                        </a:rPr>
                        <a:t>8 to 32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  <a:latin typeface="+mn-lt"/>
                        </a:rPr>
                        <a:t>-1.4%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  <a:latin typeface="+mn-lt"/>
                        </a:rPr>
                        <a:t>-0.9%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  <a:latin typeface="+mn-lt"/>
                        </a:rPr>
                        <a:t>-1.2%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 smtClean="0">
                          <a:effectLst/>
                          <a:latin typeface="+mn-lt"/>
                        </a:rPr>
                        <a:t>125%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600" b="0" i="0" u="none" strike="noStrike" dirty="0" smtClean="0">
                        <a:solidFill>
                          <a:schemeClr val="dk1"/>
                        </a:solidFill>
                        <a:effectLst/>
                        <a:latin typeface="+mn-lt"/>
                      </a:endParaRPr>
                    </a:p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104%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</a:tr>
              <a:tr h="24547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  <a:latin typeface="+mn-lt"/>
                        </a:rPr>
                        <a:t>3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  <a:latin typeface="+mn-lt"/>
                        </a:rPr>
                        <a:t>1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  <a:latin typeface="+mn-lt"/>
                        </a:rPr>
                        <a:t>ROT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  <a:latin typeface="+mn-lt"/>
                        </a:rPr>
                        <a:t>8 to 32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  <a:latin typeface="+mn-lt"/>
                        </a:rPr>
                        <a:t>-</a:t>
                      </a:r>
                      <a:r>
                        <a:rPr lang="en-US" sz="1600" u="none" strike="noStrike" dirty="0" smtClean="0">
                          <a:effectLst/>
                          <a:latin typeface="+mn-lt"/>
                        </a:rPr>
                        <a:t>0.8%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  <a:latin typeface="+mn-lt"/>
                        </a:rPr>
                        <a:t>-</a:t>
                      </a:r>
                      <a:r>
                        <a:rPr lang="en-US" sz="1600" u="none" strike="noStrike" dirty="0" smtClean="0">
                          <a:effectLst/>
                          <a:latin typeface="+mn-lt"/>
                        </a:rPr>
                        <a:t>0.4%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  <a:latin typeface="+mn-lt"/>
                        </a:rPr>
                        <a:t>-</a:t>
                      </a:r>
                      <a:r>
                        <a:rPr lang="en-US" sz="1600" u="none" strike="noStrike" dirty="0" smtClean="0">
                          <a:effectLst/>
                          <a:latin typeface="+mn-lt"/>
                        </a:rPr>
                        <a:t>0.6%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 smtClean="0">
                          <a:effectLst/>
                          <a:latin typeface="+mn-lt"/>
                        </a:rPr>
                        <a:t>111%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101%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</a:tr>
              <a:tr h="48045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  <a:latin typeface="+mn-lt"/>
                        </a:rPr>
                        <a:t>4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  <a:latin typeface="+mn-lt"/>
                        </a:rPr>
                        <a:t>2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 smtClean="0">
                          <a:effectLst/>
                          <a:latin typeface="+mn-lt"/>
                        </a:rPr>
                        <a:t>ROT and Transpose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  <a:latin typeface="+mn-lt"/>
                        </a:rPr>
                        <a:t>8 to 32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 smtClean="0">
                          <a:effectLst/>
                          <a:latin typeface="+mn-lt"/>
                        </a:rPr>
                        <a:t>-1.1%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  <a:latin typeface="+mn-lt"/>
                        </a:rPr>
                        <a:t>-0.6%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  <a:latin typeface="+mn-lt"/>
                        </a:rPr>
                        <a:t>-</a:t>
                      </a:r>
                      <a:r>
                        <a:rPr lang="en-US" sz="1600" u="none" strike="noStrike" dirty="0" smtClean="0">
                          <a:effectLst/>
                          <a:latin typeface="+mn-lt"/>
                        </a:rPr>
                        <a:t>0.9%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 smtClean="0">
                          <a:effectLst/>
                          <a:latin typeface="+mn-lt"/>
                        </a:rPr>
                        <a:t>124%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102%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</a:tr>
              <a:tr h="48045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5</a:t>
                      </a:r>
                      <a:endParaRPr 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 err="1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SecTrans</a:t>
                      </a:r>
                      <a:endParaRPr 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16 and 32</a:t>
                      </a:r>
                      <a:endParaRPr 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-0.9%</a:t>
                      </a:r>
                      <a:endParaRPr 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-0.5%</a:t>
                      </a:r>
                      <a:endParaRPr 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-0.7%</a:t>
                      </a:r>
                      <a:endParaRPr 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123%</a:t>
                      </a:r>
                      <a:endParaRPr 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102%</a:t>
                      </a:r>
                      <a:endParaRPr 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</a:tr>
              <a:tr h="48045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6</a:t>
                      </a:r>
                      <a:endParaRPr 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</a:t>
                      </a:r>
                      <a:endParaRPr 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ROT</a:t>
                      </a:r>
                      <a:endParaRPr 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16 and 32</a:t>
                      </a:r>
                      <a:endParaRPr 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-0.8%</a:t>
                      </a:r>
                      <a:endParaRPr 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-0.4%</a:t>
                      </a:r>
                      <a:endParaRPr 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-0.6%</a:t>
                      </a:r>
                      <a:endParaRPr 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123%</a:t>
                      </a:r>
                      <a:endParaRPr 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102%</a:t>
                      </a:r>
                      <a:endParaRPr 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sp>
        <p:nvSpPr>
          <p:cNvPr id="3" name="Rectangle 2"/>
          <p:cNvSpPr/>
          <p:nvPr/>
        </p:nvSpPr>
        <p:spPr>
          <a:xfrm>
            <a:off x="762000" y="5715000"/>
            <a:ext cx="78486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eaLnBrk="0" hangingPunct="0">
              <a:spcBef>
                <a:spcPct val="20000"/>
              </a:spcBef>
              <a:buClr>
                <a:srgbClr val="0000FF"/>
              </a:buClr>
              <a:buFont typeface="Wingdings" pitchFamily="2" charset="2"/>
              <a:buChar char="q"/>
            </a:pPr>
            <a:r>
              <a:rPr lang="en-US" dirty="0"/>
              <a:t>Additional encoding complexity (times) can be </a:t>
            </a:r>
            <a:r>
              <a:rPr lang="en-US" dirty="0" smtClean="0"/>
              <a:t>halved </a:t>
            </a:r>
            <a:r>
              <a:rPr lang="en-US" dirty="0"/>
              <a:t>by using a fast search as in JCTVC-L0330.</a:t>
            </a:r>
          </a:p>
        </p:txBody>
      </p:sp>
    </p:spTree>
    <p:extLst>
      <p:ext uri="{BB962C8B-B14F-4D97-AF65-F5344CB8AC3E}">
        <p14:creationId xmlns:p14="http://schemas.microsoft.com/office/powerpoint/2010/main" val="137889298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23555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378325"/>
          </a:xfrm>
        </p:spPr>
        <p:txBody>
          <a:bodyPr/>
          <a:lstStyle/>
          <a:p>
            <a:r>
              <a:rPr lang="en-US" sz="2400" dirty="0" smtClean="0"/>
              <a:t>Proposed secondary transform provides </a:t>
            </a:r>
            <a:r>
              <a:rPr lang="en-US" sz="2400" dirty="0" err="1" smtClean="0"/>
              <a:t>upto</a:t>
            </a:r>
            <a:r>
              <a:rPr lang="en-US" sz="2400" dirty="0" smtClean="0"/>
              <a:t> 1.4 % and 0.9 % gain for All Intra 2x and 1.5x cases respectively.</a:t>
            </a:r>
          </a:p>
          <a:p>
            <a:endParaRPr lang="en-US" sz="2400" dirty="0" smtClean="0"/>
          </a:p>
          <a:p>
            <a:r>
              <a:rPr lang="en-US" sz="2400" dirty="0" smtClean="0"/>
              <a:t>Presented fast factorization for secondary transforms.</a:t>
            </a:r>
          </a:p>
          <a:p>
            <a:endParaRPr lang="en-US" sz="2400" dirty="0" smtClean="0"/>
          </a:p>
          <a:p>
            <a:r>
              <a:rPr lang="en-US" sz="2400" dirty="0" smtClean="0"/>
              <a:t>Additional decoding complexity is marginal.</a:t>
            </a:r>
          </a:p>
          <a:p>
            <a:endParaRPr lang="en-US" sz="2400" dirty="0" smtClean="0"/>
          </a:p>
          <a:p>
            <a:r>
              <a:rPr lang="en-US" sz="2400" dirty="0" smtClean="0"/>
              <a:t>Recommend to adopt proposed secondary transform, or test in a Core Experiment for Transforms/</a:t>
            </a:r>
            <a:r>
              <a:rPr lang="en-US" sz="2400" dirty="0" err="1" smtClean="0"/>
              <a:t>Intra_BL</a:t>
            </a:r>
            <a:r>
              <a:rPr lang="en-US" sz="2400" dirty="0" smtClean="0"/>
              <a:t> residue.</a:t>
            </a:r>
          </a:p>
        </p:txBody>
      </p:sp>
      <p:sp>
        <p:nvSpPr>
          <p:cNvPr id="23556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77077D27-6F51-4970-BBCA-156B6FEDC5ED}" type="slidenum">
              <a:rPr lang="en-US" altLang="ko-KR" smtClean="0">
                <a:latin typeface="Arial" pitchFamily="34" charset="0"/>
              </a:rPr>
              <a:pPr/>
              <a:t>13</a:t>
            </a:fld>
            <a:endParaRPr lang="en-US" altLang="ko-KR" smtClean="0">
              <a:latin typeface="Arial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667000"/>
            <a:ext cx="8229600" cy="1376362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/>
              <a:t> </a:t>
            </a:r>
            <a:r>
              <a:rPr lang="en-US" sz="3200" dirty="0" smtClean="0"/>
              <a:t>                        </a:t>
            </a:r>
          </a:p>
          <a:p>
            <a:pPr marL="0" indent="0">
              <a:buNone/>
            </a:pPr>
            <a:r>
              <a:rPr lang="en-US" sz="3200" dirty="0"/>
              <a:t> </a:t>
            </a:r>
            <a:r>
              <a:rPr lang="en-US" sz="3200" dirty="0" smtClean="0"/>
              <a:t>                           Back-Up</a:t>
            </a:r>
            <a:endParaRPr lang="en-US" sz="3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DFC300D-6968-4E8E-95C4-9D6D499BAED6}" type="slidenum">
              <a:rPr lang="en-US" altLang="ko-KR" smtClean="0"/>
              <a:pPr>
                <a:defRPr/>
              </a:pPr>
              <a:t>14</a:t>
            </a:fld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202553963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600" dirty="0" smtClean="0"/>
              <a:t>Derivation of the Secondary Transform Matrices</a:t>
            </a:r>
            <a:endParaRPr lang="en-US" sz="2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059363"/>
          </a:xfrm>
        </p:spPr>
        <p:txBody>
          <a:bodyPr/>
          <a:lstStyle/>
          <a:p>
            <a:r>
              <a:rPr lang="en-US" sz="2000" b="1" dirty="0" smtClean="0">
                <a:solidFill>
                  <a:srgbClr val="FF0000"/>
                </a:solidFill>
              </a:rPr>
              <a:t>No training to derive the secondary transforms</a:t>
            </a:r>
          </a:p>
          <a:p>
            <a:endParaRPr lang="en-US" sz="2000" dirty="0" smtClean="0"/>
          </a:p>
          <a:p>
            <a:r>
              <a:rPr lang="en-US" sz="2000" dirty="0" smtClean="0"/>
              <a:t>In JCTVC-L0330, it was proposed to choose between </a:t>
            </a:r>
          </a:p>
          <a:p>
            <a:pPr>
              <a:buAutoNum type="alphaLcParenBoth"/>
            </a:pPr>
            <a:r>
              <a:rPr lang="en-US" sz="2000" dirty="0" smtClean="0"/>
              <a:t>DCT Type-2      (C</a:t>
            </a:r>
            <a:r>
              <a:rPr lang="en-US" sz="2000" baseline="-25000" dirty="0" smtClean="0"/>
              <a:t>2</a:t>
            </a:r>
            <a:r>
              <a:rPr lang="en-US" sz="2000" dirty="0" smtClean="0"/>
              <a:t>)</a:t>
            </a:r>
          </a:p>
          <a:p>
            <a:pPr>
              <a:buAutoNum type="alphaLcParenBoth"/>
            </a:pPr>
            <a:r>
              <a:rPr lang="en-US" sz="2000" dirty="0" smtClean="0"/>
              <a:t>DCT Type-3      (C</a:t>
            </a:r>
            <a:r>
              <a:rPr lang="en-US" sz="2000" baseline="-25000" dirty="0" smtClean="0"/>
              <a:t>3</a:t>
            </a:r>
            <a:r>
              <a:rPr lang="en-US" sz="2000" dirty="0" smtClean="0"/>
              <a:t>)     </a:t>
            </a:r>
          </a:p>
          <a:p>
            <a:pPr>
              <a:buAutoNum type="alphaLcParenBoth"/>
            </a:pPr>
            <a:r>
              <a:rPr lang="en-US" sz="2000" dirty="0" smtClean="0"/>
              <a:t>DST Type-3      (S</a:t>
            </a:r>
            <a:r>
              <a:rPr lang="en-US" sz="2000" baseline="-25000" dirty="0" smtClean="0"/>
              <a:t>3</a:t>
            </a:r>
            <a:r>
              <a:rPr lang="en-US" sz="2000" dirty="0" smtClean="0"/>
              <a:t>)</a:t>
            </a:r>
          </a:p>
          <a:p>
            <a:pPr>
              <a:buAutoNum type="alphaLcParenBoth"/>
            </a:pPr>
            <a:endParaRPr lang="en-US" sz="2000" dirty="0"/>
          </a:p>
          <a:p>
            <a:r>
              <a:rPr lang="en-US" sz="2000" dirty="0" smtClean="0"/>
              <a:t>Derivation for secondary transform (size 8x8):</a:t>
            </a:r>
            <a:endParaRPr lang="en-US" sz="2000" dirty="0"/>
          </a:p>
          <a:p>
            <a:pPr marL="0" indent="0">
              <a:buNone/>
            </a:pPr>
            <a:r>
              <a:rPr lang="en-US" sz="2000" dirty="0" smtClean="0"/>
              <a:t>     C</a:t>
            </a:r>
            <a:r>
              <a:rPr lang="en-US" sz="2000" baseline="-25000" dirty="0" smtClean="0"/>
              <a:t>3   </a:t>
            </a:r>
            <a:r>
              <a:rPr lang="en-US" sz="2000" dirty="0" smtClean="0"/>
              <a:t>=</a:t>
            </a:r>
            <a:r>
              <a:rPr lang="en-US" sz="2000" dirty="0"/>
              <a:t> </a:t>
            </a:r>
            <a:r>
              <a:rPr lang="en-US" sz="2000" dirty="0" smtClean="0"/>
              <a:t>C</a:t>
            </a:r>
            <a:r>
              <a:rPr lang="en-US" sz="2000" baseline="-25000" dirty="0" smtClean="0"/>
              <a:t>2</a:t>
            </a:r>
            <a:r>
              <a:rPr lang="en-US" sz="2000" dirty="0" smtClean="0"/>
              <a:t> </a:t>
            </a:r>
            <a:r>
              <a:rPr lang="en-US" sz="2000" baseline="-25000" dirty="0" smtClean="0"/>
              <a:t> </a:t>
            </a:r>
            <a:r>
              <a:rPr lang="en-US" sz="2000" dirty="0" smtClean="0"/>
              <a:t>* (C</a:t>
            </a:r>
            <a:r>
              <a:rPr lang="en-US" sz="2000" baseline="-25000" dirty="0" smtClean="0"/>
              <a:t>2</a:t>
            </a:r>
            <a:r>
              <a:rPr lang="en-US" sz="2000" dirty="0"/>
              <a:t> </a:t>
            </a:r>
            <a:r>
              <a:rPr lang="en-US" sz="2000" dirty="0" smtClean="0"/>
              <a:t>) </a:t>
            </a:r>
            <a:r>
              <a:rPr lang="en-US" sz="2000" baseline="30000" dirty="0" smtClean="0"/>
              <a:t>T</a:t>
            </a:r>
            <a:r>
              <a:rPr lang="en-US" sz="2000" dirty="0" smtClean="0"/>
              <a:t> </a:t>
            </a:r>
            <a:r>
              <a:rPr lang="en-US" sz="2000" baseline="-25000" dirty="0" smtClean="0"/>
              <a:t> </a:t>
            </a:r>
            <a:r>
              <a:rPr lang="en-US" sz="2000" dirty="0" smtClean="0"/>
              <a:t>* C</a:t>
            </a:r>
            <a:r>
              <a:rPr lang="en-US" sz="2000" baseline="-25000" dirty="0" smtClean="0"/>
              <a:t>3     </a:t>
            </a:r>
            <a:r>
              <a:rPr lang="en-US" sz="2000" dirty="0" smtClean="0"/>
              <a:t> </a:t>
            </a:r>
          </a:p>
          <a:p>
            <a:pPr marL="0" indent="0">
              <a:buNone/>
            </a:pPr>
            <a:r>
              <a:rPr lang="en-US" sz="2000" dirty="0" smtClean="0"/>
              <a:t>           =  C</a:t>
            </a:r>
            <a:r>
              <a:rPr lang="en-US" sz="2000" baseline="-25000" dirty="0" smtClean="0"/>
              <a:t>2  </a:t>
            </a:r>
            <a:r>
              <a:rPr lang="en-US" sz="2000" dirty="0" smtClean="0"/>
              <a:t>*  M </a:t>
            </a:r>
            <a:endParaRPr lang="en-US" sz="2000" baseline="-25000" dirty="0"/>
          </a:p>
          <a:p>
            <a:pPr marL="0" indent="0">
              <a:buNone/>
            </a:pPr>
            <a:r>
              <a:rPr lang="en-US" sz="2000" baseline="-25000" dirty="0" smtClean="0"/>
              <a:t> </a:t>
            </a:r>
            <a:r>
              <a:rPr lang="en-US" sz="2000" dirty="0" smtClean="0"/>
              <a:t>            (DCT followed by secondary transform </a:t>
            </a:r>
            <a:r>
              <a:rPr lang="en-US" sz="2000" b="1" dirty="0" smtClean="0"/>
              <a:t>M</a:t>
            </a:r>
            <a:r>
              <a:rPr lang="en-US" sz="2000" dirty="0" smtClean="0"/>
              <a:t>)</a:t>
            </a:r>
            <a:r>
              <a:rPr lang="en-US" sz="2000" baseline="-25000" dirty="0" smtClean="0"/>
              <a:t> </a:t>
            </a:r>
          </a:p>
          <a:p>
            <a:pPr marL="0" indent="0">
              <a:buNone/>
            </a:pPr>
            <a:endParaRPr lang="en-US" sz="2000" baseline="-25000" dirty="0"/>
          </a:p>
          <a:p>
            <a:r>
              <a:rPr lang="en-US" sz="2000" dirty="0" err="1" smtClean="0"/>
              <a:t>ROTation</a:t>
            </a:r>
            <a:r>
              <a:rPr lang="en-US" sz="2000" dirty="0" smtClean="0"/>
              <a:t> transform was obtained for Intra residues </a:t>
            </a:r>
            <a:r>
              <a:rPr lang="en-US" sz="2000" dirty="0" smtClean="0"/>
              <a:t>even before HEVC </a:t>
            </a:r>
            <a:r>
              <a:rPr lang="en-US" sz="2000" dirty="0" err="1" smtClean="0"/>
              <a:t>CfP</a:t>
            </a:r>
            <a:r>
              <a:rPr lang="en-US" sz="2000" dirty="0"/>
              <a:t>.</a:t>
            </a:r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DFC300D-6968-4E8E-95C4-9D6D499BAED6}" type="slidenum">
              <a:rPr lang="en-US" altLang="ko-KR" smtClean="0"/>
              <a:pPr>
                <a:defRPr/>
              </a:pPr>
              <a:t>15</a:t>
            </a:fld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279515803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Results forJCTVC-L0330 and </a:t>
            </a:r>
            <a:r>
              <a:rPr lang="en-US" sz="2800" dirty="0" smtClean="0"/>
              <a:t>this Proposal</a:t>
            </a:r>
            <a:endParaRPr lang="en-US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DFC300D-6968-4E8E-95C4-9D6D499BAED6}" type="slidenum">
              <a:rPr lang="en-US" altLang="ko-KR" smtClean="0"/>
              <a:pPr>
                <a:defRPr/>
              </a:pPr>
              <a:t>16</a:t>
            </a:fld>
            <a:endParaRPr lang="en-US" altLang="ko-KR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21335260"/>
              </p:ext>
            </p:extLst>
          </p:nvPr>
        </p:nvGraphicFramePr>
        <p:xfrm>
          <a:off x="228600" y="1676400"/>
          <a:ext cx="8610602" cy="360211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38200"/>
                <a:gridCol w="963148"/>
                <a:gridCol w="1576764"/>
                <a:gridCol w="886378"/>
                <a:gridCol w="1086528"/>
                <a:gridCol w="1086528"/>
                <a:gridCol w="1086528"/>
                <a:gridCol w="1086528"/>
              </a:tblGrid>
              <a:tr h="165535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solidFill>
                            <a:srgbClr val="0070C0"/>
                          </a:solidFill>
                          <a:effectLst/>
                          <a:latin typeface="+mn-lt"/>
                        </a:rPr>
                        <a:t>Test Number</a:t>
                      </a:r>
                      <a:endParaRPr lang="en-US" sz="1800" b="0" i="0" u="none" strike="noStrike" dirty="0">
                        <a:solidFill>
                          <a:srgbClr val="0070C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solidFill>
                            <a:srgbClr val="0070C0"/>
                          </a:solidFill>
                          <a:effectLst/>
                          <a:latin typeface="+mn-lt"/>
                        </a:rPr>
                        <a:t># of </a:t>
                      </a:r>
                      <a:r>
                        <a:rPr lang="en-US" sz="1800" u="none" strike="noStrike" dirty="0" smtClean="0">
                          <a:solidFill>
                            <a:srgbClr val="0070C0"/>
                          </a:solidFill>
                          <a:effectLst/>
                          <a:latin typeface="+mn-lt"/>
                        </a:rPr>
                        <a:t>Transforms tested</a:t>
                      </a:r>
                      <a:endParaRPr lang="en-US" sz="1800" b="0" i="0" u="none" strike="noStrike" dirty="0">
                        <a:solidFill>
                          <a:srgbClr val="0070C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solidFill>
                            <a:srgbClr val="0070C0"/>
                          </a:solidFill>
                          <a:effectLst/>
                          <a:latin typeface="+mn-lt"/>
                        </a:rPr>
                        <a:t>Type of </a:t>
                      </a:r>
                      <a:r>
                        <a:rPr lang="en-US" sz="1800" u="none" strike="noStrike" dirty="0" smtClean="0">
                          <a:solidFill>
                            <a:srgbClr val="0070C0"/>
                          </a:solidFill>
                          <a:effectLst/>
                          <a:latin typeface="+mn-lt"/>
                        </a:rPr>
                        <a:t>Transform</a:t>
                      </a:r>
                      <a:endParaRPr lang="en-US" sz="1800" b="0" i="0" u="none" strike="noStrike" dirty="0">
                        <a:solidFill>
                          <a:srgbClr val="0070C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70C0"/>
                          </a:solidFill>
                          <a:effectLst/>
                          <a:latin typeface="+mn-lt"/>
                        </a:rPr>
                        <a:t>AI</a:t>
                      </a:r>
                      <a:r>
                        <a:rPr lang="en-US" sz="1800" b="0" i="0" u="none" strike="noStrike" baseline="0" dirty="0" smtClean="0">
                          <a:solidFill>
                            <a:srgbClr val="0070C0"/>
                          </a:solidFill>
                          <a:effectLst/>
                          <a:latin typeface="+mn-lt"/>
                        </a:rPr>
                        <a:t> 2x Y</a:t>
                      </a:r>
                      <a:endParaRPr lang="en-US" sz="1800" b="0" i="0" u="none" strike="noStrike" dirty="0">
                        <a:solidFill>
                          <a:srgbClr val="0070C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70C0"/>
                          </a:solidFill>
                          <a:effectLst/>
                          <a:latin typeface="+mn-lt"/>
                        </a:rPr>
                        <a:t>AI</a:t>
                      </a:r>
                      <a:r>
                        <a:rPr lang="en-US" sz="1800" b="0" i="0" u="none" strike="noStrike" baseline="0" dirty="0" smtClean="0">
                          <a:solidFill>
                            <a:srgbClr val="0070C0"/>
                          </a:solidFill>
                          <a:effectLst/>
                          <a:latin typeface="+mn-lt"/>
                        </a:rPr>
                        <a:t> 1.5x Y</a:t>
                      </a:r>
                      <a:endParaRPr lang="en-US" sz="1800" b="0" i="0" u="none" strike="noStrike" dirty="0">
                        <a:solidFill>
                          <a:srgbClr val="0070C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solidFill>
                            <a:srgbClr val="0070C0"/>
                          </a:solidFill>
                          <a:effectLst/>
                          <a:latin typeface="+mn-lt"/>
                        </a:rPr>
                        <a:t>Average Luma gain</a:t>
                      </a:r>
                      <a:endParaRPr lang="en-US" sz="1800" b="0" i="0" u="none" strike="noStrike">
                        <a:solidFill>
                          <a:srgbClr val="0070C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solidFill>
                            <a:srgbClr val="0070C0"/>
                          </a:solidFill>
                          <a:effectLst/>
                          <a:latin typeface="+mn-lt"/>
                        </a:rPr>
                        <a:t>Average Encoding Time</a:t>
                      </a:r>
                      <a:endParaRPr lang="en-US" sz="1800" b="0" i="0" u="none" strike="noStrike">
                        <a:solidFill>
                          <a:srgbClr val="0070C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solidFill>
                            <a:srgbClr val="0070C0"/>
                          </a:solidFill>
                          <a:effectLst/>
                          <a:latin typeface="+mn-lt"/>
                        </a:rPr>
                        <a:t>Average Decoding Time</a:t>
                      </a:r>
                      <a:endParaRPr lang="en-US" sz="1800" b="0" i="0" u="none" strike="noStrike" dirty="0">
                        <a:solidFill>
                          <a:srgbClr val="0070C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</a:tr>
              <a:tr h="42769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M-0033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  <a:latin typeface="+mn-lt"/>
                        </a:rPr>
                        <a:t>1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 err="1" smtClean="0">
                          <a:effectLst/>
                          <a:latin typeface="+mn-lt"/>
                        </a:rPr>
                        <a:t>SecTrans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 smtClean="0">
                          <a:effectLst/>
                          <a:latin typeface="+mn-lt"/>
                        </a:rPr>
                        <a:t>-1.0%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  <a:latin typeface="+mn-lt"/>
                        </a:rPr>
                        <a:t>-</a:t>
                      </a:r>
                      <a:r>
                        <a:rPr lang="en-US" sz="1800" u="none" strike="noStrike" dirty="0" smtClean="0">
                          <a:effectLst/>
                          <a:latin typeface="+mn-lt"/>
                        </a:rPr>
                        <a:t>0.6%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  <a:latin typeface="+mn-lt"/>
                        </a:rPr>
                        <a:t>-</a:t>
                      </a:r>
                      <a:r>
                        <a:rPr lang="en-US" sz="1800" u="none" strike="noStrike" dirty="0" smtClean="0">
                          <a:effectLst/>
                          <a:latin typeface="+mn-lt"/>
                        </a:rPr>
                        <a:t>0.8%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 smtClean="0">
                          <a:effectLst/>
                          <a:latin typeface="+mn-lt"/>
                        </a:rPr>
                        <a:t>112%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103</a:t>
                      </a:r>
                      <a:r>
                        <a:rPr lang="en-US" sz="1800" b="0" i="0" u="none" strike="noStrike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%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</a:tr>
              <a:tr h="48045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M-0033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  <a:latin typeface="+mn-lt"/>
                        </a:rPr>
                        <a:t>2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 err="1" smtClean="0">
                          <a:effectLst/>
                          <a:latin typeface="+mn-lt"/>
                        </a:rPr>
                        <a:t>SecTrans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  <a:latin typeface="+mn-lt"/>
                        </a:rPr>
                        <a:t>-1.4%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  <a:latin typeface="+mn-lt"/>
                        </a:rPr>
                        <a:t>-0.9%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  <a:latin typeface="+mn-lt"/>
                        </a:rPr>
                        <a:t>-1.2%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 smtClean="0">
                          <a:effectLst/>
                          <a:latin typeface="+mn-lt"/>
                        </a:rPr>
                        <a:t>125%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800" b="0" i="0" u="none" strike="noStrike" dirty="0" smtClean="0">
                        <a:solidFill>
                          <a:schemeClr val="dk1"/>
                        </a:solidFill>
                        <a:effectLst/>
                        <a:latin typeface="+mn-lt"/>
                      </a:endParaRPr>
                    </a:p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104%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</a:tr>
              <a:tr h="48045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L-0030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Full-Size Trans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-1.1%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-1.0%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-1.0%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105%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99%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</a:tr>
              <a:tr h="48045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L-0030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Full-Size</a:t>
                      </a:r>
                      <a:r>
                        <a:rPr lang="en-US" sz="1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Trans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-1.7%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-1.5%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-1.6%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110%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99%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6418352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DFC300D-6968-4E8E-95C4-9D6D499BAED6}" type="slidenum">
              <a:rPr lang="en-US" altLang="ko-KR" smtClean="0"/>
              <a:pPr>
                <a:defRPr/>
              </a:pPr>
              <a:t>2</a:t>
            </a:fld>
            <a:endParaRPr lang="en-US" altLang="ko-KR" dirty="0"/>
          </a:p>
        </p:txBody>
      </p:sp>
      <p:sp>
        <p:nvSpPr>
          <p:cNvPr id="16" name="Rectangle 1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7" name="Rectangle 21"/>
          <p:cNvSpPr>
            <a:spLocks noChangeArrowheads="1"/>
          </p:cNvSpPr>
          <p:nvPr/>
        </p:nvSpPr>
        <p:spPr bwMode="auto">
          <a:xfrm>
            <a:off x="0" y="54292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457056" tIns="152352" rIns="0" bIns="38088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76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  <a:tab pos="457200" algn="l"/>
                <a:tab pos="685800" algn="l"/>
                <a:tab pos="914400" algn="l"/>
              </a:tabLst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688975"/>
          </a:xfrm>
        </p:spPr>
        <p:txBody>
          <a:bodyPr/>
          <a:lstStyle/>
          <a:p>
            <a:r>
              <a:rPr lang="en-US" dirty="0" smtClean="0"/>
              <a:t>Motivation and Prior Work</a:t>
            </a:r>
            <a:endParaRPr lang="en-US" dirty="0"/>
          </a:p>
        </p:txBody>
      </p:sp>
      <p:sp>
        <p:nvSpPr>
          <p:cNvPr id="2" name="Rectangle 1"/>
          <p:cNvSpPr/>
          <p:nvPr/>
        </p:nvSpPr>
        <p:spPr>
          <a:xfrm>
            <a:off x="566462" y="1013936"/>
            <a:ext cx="7815538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itchFamily="2" charset="2"/>
              <a:buChar char="q"/>
            </a:pPr>
            <a:r>
              <a:rPr lang="en-US" sz="2000" dirty="0" smtClean="0"/>
              <a:t>DCT is not necessarily the optimal transform for </a:t>
            </a:r>
            <a:r>
              <a:rPr lang="en-US" sz="2000" dirty="0" err="1" smtClean="0"/>
              <a:t>Intra_BL</a:t>
            </a:r>
            <a:r>
              <a:rPr lang="en-US" sz="2000" dirty="0" smtClean="0"/>
              <a:t> residue</a:t>
            </a:r>
          </a:p>
          <a:p>
            <a:endParaRPr lang="en-US" sz="2000" dirty="0"/>
          </a:p>
          <a:p>
            <a:pPr marL="342900" indent="-342900">
              <a:buFont typeface="Wingdings" pitchFamily="2" charset="2"/>
              <a:buChar char="q"/>
            </a:pPr>
            <a:r>
              <a:rPr lang="en-US" sz="2000" dirty="0" smtClean="0"/>
              <a:t>Prior Work :</a:t>
            </a:r>
          </a:p>
          <a:p>
            <a:endParaRPr lang="en-US" sz="2000" dirty="0" smtClean="0"/>
          </a:p>
          <a:p>
            <a:pPr marL="342900" indent="-342900">
              <a:buAutoNum type="arabicPeriod"/>
            </a:pPr>
            <a:r>
              <a:rPr lang="en-US" sz="2000" dirty="0" smtClean="0"/>
              <a:t>L</a:t>
            </a:r>
            <a:r>
              <a:rPr lang="en-US" sz="2000" dirty="0"/>
              <a:t>. Guo, M. Karczewicz, J. Sole, and J. </a:t>
            </a:r>
            <a:r>
              <a:rPr lang="en-US" sz="2000" dirty="0" smtClean="0"/>
              <a:t>Chen, JCTVC-K0321</a:t>
            </a:r>
          </a:p>
          <a:p>
            <a:pPr marL="342900" indent="-342900">
              <a:buAutoNum type="arabicPeriod"/>
            </a:pPr>
            <a:r>
              <a:rPr lang="en-US" sz="2000" dirty="0"/>
              <a:t>L. Guo, M. Karczewicz, and J. </a:t>
            </a:r>
            <a:r>
              <a:rPr lang="en-US" sz="2000" dirty="0" smtClean="0"/>
              <a:t>Chen, JCTVC-L0330</a:t>
            </a:r>
          </a:p>
          <a:p>
            <a:pPr marL="914400" lvl="1" indent="-457200">
              <a:buAutoNum type="alphaLcParenBoth"/>
            </a:pPr>
            <a:r>
              <a:rPr lang="en-US" sz="2000" dirty="0" smtClean="0"/>
              <a:t>Full size 8x8, 16x16 and 32x32 additional transforms were proposed there.</a:t>
            </a:r>
          </a:p>
          <a:p>
            <a:pPr marL="914400" lvl="1" indent="-457200">
              <a:buAutoNum type="alphaLcParenBoth"/>
            </a:pPr>
            <a:r>
              <a:rPr lang="en-US" sz="2000" dirty="0" smtClean="0">
                <a:solidFill>
                  <a:srgbClr val="FF0000"/>
                </a:solidFill>
              </a:rPr>
              <a:t>Gains of around 1.7% and 1.5% were obtained for AI 2x and AI 1.5x scenario.</a:t>
            </a:r>
            <a:endParaRPr lang="en-US" sz="2000" dirty="0">
              <a:solidFill>
                <a:srgbClr val="FF0000"/>
              </a:solidFill>
            </a:endParaRPr>
          </a:p>
          <a:p>
            <a:pPr marL="800100" lvl="1" indent="-342900">
              <a:buAutoNum type="arabicPeriod"/>
            </a:pPr>
            <a:endParaRPr lang="en-US" sz="2000" dirty="0" smtClean="0"/>
          </a:p>
          <a:p>
            <a:pPr marL="800100" lvl="1" indent="-342900">
              <a:buAutoNum type="arabicPeriod"/>
            </a:pPr>
            <a:endParaRPr lang="en-US" sz="2000" dirty="0"/>
          </a:p>
          <a:p>
            <a:pPr marL="342900" indent="-342900">
              <a:buFont typeface="Wingdings" pitchFamily="2" charset="2"/>
              <a:buChar char="q"/>
            </a:pPr>
            <a:r>
              <a:rPr lang="en-US" sz="2000" dirty="0" smtClean="0"/>
              <a:t>Since additional transforms are expensive to implement at larger sizes, e.g., 32x32, we propose to use secondary transforms.</a:t>
            </a:r>
          </a:p>
        </p:txBody>
      </p:sp>
    </p:spTree>
    <p:extLst>
      <p:ext uri="{BB962C8B-B14F-4D97-AF65-F5344CB8AC3E}">
        <p14:creationId xmlns:p14="http://schemas.microsoft.com/office/powerpoint/2010/main" val="78657033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 (1)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2846" y="914401"/>
            <a:ext cx="8229600" cy="2743200"/>
          </a:xfrm>
        </p:spPr>
        <p:txBody>
          <a:bodyPr/>
          <a:lstStyle/>
          <a:p>
            <a:r>
              <a:rPr lang="en-US" dirty="0" smtClean="0"/>
              <a:t>Currently in SHM 1.0,</a:t>
            </a:r>
          </a:p>
          <a:p>
            <a:pPr lvl="1"/>
            <a:r>
              <a:rPr lang="en-US" sz="1800" dirty="0" smtClean="0"/>
              <a:t>For </a:t>
            </a:r>
            <a:r>
              <a:rPr lang="en-US" sz="1800" dirty="0" err="1" smtClean="0"/>
              <a:t>Luma</a:t>
            </a:r>
            <a:r>
              <a:rPr lang="en-US" sz="1800" dirty="0" smtClean="0"/>
              <a:t> </a:t>
            </a:r>
            <a:r>
              <a:rPr lang="en-US" sz="1800" dirty="0" err="1" smtClean="0"/>
              <a:t>Intra_BL</a:t>
            </a:r>
            <a:r>
              <a:rPr lang="en-US" sz="1800" dirty="0" smtClean="0"/>
              <a:t> 4x4 Residue: DST is used.</a:t>
            </a:r>
          </a:p>
          <a:p>
            <a:pPr lvl="1"/>
            <a:r>
              <a:rPr lang="en-US" sz="1800" dirty="0" smtClean="0"/>
              <a:t>For 8x8 and larger </a:t>
            </a:r>
            <a:r>
              <a:rPr lang="en-US" sz="1800" dirty="0" err="1" smtClean="0"/>
              <a:t>Luma</a:t>
            </a:r>
            <a:r>
              <a:rPr lang="en-US" sz="1800" dirty="0" smtClean="0"/>
              <a:t> </a:t>
            </a:r>
            <a:r>
              <a:rPr lang="en-US" sz="1800" dirty="0" err="1" smtClean="0"/>
              <a:t>Intra_BL</a:t>
            </a:r>
            <a:r>
              <a:rPr lang="en-US" sz="1800" dirty="0" smtClean="0"/>
              <a:t> residue, DCT is used</a:t>
            </a:r>
          </a:p>
          <a:p>
            <a:endParaRPr lang="en-US" dirty="0"/>
          </a:p>
          <a:p>
            <a:r>
              <a:rPr lang="en-US" dirty="0" smtClean="0"/>
              <a:t>Proposal: Apply 8x8 secondary transform to low-frequency DCT coefficients  </a:t>
            </a:r>
            <a:r>
              <a:rPr lang="en-US" dirty="0"/>
              <a:t>for </a:t>
            </a:r>
            <a:r>
              <a:rPr lang="en-US" dirty="0" err="1"/>
              <a:t>Intra_BL</a:t>
            </a:r>
            <a:r>
              <a:rPr lang="en-US" dirty="0"/>
              <a:t> residue at TU size 8x8 and </a:t>
            </a:r>
            <a:r>
              <a:rPr lang="en-US" dirty="0" smtClean="0"/>
              <a:t>larger (</a:t>
            </a:r>
            <a:r>
              <a:rPr lang="en-US" dirty="0" err="1" smtClean="0"/>
              <a:t>Luma</a:t>
            </a:r>
            <a:r>
              <a:rPr lang="en-US" dirty="0" smtClean="0"/>
              <a:t> only)</a:t>
            </a:r>
          </a:p>
          <a:p>
            <a:pPr lvl="1"/>
            <a:r>
              <a:rPr lang="en-US" sz="1800" dirty="0" smtClean="0"/>
              <a:t>No changes to Chroma and 4x4 </a:t>
            </a:r>
            <a:r>
              <a:rPr lang="en-US" sz="1800" dirty="0" err="1" smtClean="0"/>
              <a:t>Intra_BL</a:t>
            </a:r>
            <a:r>
              <a:rPr lang="en-US" sz="1800" dirty="0" smtClean="0"/>
              <a:t> TU’s</a:t>
            </a:r>
          </a:p>
          <a:p>
            <a:pPr lvl="1"/>
            <a:r>
              <a:rPr lang="en-US" sz="1800" b="1" dirty="0" smtClean="0">
                <a:solidFill>
                  <a:srgbClr val="FF0000"/>
                </a:solidFill>
              </a:rPr>
              <a:t>Gains of 1.4 % and 0.9 % obtained for AI 2x and AI 1.5x scenarios.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DFC300D-6968-4E8E-95C4-9D6D499BAED6}" type="slidenum">
              <a:rPr lang="en-US" altLang="ko-KR" smtClean="0"/>
              <a:pPr>
                <a:defRPr/>
              </a:pPr>
              <a:t>3</a:t>
            </a:fld>
            <a:endParaRPr lang="en-US" altLang="ko-KR" dirty="0"/>
          </a:p>
        </p:txBody>
      </p:sp>
      <p:grpSp>
        <p:nvGrpSpPr>
          <p:cNvPr id="5" name="Group 4"/>
          <p:cNvGrpSpPr/>
          <p:nvPr/>
        </p:nvGrpSpPr>
        <p:grpSpPr>
          <a:xfrm>
            <a:off x="685800" y="3824686"/>
            <a:ext cx="7932356" cy="2490031"/>
            <a:chOff x="800029" y="1752778"/>
            <a:chExt cx="7932356" cy="3445134"/>
          </a:xfrm>
        </p:grpSpPr>
        <p:sp>
          <p:nvSpPr>
            <p:cNvPr id="6" name="Text Box 695"/>
            <p:cNvSpPr txBox="1">
              <a:spLocks noChangeArrowheads="1"/>
            </p:cNvSpPr>
            <p:nvPr/>
          </p:nvSpPr>
          <p:spPr bwMode="auto">
            <a:xfrm>
              <a:off x="6654220" y="1752778"/>
              <a:ext cx="1535963" cy="5473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spAutoFit/>
            </a:bodyPr>
            <a:lstStyle/>
            <a:p>
              <a:pPr marL="0" marR="0"/>
              <a:r>
                <a:rPr lang="en-US" sz="1600" b="1" kern="1200" dirty="0">
                  <a:solidFill>
                    <a:srgbClr val="000000"/>
                  </a:solidFill>
                  <a:effectLst/>
                  <a:latin typeface="Times New Roman"/>
                  <a:ea typeface="Malgun Gothic"/>
                </a:rPr>
                <a:t>Trigger Conditions</a:t>
              </a:r>
              <a:endParaRPr lang="en-US" sz="1600" dirty="0">
                <a:effectLst/>
                <a:latin typeface="Times New Roman"/>
                <a:ea typeface="Malgun Gothic"/>
              </a:endParaRPr>
            </a:p>
          </p:txBody>
        </p:sp>
        <p:sp>
          <p:nvSpPr>
            <p:cNvPr id="7" name="Text Box 673"/>
            <p:cNvSpPr txBox="1">
              <a:spLocks noChangeArrowheads="1"/>
            </p:cNvSpPr>
            <p:nvPr/>
          </p:nvSpPr>
          <p:spPr bwMode="auto">
            <a:xfrm>
              <a:off x="2054876" y="1752778"/>
              <a:ext cx="1708999" cy="5473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spAutoFit/>
            </a:bodyPr>
            <a:lstStyle/>
            <a:p>
              <a:pPr marL="0" marR="0"/>
              <a:r>
                <a:rPr lang="en-US" sz="1600" b="1" kern="1200" dirty="0">
                  <a:solidFill>
                    <a:srgbClr val="000000"/>
                  </a:solidFill>
                  <a:effectLst/>
                  <a:latin typeface="Times New Roman"/>
                  <a:ea typeface="Malgun Gothic"/>
                </a:rPr>
                <a:t>Decoder Operations</a:t>
              </a:r>
              <a:endParaRPr lang="en-US" sz="1600" dirty="0">
                <a:effectLst/>
                <a:latin typeface="Times New Roman"/>
                <a:ea typeface="Malgun Gothic"/>
              </a:endParaRPr>
            </a:p>
          </p:txBody>
        </p:sp>
        <p:sp>
          <p:nvSpPr>
            <p:cNvPr id="8" name="Rectangle 7"/>
            <p:cNvSpPr>
              <a:spLocks noChangeArrowheads="1"/>
            </p:cNvSpPr>
            <p:nvPr/>
          </p:nvSpPr>
          <p:spPr bwMode="auto">
            <a:xfrm>
              <a:off x="5306667" y="4123645"/>
              <a:ext cx="1085926" cy="786627"/>
            </a:xfrm>
            <a:prstGeom prst="rect">
              <a:avLst/>
            </a:prstGeom>
            <a:noFill/>
            <a:ln w="2540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0" vert="horz" wrap="square" lIns="91440" tIns="45720" rIns="91440" bIns="45720" anchor="ctr" anchorCtr="0" upright="1">
              <a:noAutofit/>
            </a:bodyPr>
            <a:lstStyle/>
            <a:p>
              <a:pPr marL="0" marR="0" algn="ctr"/>
              <a:r>
                <a:rPr lang="en-US" sz="1600" kern="1200" dirty="0" smtClean="0">
                  <a:solidFill>
                    <a:srgbClr val="000000"/>
                  </a:solidFill>
                  <a:effectLst/>
                  <a:latin typeface="Times New Roman"/>
                  <a:ea typeface="Malgun Gothic"/>
                </a:rPr>
                <a:t>Inverse </a:t>
              </a:r>
              <a:r>
                <a:rPr lang="en-US" sz="1600" kern="1200" dirty="0">
                  <a:solidFill>
                    <a:srgbClr val="000000"/>
                  </a:solidFill>
                  <a:effectLst/>
                  <a:latin typeface="Times New Roman"/>
                  <a:ea typeface="Malgun Gothic"/>
                </a:rPr>
                <a:t>DCT</a:t>
              </a:r>
              <a:endParaRPr lang="en-US" sz="1600" dirty="0">
                <a:effectLst/>
                <a:latin typeface="Times New Roman"/>
                <a:ea typeface="Malgun Gothic"/>
              </a:endParaRPr>
            </a:p>
          </p:txBody>
        </p:sp>
        <p:sp>
          <p:nvSpPr>
            <p:cNvPr id="9" name="Rectangle 8"/>
            <p:cNvSpPr>
              <a:spLocks noChangeArrowheads="1"/>
            </p:cNvSpPr>
            <p:nvPr/>
          </p:nvSpPr>
          <p:spPr bwMode="auto">
            <a:xfrm>
              <a:off x="800029" y="3987653"/>
              <a:ext cx="1090554" cy="989728"/>
            </a:xfrm>
            <a:prstGeom prst="rect">
              <a:avLst/>
            </a:prstGeom>
            <a:noFill/>
            <a:ln w="2540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0" vert="horz" wrap="square" lIns="91440" tIns="45720" rIns="91440" bIns="45720" anchor="ctr" anchorCtr="0" upright="1">
              <a:noAutofit/>
            </a:bodyPr>
            <a:lstStyle/>
            <a:p>
              <a:pPr marL="0" marR="0" algn="ctr"/>
              <a:r>
                <a:rPr lang="en-US" sz="1600" kern="1200" dirty="0">
                  <a:solidFill>
                    <a:srgbClr val="000000"/>
                  </a:solidFill>
                  <a:effectLst/>
                  <a:latin typeface="Times New Roman"/>
                  <a:ea typeface="Malgun Gothic"/>
                </a:rPr>
                <a:t>Inverse </a:t>
              </a:r>
              <a:r>
                <a:rPr lang="en-US" sz="1600" kern="1200" dirty="0" err="1">
                  <a:solidFill>
                    <a:srgbClr val="000000"/>
                  </a:solidFill>
                  <a:effectLst/>
                  <a:latin typeface="Times New Roman"/>
                  <a:ea typeface="Malgun Gothic"/>
                </a:rPr>
                <a:t>Quantizer</a:t>
              </a:r>
              <a:endParaRPr lang="en-US" sz="1600" dirty="0">
                <a:effectLst/>
                <a:latin typeface="Times New Roman"/>
                <a:ea typeface="Malgun Gothic"/>
              </a:endParaRPr>
            </a:p>
          </p:txBody>
        </p:sp>
        <p:sp>
          <p:nvSpPr>
            <p:cNvPr id="10" name="Rectangle 9"/>
            <p:cNvSpPr>
              <a:spLocks noChangeArrowheads="1"/>
            </p:cNvSpPr>
            <p:nvPr/>
          </p:nvSpPr>
          <p:spPr bwMode="auto">
            <a:xfrm>
              <a:off x="2606776" y="4065396"/>
              <a:ext cx="1818660" cy="903127"/>
            </a:xfrm>
            <a:prstGeom prst="rect">
              <a:avLst/>
            </a:prstGeom>
            <a:noFill/>
            <a:ln w="2540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0" vert="horz" wrap="square" lIns="91440" tIns="45720" rIns="91440" bIns="45720" anchor="ctr" anchorCtr="0" upright="1">
              <a:noAutofit/>
            </a:bodyPr>
            <a:lstStyle/>
            <a:p>
              <a:pPr marL="0" marR="0" algn="ctr"/>
              <a:r>
                <a:rPr lang="en-US" sz="1600" kern="1200" dirty="0" smtClean="0">
                  <a:solidFill>
                    <a:srgbClr val="000000"/>
                  </a:solidFill>
                  <a:effectLst/>
                  <a:latin typeface="Times New Roman"/>
                  <a:ea typeface="Malgun Gothic"/>
                </a:rPr>
                <a:t>Inverse </a:t>
              </a:r>
              <a:r>
                <a:rPr lang="en-US" sz="1600" kern="1200" dirty="0">
                  <a:solidFill>
                    <a:srgbClr val="000000"/>
                  </a:solidFill>
                  <a:effectLst/>
                  <a:latin typeface="Times New Roman"/>
                  <a:ea typeface="Malgun Gothic"/>
                </a:rPr>
                <a:t>Secondary </a:t>
              </a:r>
              <a:r>
                <a:rPr lang="en-US" sz="1600" kern="1200" dirty="0" smtClean="0">
                  <a:solidFill>
                    <a:srgbClr val="000000"/>
                  </a:solidFill>
                  <a:effectLst/>
                  <a:latin typeface="Times New Roman"/>
                  <a:ea typeface="Malgun Gothic"/>
                </a:rPr>
                <a:t>Transform</a:t>
              </a:r>
              <a:endParaRPr lang="en-US" sz="1600" dirty="0">
                <a:effectLst/>
                <a:latin typeface="Times New Roman"/>
                <a:ea typeface="Malgun Gothic"/>
              </a:endParaRPr>
            </a:p>
          </p:txBody>
        </p:sp>
        <p:sp>
          <p:nvSpPr>
            <p:cNvPr id="11" name="Text Box 694"/>
            <p:cNvSpPr txBox="1">
              <a:spLocks noChangeArrowheads="1"/>
            </p:cNvSpPr>
            <p:nvPr/>
          </p:nvSpPr>
          <p:spPr bwMode="auto">
            <a:xfrm>
              <a:off x="6631028" y="4123645"/>
              <a:ext cx="2101357" cy="10742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 marL="0" marR="0"/>
              <a:r>
                <a:rPr lang="en-US" sz="1600" kern="1200" dirty="0">
                  <a:solidFill>
                    <a:srgbClr val="000000"/>
                  </a:solidFill>
                  <a:effectLst/>
                  <a:latin typeface="Times New Roman"/>
                  <a:ea typeface="Malgun Gothic"/>
                </a:rPr>
                <a:t>TU &gt;=8 ; Mode == </a:t>
              </a:r>
              <a:r>
                <a:rPr lang="en-US" sz="1600" kern="1200" dirty="0" err="1">
                  <a:solidFill>
                    <a:srgbClr val="000000"/>
                  </a:solidFill>
                  <a:effectLst/>
                  <a:latin typeface="Times New Roman"/>
                  <a:ea typeface="Malgun Gothic"/>
                </a:rPr>
                <a:t>Intra_BL</a:t>
              </a:r>
              <a:r>
                <a:rPr lang="en-US" sz="1600" kern="1200" dirty="0">
                  <a:solidFill>
                    <a:srgbClr val="000000"/>
                  </a:solidFill>
                  <a:effectLst/>
                  <a:latin typeface="Times New Roman"/>
                  <a:ea typeface="Malgun Gothic"/>
                </a:rPr>
                <a:t> ; </a:t>
              </a:r>
              <a:r>
                <a:rPr lang="en-US" sz="1600" kern="1200" dirty="0" err="1">
                  <a:solidFill>
                    <a:srgbClr val="000000"/>
                  </a:solidFill>
                  <a:effectLst/>
                  <a:latin typeface="Times New Roman"/>
                  <a:ea typeface="Malgun Gothic"/>
                </a:rPr>
                <a:t>Text_Luma</a:t>
              </a:r>
              <a:r>
                <a:rPr lang="en-US" sz="1600" kern="1200" dirty="0">
                  <a:solidFill>
                    <a:srgbClr val="000000"/>
                  </a:solidFill>
                  <a:effectLst/>
                  <a:latin typeface="Times New Roman"/>
                  <a:ea typeface="Malgun Gothic"/>
                </a:rPr>
                <a:t>;</a:t>
              </a:r>
              <a:endParaRPr lang="en-US" sz="1600" dirty="0">
                <a:effectLst/>
                <a:latin typeface="Times New Roman"/>
                <a:ea typeface="Malgun Gothic"/>
              </a:endParaRPr>
            </a:p>
            <a:p>
              <a:pPr marL="0" marR="0"/>
              <a:r>
                <a:rPr lang="en-US" sz="1600" kern="1200" dirty="0">
                  <a:solidFill>
                    <a:srgbClr val="000000"/>
                  </a:solidFill>
                  <a:effectLst/>
                  <a:latin typeface="Times New Roman"/>
                  <a:ea typeface="Malgun Gothic"/>
                </a:rPr>
                <a:t>and </a:t>
              </a:r>
              <a:r>
                <a:rPr lang="en-US" sz="1600" kern="1200" dirty="0" err="1">
                  <a:solidFill>
                    <a:srgbClr val="000000"/>
                  </a:solidFill>
                  <a:effectLst/>
                  <a:latin typeface="Times New Roman"/>
                  <a:ea typeface="Malgun Gothic"/>
                </a:rPr>
                <a:t>useSecTransFlag</a:t>
              </a:r>
              <a:r>
                <a:rPr lang="en-US" sz="1600" kern="1200" dirty="0">
                  <a:solidFill>
                    <a:srgbClr val="000000"/>
                  </a:solidFill>
                  <a:effectLst/>
                  <a:latin typeface="Times New Roman"/>
                  <a:ea typeface="Malgun Gothic"/>
                </a:rPr>
                <a:t> ==1</a:t>
              </a:r>
              <a:endParaRPr lang="en-US" sz="1600" dirty="0">
                <a:effectLst/>
                <a:latin typeface="Times New Roman"/>
                <a:ea typeface="Malgun Gothic"/>
              </a:endParaRPr>
            </a:p>
          </p:txBody>
        </p:sp>
        <p:sp>
          <p:nvSpPr>
            <p:cNvPr id="12" name="Rectangle 11"/>
            <p:cNvSpPr>
              <a:spLocks noChangeArrowheads="1"/>
            </p:cNvSpPr>
            <p:nvPr/>
          </p:nvSpPr>
          <p:spPr bwMode="auto">
            <a:xfrm>
              <a:off x="5197298" y="2493012"/>
              <a:ext cx="1085926" cy="722707"/>
            </a:xfrm>
            <a:prstGeom prst="rect">
              <a:avLst/>
            </a:prstGeom>
            <a:noFill/>
            <a:ln w="2540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0" vert="horz" wrap="square" lIns="91440" tIns="45720" rIns="91440" bIns="45720" anchor="ctr" anchorCtr="0" upright="1">
              <a:noAutofit/>
            </a:bodyPr>
            <a:lstStyle/>
            <a:p>
              <a:pPr marL="0" marR="0" algn="ctr"/>
              <a:r>
                <a:rPr lang="en-US" sz="1600" kern="1200" dirty="0" smtClean="0">
                  <a:solidFill>
                    <a:srgbClr val="000000"/>
                  </a:solidFill>
                  <a:effectLst/>
                  <a:latin typeface="Times New Roman"/>
                  <a:ea typeface="Malgun Gothic"/>
                </a:rPr>
                <a:t>Inverse </a:t>
              </a:r>
              <a:r>
                <a:rPr lang="en-US" sz="1600" kern="1200" dirty="0">
                  <a:solidFill>
                    <a:srgbClr val="000000"/>
                  </a:solidFill>
                  <a:effectLst/>
                  <a:latin typeface="Times New Roman"/>
                  <a:ea typeface="Malgun Gothic"/>
                </a:rPr>
                <a:t>DCT</a:t>
              </a:r>
              <a:endParaRPr lang="en-US" sz="1600" dirty="0">
                <a:effectLst/>
                <a:latin typeface="Times New Roman"/>
                <a:ea typeface="Malgun Gothic"/>
              </a:endParaRPr>
            </a:p>
          </p:txBody>
        </p:sp>
        <p:sp>
          <p:nvSpPr>
            <p:cNvPr id="13" name="Rectangle 12"/>
            <p:cNvSpPr>
              <a:spLocks noChangeArrowheads="1"/>
            </p:cNvSpPr>
            <p:nvPr/>
          </p:nvSpPr>
          <p:spPr bwMode="auto">
            <a:xfrm>
              <a:off x="810866" y="2487857"/>
              <a:ext cx="1106221" cy="987666"/>
            </a:xfrm>
            <a:prstGeom prst="rect">
              <a:avLst/>
            </a:prstGeom>
            <a:noFill/>
            <a:ln w="2540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0" vert="horz" wrap="square" lIns="91440" tIns="45720" rIns="91440" bIns="45720" anchor="ctr" anchorCtr="0" upright="1">
              <a:noAutofit/>
            </a:bodyPr>
            <a:lstStyle/>
            <a:p>
              <a:pPr marL="0" marR="0" algn="ctr"/>
              <a:r>
                <a:rPr lang="en-US" sz="1600" kern="1200" dirty="0">
                  <a:solidFill>
                    <a:srgbClr val="000000"/>
                  </a:solidFill>
                  <a:effectLst/>
                  <a:latin typeface="Times New Roman"/>
                  <a:ea typeface="Malgun Gothic"/>
                </a:rPr>
                <a:t>Inverse </a:t>
              </a:r>
              <a:r>
                <a:rPr lang="en-US" sz="1600" kern="1200" dirty="0" err="1">
                  <a:solidFill>
                    <a:srgbClr val="000000"/>
                  </a:solidFill>
                  <a:effectLst/>
                  <a:latin typeface="Times New Roman"/>
                  <a:ea typeface="Malgun Gothic"/>
                </a:rPr>
                <a:t>Quantizer</a:t>
              </a:r>
              <a:endParaRPr lang="en-US" sz="1600" dirty="0">
                <a:effectLst/>
                <a:latin typeface="Times New Roman"/>
                <a:ea typeface="Malgun Gothic"/>
              </a:endParaRPr>
            </a:p>
          </p:txBody>
        </p:sp>
        <p:cxnSp>
          <p:nvCxnSpPr>
            <p:cNvPr id="14" name="Straight Arrow Connector 13"/>
            <p:cNvCxnSpPr>
              <a:cxnSpLocks noChangeShapeType="1"/>
              <a:stCxn id="13" idx="3"/>
            </p:cNvCxnSpPr>
            <p:nvPr/>
          </p:nvCxnSpPr>
          <p:spPr bwMode="auto">
            <a:xfrm>
              <a:off x="1917087" y="2981690"/>
              <a:ext cx="3270242" cy="4124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5" name="Straight Arrow Connector 14"/>
            <p:cNvCxnSpPr>
              <a:cxnSpLocks noChangeShapeType="1"/>
            </p:cNvCxnSpPr>
            <p:nvPr/>
          </p:nvCxnSpPr>
          <p:spPr bwMode="auto">
            <a:xfrm>
              <a:off x="1898816" y="4509486"/>
              <a:ext cx="707960" cy="15981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6" name="Straight Arrow Connector 15"/>
            <p:cNvCxnSpPr>
              <a:cxnSpLocks noChangeShapeType="1"/>
            </p:cNvCxnSpPr>
            <p:nvPr/>
          </p:nvCxnSpPr>
          <p:spPr bwMode="auto">
            <a:xfrm flipV="1">
              <a:off x="4425436" y="4509486"/>
              <a:ext cx="881231" cy="14948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 (2)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>
                <a:solidFill>
                  <a:srgbClr val="FF0000"/>
                </a:solidFill>
              </a:rPr>
              <a:t>Fast factorization/implementation of secondary transforms also proposed.</a:t>
            </a:r>
          </a:p>
          <a:p>
            <a:pPr lvl="1"/>
            <a:r>
              <a:rPr lang="en-US" sz="2000" dirty="0"/>
              <a:t>Proposed </a:t>
            </a:r>
            <a:r>
              <a:rPr lang="en-US" sz="2000" dirty="0" smtClean="0"/>
              <a:t>8x8 Secondary </a:t>
            </a:r>
            <a:r>
              <a:rPr lang="en-US" sz="2000" dirty="0"/>
              <a:t>Transform requires 22 </a:t>
            </a:r>
            <a:r>
              <a:rPr lang="en-US" sz="2000" dirty="0" err="1"/>
              <a:t>mults</a:t>
            </a:r>
            <a:r>
              <a:rPr lang="en-US" sz="2000" dirty="0"/>
              <a:t> and 58 adds</a:t>
            </a:r>
          </a:p>
          <a:p>
            <a:pPr lvl="1"/>
            <a:r>
              <a:rPr lang="en-US" sz="2000" dirty="0"/>
              <a:t>Note : A full 8x8 transform implementation via matrix multiplication requires 64 </a:t>
            </a:r>
            <a:r>
              <a:rPr lang="en-US" sz="2000" dirty="0" err="1"/>
              <a:t>mults</a:t>
            </a:r>
            <a:r>
              <a:rPr lang="en-US" sz="2000" dirty="0"/>
              <a:t> and 56 adds.</a:t>
            </a:r>
          </a:p>
          <a:p>
            <a:pPr lvl="1"/>
            <a:r>
              <a:rPr lang="en-US" sz="2000" dirty="0"/>
              <a:t>A low-complexity </a:t>
            </a:r>
            <a:r>
              <a:rPr lang="en-US" sz="2000" dirty="0" err="1"/>
              <a:t>ROTation</a:t>
            </a:r>
            <a:r>
              <a:rPr lang="en-US" sz="2000" dirty="0"/>
              <a:t> transform requiring only 20 </a:t>
            </a:r>
            <a:r>
              <a:rPr lang="en-US" sz="2000" dirty="0" err="1"/>
              <a:t>mults</a:t>
            </a:r>
            <a:r>
              <a:rPr lang="en-US" sz="2000" dirty="0"/>
              <a:t> and 12 adds is also presented.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DFC300D-6968-4E8E-95C4-9D6D499BAED6}" type="slidenum">
              <a:rPr lang="en-US" altLang="ko-KR" smtClean="0"/>
              <a:pPr>
                <a:defRPr/>
              </a:pPr>
              <a:t>4</a:t>
            </a:fld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57202497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2800" dirty="0" smtClean="0"/>
              <a:t>Improvements over secondary transforms </a:t>
            </a:r>
            <a:br>
              <a:rPr lang="en-US" sz="2800" dirty="0" smtClean="0"/>
            </a:br>
            <a:r>
              <a:rPr lang="en-US" sz="2800" dirty="0" smtClean="0"/>
              <a:t>proposed for HEVC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295400"/>
            <a:ext cx="8229600" cy="4378325"/>
          </a:xfrm>
        </p:spPr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US" sz="2000" dirty="0" smtClean="0"/>
              <a:t>Fast implementation of secondary transforms</a:t>
            </a:r>
          </a:p>
          <a:p>
            <a:pPr lvl="1"/>
            <a:r>
              <a:rPr lang="en-US" sz="2000" dirty="0" smtClean="0"/>
              <a:t>Only 22 </a:t>
            </a:r>
            <a:r>
              <a:rPr lang="en-US" sz="2000" dirty="0" err="1" smtClean="0"/>
              <a:t>mults</a:t>
            </a:r>
            <a:r>
              <a:rPr lang="en-US" sz="2000" dirty="0" smtClean="0"/>
              <a:t> as compared to 64 </a:t>
            </a:r>
            <a:r>
              <a:rPr lang="en-US" sz="2000" dirty="0" err="1" smtClean="0"/>
              <a:t>mults</a:t>
            </a:r>
            <a:r>
              <a:rPr lang="en-US" sz="2000" dirty="0" smtClean="0"/>
              <a:t> for full 8x8 matrix multiplication.</a:t>
            </a:r>
          </a:p>
          <a:p>
            <a:pPr lvl="1"/>
            <a:r>
              <a:rPr lang="en-US" sz="2000" dirty="0" smtClean="0"/>
              <a:t>Low complexity secondary transform can even have 15 </a:t>
            </a:r>
            <a:r>
              <a:rPr lang="en-US" sz="2000" dirty="0" err="1" smtClean="0"/>
              <a:t>mults</a:t>
            </a:r>
            <a:endParaRPr lang="en-US" sz="2000" dirty="0"/>
          </a:p>
          <a:p>
            <a:pPr marL="457200" indent="-457200">
              <a:buFont typeface="+mj-lt"/>
              <a:buAutoNum type="arabicPeriod"/>
            </a:pPr>
            <a:endParaRPr lang="en-US" sz="2200" dirty="0" smtClean="0">
              <a:solidFill>
                <a:srgbClr val="FF0000"/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sz="2200" dirty="0" smtClean="0">
                <a:solidFill>
                  <a:srgbClr val="FF0000"/>
                </a:solidFill>
              </a:rPr>
              <a:t>In </a:t>
            </a:r>
            <a:r>
              <a:rPr lang="en-US" sz="2200" dirty="0">
                <a:solidFill>
                  <a:srgbClr val="FF0000"/>
                </a:solidFill>
              </a:rPr>
              <a:t>HEVC, gains were  around 0.7 %. Gains now are </a:t>
            </a:r>
            <a:r>
              <a:rPr lang="en-US" sz="2200" dirty="0" err="1">
                <a:solidFill>
                  <a:srgbClr val="FF0000"/>
                </a:solidFill>
              </a:rPr>
              <a:t>upto</a:t>
            </a:r>
            <a:r>
              <a:rPr lang="en-US" sz="2200" dirty="0">
                <a:solidFill>
                  <a:srgbClr val="FF0000"/>
                </a:solidFill>
              </a:rPr>
              <a:t> 1.4 % for (EL+BL)</a:t>
            </a:r>
          </a:p>
          <a:p>
            <a:pPr lvl="1"/>
            <a:endParaRPr lang="en-US" sz="2000" dirty="0" smtClean="0"/>
          </a:p>
          <a:p>
            <a:pPr marL="457200" indent="-457200">
              <a:buFont typeface="+mj-lt"/>
              <a:buAutoNum type="arabicPeriod"/>
            </a:pPr>
            <a:r>
              <a:rPr lang="en-US" sz="2000" dirty="0" smtClean="0"/>
              <a:t>In HEVC, the smaller blocks were providing more gains: e.g., 8x8. </a:t>
            </a:r>
            <a:endParaRPr lang="en-US" sz="2000" dirty="0"/>
          </a:p>
          <a:p>
            <a:pPr marL="457200" indent="-457200">
              <a:buFont typeface="+mj-lt"/>
              <a:buAutoNum type="arabicPeriod"/>
            </a:pPr>
            <a:r>
              <a:rPr lang="en-US" sz="2000" dirty="0" smtClean="0"/>
              <a:t>In S-HEVC, in EL the larger blocks, e.g., 32x32 are providing larger gains</a:t>
            </a:r>
          </a:p>
          <a:p>
            <a:pPr lvl="1"/>
            <a:r>
              <a:rPr lang="en-US" sz="2000" dirty="0" smtClean="0"/>
              <a:t>So we can avoid applying secondary transform on 8x8 blocks (worst-case), and still get most of the gains.</a:t>
            </a:r>
          </a:p>
          <a:p>
            <a:pPr lvl="1"/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DFC300D-6968-4E8E-95C4-9D6D499BAED6}" type="slidenum">
              <a:rPr lang="en-US" altLang="ko-KR" smtClean="0"/>
              <a:pPr>
                <a:defRPr/>
              </a:pPr>
              <a:t>5</a:t>
            </a:fld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112941799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Different Tests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DFC300D-6968-4E8E-95C4-9D6D499BAED6}" type="slidenum">
              <a:rPr lang="en-US" altLang="ko-KR" smtClean="0"/>
              <a:pPr>
                <a:defRPr/>
              </a:pPr>
              <a:t>6</a:t>
            </a:fld>
            <a:endParaRPr lang="en-US" altLang="ko-KR" dirty="0"/>
          </a:p>
        </p:txBody>
      </p:sp>
      <p:sp>
        <p:nvSpPr>
          <p:cNvPr id="5" name="Rectangle 4"/>
          <p:cNvSpPr/>
          <p:nvPr/>
        </p:nvSpPr>
        <p:spPr>
          <a:xfrm>
            <a:off x="762000" y="1219200"/>
            <a:ext cx="7620000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00100" lvl="1" indent="-342900">
              <a:buAutoNum type="arabicPeriod"/>
            </a:pPr>
            <a:endParaRPr lang="en-US" sz="2000" dirty="0"/>
          </a:p>
          <a:p>
            <a:pPr marL="285750" indent="-285750">
              <a:buFont typeface="Wingdings" pitchFamily="2" charset="2"/>
              <a:buChar char="q"/>
            </a:pPr>
            <a:r>
              <a:rPr lang="en-US" sz="2000" b="1" dirty="0" smtClean="0">
                <a:solidFill>
                  <a:srgbClr val="FF0000"/>
                </a:solidFill>
              </a:rPr>
              <a:t>Case 1: </a:t>
            </a:r>
            <a:r>
              <a:rPr lang="en-US" sz="2000" dirty="0" smtClean="0"/>
              <a:t>At </a:t>
            </a:r>
            <a:r>
              <a:rPr lang="en-US" sz="2000" dirty="0"/>
              <a:t>CU level, perform a R-D search to </a:t>
            </a:r>
            <a:r>
              <a:rPr lang="en-US" sz="2000" dirty="0" smtClean="0"/>
              <a:t>choose between:</a:t>
            </a:r>
          </a:p>
          <a:p>
            <a:pPr marL="285750" indent="-285750">
              <a:buFont typeface="Wingdings" pitchFamily="2" charset="2"/>
              <a:buChar char="q"/>
            </a:pPr>
            <a:endParaRPr lang="en-US" sz="2000" dirty="0" smtClean="0"/>
          </a:p>
          <a:p>
            <a:r>
              <a:rPr lang="en-US" sz="2000" dirty="0" smtClean="0"/>
              <a:t>(a) DCT</a:t>
            </a:r>
          </a:p>
          <a:p>
            <a:r>
              <a:rPr lang="en-US" sz="2000" dirty="0" smtClean="0"/>
              <a:t>(b) DCT </a:t>
            </a:r>
            <a:r>
              <a:rPr lang="en-US" sz="2000" dirty="0"/>
              <a:t>+ Secondary Transform </a:t>
            </a:r>
            <a:r>
              <a:rPr lang="en-US" sz="2000" dirty="0" smtClean="0"/>
              <a:t>1</a:t>
            </a:r>
          </a:p>
          <a:p>
            <a:pPr marL="285750" indent="-285750">
              <a:buFont typeface="Arial" pitchFamily="34" charset="0"/>
              <a:buChar char="•"/>
            </a:pPr>
            <a:endParaRPr lang="en-US" sz="2000" b="1" dirty="0" smtClean="0"/>
          </a:p>
          <a:p>
            <a:pPr lvl="1"/>
            <a:endParaRPr lang="en-US" sz="2000" dirty="0"/>
          </a:p>
          <a:p>
            <a:pPr marL="285750" indent="-285750">
              <a:buFont typeface="Wingdings" pitchFamily="2" charset="2"/>
              <a:buChar char="q"/>
            </a:pPr>
            <a:r>
              <a:rPr lang="en-US" sz="2000" b="1" dirty="0">
                <a:solidFill>
                  <a:srgbClr val="FF0000"/>
                </a:solidFill>
              </a:rPr>
              <a:t>Case </a:t>
            </a:r>
            <a:r>
              <a:rPr lang="en-US" sz="2000" b="1" dirty="0" smtClean="0">
                <a:solidFill>
                  <a:srgbClr val="FF0000"/>
                </a:solidFill>
              </a:rPr>
              <a:t>2: </a:t>
            </a:r>
            <a:r>
              <a:rPr lang="en-US" sz="2000" dirty="0"/>
              <a:t>At CU level, perform a R-D search to choose between</a:t>
            </a:r>
            <a:r>
              <a:rPr lang="en-US" sz="2000" dirty="0" smtClean="0"/>
              <a:t>:</a:t>
            </a:r>
          </a:p>
          <a:p>
            <a:pPr marL="285750" indent="-285750">
              <a:buFont typeface="Wingdings" pitchFamily="2" charset="2"/>
              <a:buChar char="q"/>
            </a:pPr>
            <a:endParaRPr lang="en-US" sz="2000" dirty="0"/>
          </a:p>
          <a:p>
            <a:r>
              <a:rPr lang="en-US" sz="2000" dirty="0"/>
              <a:t>(a) DCT</a:t>
            </a:r>
          </a:p>
          <a:p>
            <a:r>
              <a:rPr lang="en-US" sz="2000" dirty="0"/>
              <a:t>(b) DCT + Secondary Transform </a:t>
            </a:r>
            <a:r>
              <a:rPr lang="en-US" sz="2000" dirty="0" smtClean="0"/>
              <a:t>1</a:t>
            </a:r>
          </a:p>
          <a:p>
            <a:r>
              <a:rPr lang="en-US" sz="2000" dirty="0" smtClean="0"/>
              <a:t>(c) DCT + Secondary Transform 2</a:t>
            </a:r>
            <a:endParaRPr lang="en-US" sz="2000" dirty="0"/>
          </a:p>
          <a:p>
            <a:endParaRPr lang="en-US" sz="2000" dirty="0" smtClean="0"/>
          </a:p>
          <a:p>
            <a:pPr marL="285750" indent="-285750">
              <a:buFont typeface="Wingdings" pitchFamily="2" charset="2"/>
              <a:buChar char="q"/>
            </a:pPr>
            <a:r>
              <a:rPr lang="en-US" sz="2000" dirty="0" smtClean="0"/>
              <a:t>Transmit a flag </a:t>
            </a:r>
            <a:r>
              <a:rPr lang="en-US" sz="2000" dirty="0"/>
              <a:t>for </a:t>
            </a:r>
            <a:r>
              <a:rPr lang="en-US" sz="2000" dirty="0" smtClean="0"/>
              <a:t>transform </a:t>
            </a:r>
            <a:r>
              <a:rPr lang="en-US" sz="2000" dirty="0"/>
              <a:t>choice per CU.</a:t>
            </a:r>
          </a:p>
        </p:txBody>
      </p:sp>
    </p:spTree>
    <p:extLst>
      <p:ext uri="{BB962C8B-B14F-4D97-AF65-F5344CB8AC3E}">
        <p14:creationId xmlns:p14="http://schemas.microsoft.com/office/powerpoint/2010/main" val="103774594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DFC300D-6968-4E8E-95C4-9D6D499BAED6}" type="slidenum">
              <a:rPr lang="en-US" altLang="ko-KR" smtClean="0"/>
              <a:pPr>
                <a:defRPr/>
              </a:pPr>
              <a:t>7</a:t>
            </a:fld>
            <a:endParaRPr lang="en-US" altLang="ko-KR" dirty="0"/>
          </a:p>
        </p:txBody>
      </p:sp>
      <p:grpSp>
        <p:nvGrpSpPr>
          <p:cNvPr id="3" name="Group 2"/>
          <p:cNvGrpSpPr/>
          <p:nvPr/>
        </p:nvGrpSpPr>
        <p:grpSpPr>
          <a:xfrm>
            <a:off x="800029" y="1752778"/>
            <a:ext cx="7932356" cy="3445134"/>
            <a:chOff x="800029" y="1752778"/>
            <a:chExt cx="7932356" cy="3445134"/>
          </a:xfrm>
        </p:grpSpPr>
        <p:sp>
          <p:nvSpPr>
            <p:cNvPr id="5" name="Text Box 695"/>
            <p:cNvSpPr txBox="1">
              <a:spLocks noChangeArrowheads="1"/>
            </p:cNvSpPr>
            <p:nvPr/>
          </p:nvSpPr>
          <p:spPr bwMode="auto">
            <a:xfrm>
              <a:off x="6654220" y="1752778"/>
              <a:ext cx="1535963" cy="5473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spAutoFit/>
            </a:bodyPr>
            <a:lstStyle/>
            <a:p>
              <a:pPr marL="0" marR="0"/>
              <a:r>
                <a:rPr lang="en-US" sz="1600" b="1" kern="1200" dirty="0">
                  <a:solidFill>
                    <a:srgbClr val="000000"/>
                  </a:solidFill>
                  <a:effectLst/>
                  <a:latin typeface="Times New Roman"/>
                  <a:ea typeface="Malgun Gothic"/>
                </a:rPr>
                <a:t>Trigger Conditions</a:t>
              </a:r>
              <a:endParaRPr lang="en-US" sz="1600" dirty="0">
                <a:effectLst/>
                <a:latin typeface="Times New Roman"/>
                <a:ea typeface="Malgun Gothic"/>
              </a:endParaRPr>
            </a:p>
          </p:txBody>
        </p:sp>
        <p:sp>
          <p:nvSpPr>
            <p:cNvPr id="6" name="Text Box 673"/>
            <p:cNvSpPr txBox="1">
              <a:spLocks noChangeArrowheads="1"/>
            </p:cNvSpPr>
            <p:nvPr/>
          </p:nvSpPr>
          <p:spPr bwMode="auto">
            <a:xfrm>
              <a:off x="2054876" y="1752778"/>
              <a:ext cx="1708999" cy="5473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spAutoFit/>
            </a:bodyPr>
            <a:lstStyle/>
            <a:p>
              <a:pPr marL="0" marR="0"/>
              <a:r>
                <a:rPr lang="en-US" sz="1600" b="1" kern="1200" dirty="0">
                  <a:solidFill>
                    <a:srgbClr val="000000"/>
                  </a:solidFill>
                  <a:effectLst/>
                  <a:latin typeface="Times New Roman"/>
                  <a:ea typeface="Malgun Gothic"/>
                </a:rPr>
                <a:t>Decoder Operations</a:t>
              </a:r>
              <a:endParaRPr lang="en-US" sz="1600" dirty="0">
                <a:effectLst/>
                <a:latin typeface="Times New Roman"/>
                <a:ea typeface="Malgun Gothic"/>
              </a:endParaRPr>
            </a:p>
          </p:txBody>
        </p:sp>
        <p:sp>
          <p:nvSpPr>
            <p:cNvPr id="7" name="Rectangle 6"/>
            <p:cNvSpPr>
              <a:spLocks noChangeArrowheads="1"/>
            </p:cNvSpPr>
            <p:nvPr/>
          </p:nvSpPr>
          <p:spPr bwMode="auto">
            <a:xfrm>
              <a:off x="5306667" y="4123645"/>
              <a:ext cx="1085926" cy="786627"/>
            </a:xfrm>
            <a:prstGeom prst="rect">
              <a:avLst/>
            </a:prstGeom>
            <a:noFill/>
            <a:ln w="2540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0" vert="horz" wrap="square" lIns="91440" tIns="45720" rIns="91440" bIns="45720" anchor="ctr" anchorCtr="0" upright="1">
              <a:noAutofit/>
            </a:bodyPr>
            <a:lstStyle/>
            <a:p>
              <a:pPr marL="0" marR="0" algn="ctr"/>
              <a:r>
                <a:rPr lang="en-US" sz="1600" kern="1200" dirty="0" smtClean="0">
                  <a:solidFill>
                    <a:srgbClr val="000000"/>
                  </a:solidFill>
                  <a:effectLst/>
                  <a:latin typeface="Times New Roman"/>
                  <a:ea typeface="Malgun Gothic"/>
                </a:rPr>
                <a:t>Inverse </a:t>
              </a:r>
              <a:r>
                <a:rPr lang="en-US" sz="1600" kern="1200" dirty="0">
                  <a:solidFill>
                    <a:srgbClr val="000000"/>
                  </a:solidFill>
                  <a:effectLst/>
                  <a:latin typeface="Times New Roman"/>
                  <a:ea typeface="Malgun Gothic"/>
                </a:rPr>
                <a:t>DCT</a:t>
              </a:r>
              <a:endParaRPr lang="en-US" sz="1600" dirty="0">
                <a:effectLst/>
                <a:latin typeface="Times New Roman"/>
                <a:ea typeface="Malgun Gothic"/>
              </a:endParaRPr>
            </a:p>
          </p:txBody>
        </p:sp>
        <p:sp>
          <p:nvSpPr>
            <p:cNvPr id="8" name="Rectangle 7"/>
            <p:cNvSpPr>
              <a:spLocks noChangeArrowheads="1"/>
            </p:cNvSpPr>
            <p:nvPr/>
          </p:nvSpPr>
          <p:spPr bwMode="auto">
            <a:xfrm>
              <a:off x="800029" y="3987653"/>
              <a:ext cx="1090554" cy="989728"/>
            </a:xfrm>
            <a:prstGeom prst="rect">
              <a:avLst/>
            </a:prstGeom>
            <a:noFill/>
            <a:ln w="2540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0" vert="horz" wrap="square" lIns="91440" tIns="45720" rIns="91440" bIns="45720" anchor="ctr" anchorCtr="0" upright="1">
              <a:noAutofit/>
            </a:bodyPr>
            <a:lstStyle/>
            <a:p>
              <a:pPr marL="0" marR="0" algn="ctr"/>
              <a:r>
                <a:rPr lang="en-US" sz="1600" kern="1200" dirty="0">
                  <a:solidFill>
                    <a:srgbClr val="000000"/>
                  </a:solidFill>
                  <a:effectLst/>
                  <a:latin typeface="Times New Roman"/>
                  <a:ea typeface="Malgun Gothic"/>
                </a:rPr>
                <a:t>Inverse </a:t>
              </a:r>
              <a:r>
                <a:rPr lang="en-US" sz="1600" kern="1200" dirty="0" err="1">
                  <a:solidFill>
                    <a:srgbClr val="000000"/>
                  </a:solidFill>
                  <a:effectLst/>
                  <a:latin typeface="Times New Roman"/>
                  <a:ea typeface="Malgun Gothic"/>
                </a:rPr>
                <a:t>Quantizer</a:t>
              </a:r>
              <a:endParaRPr lang="en-US" sz="1600" dirty="0">
                <a:effectLst/>
                <a:latin typeface="Times New Roman"/>
                <a:ea typeface="Malgun Gothic"/>
              </a:endParaRPr>
            </a:p>
          </p:txBody>
        </p:sp>
        <p:sp>
          <p:nvSpPr>
            <p:cNvPr id="9" name="Rectangle 8"/>
            <p:cNvSpPr>
              <a:spLocks noChangeArrowheads="1"/>
            </p:cNvSpPr>
            <p:nvPr/>
          </p:nvSpPr>
          <p:spPr bwMode="auto">
            <a:xfrm>
              <a:off x="2606776" y="4065396"/>
              <a:ext cx="1818660" cy="903127"/>
            </a:xfrm>
            <a:prstGeom prst="rect">
              <a:avLst/>
            </a:prstGeom>
            <a:noFill/>
            <a:ln w="2540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0" vert="horz" wrap="square" lIns="91440" tIns="45720" rIns="91440" bIns="45720" anchor="ctr" anchorCtr="0" upright="1">
              <a:noAutofit/>
            </a:bodyPr>
            <a:lstStyle/>
            <a:p>
              <a:pPr marL="0" marR="0" algn="ctr"/>
              <a:r>
                <a:rPr lang="en-US" sz="1600" kern="1200" dirty="0" smtClean="0">
                  <a:solidFill>
                    <a:srgbClr val="000000"/>
                  </a:solidFill>
                  <a:effectLst/>
                  <a:latin typeface="Times New Roman"/>
                  <a:ea typeface="Malgun Gothic"/>
                </a:rPr>
                <a:t>Inverse </a:t>
              </a:r>
              <a:r>
                <a:rPr lang="en-US" sz="1600" kern="1200" dirty="0">
                  <a:solidFill>
                    <a:srgbClr val="000000"/>
                  </a:solidFill>
                  <a:effectLst/>
                  <a:latin typeface="Times New Roman"/>
                  <a:ea typeface="Malgun Gothic"/>
                </a:rPr>
                <a:t>Secondary </a:t>
              </a:r>
              <a:r>
                <a:rPr lang="en-US" sz="1600" kern="1200" dirty="0" smtClean="0">
                  <a:solidFill>
                    <a:srgbClr val="000000"/>
                  </a:solidFill>
                  <a:effectLst/>
                  <a:latin typeface="Times New Roman"/>
                  <a:ea typeface="Malgun Gothic"/>
                </a:rPr>
                <a:t>Transform</a:t>
              </a:r>
              <a:endParaRPr lang="en-US" sz="1600" dirty="0">
                <a:effectLst/>
                <a:latin typeface="Times New Roman"/>
                <a:ea typeface="Malgun Gothic"/>
              </a:endParaRPr>
            </a:p>
          </p:txBody>
        </p:sp>
        <p:sp>
          <p:nvSpPr>
            <p:cNvPr id="10" name="Text Box 694"/>
            <p:cNvSpPr txBox="1">
              <a:spLocks noChangeArrowheads="1"/>
            </p:cNvSpPr>
            <p:nvPr/>
          </p:nvSpPr>
          <p:spPr bwMode="auto">
            <a:xfrm>
              <a:off x="6631028" y="4123645"/>
              <a:ext cx="2101357" cy="10742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 marL="0" marR="0"/>
              <a:r>
                <a:rPr lang="en-US" sz="1600" kern="1200" dirty="0">
                  <a:solidFill>
                    <a:srgbClr val="000000"/>
                  </a:solidFill>
                  <a:effectLst/>
                  <a:latin typeface="Times New Roman"/>
                  <a:ea typeface="Malgun Gothic"/>
                </a:rPr>
                <a:t>TU &gt;=8 ; Mode == </a:t>
              </a:r>
              <a:r>
                <a:rPr lang="en-US" sz="1600" kern="1200" dirty="0" err="1">
                  <a:solidFill>
                    <a:srgbClr val="000000"/>
                  </a:solidFill>
                  <a:effectLst/>
                  <a:latin typeface="Times New Roman"/>
                  <a:ea typeface="Malgun Gothic"/>
                </a:rPr>
                <a:t>Intra_BL</a:t>
              </a:r>
              <a:r>
                <a:rPr lang="en-US" sz="1600" kern="1200" dirty="0">
                  <a:solidFill>
                    <a:srgbClr val="000000"/>
                  </a:solidFill>
                  <a:effectLst/>
                  <a:latin typeface="Times New Roman"/>
                  <a:ea typeface="Malgun Gothic"/>
                </a:rPr>
                <a:t> ; </a:t>
              </a:r>
              <a:r>
                <a:rPr lang="en-US" sz="1600" kern="1200" dirty="0" err="1">
                  <a:solidFill>
                    <a:srgbClr val="000000"/>
                  </a:solidFill>
                  <a:effectLst/>
                  <a:latin typeface="Times New Roman"/>
                  <a:ea typeface="Malgun Gothic"/>
                </a:rPr>
                <a:t>Text_Luma</a:t>
              </a:r>
              <a:r>
                <a:rPr lang="en-US" sz="1600" kern="1200" dirty="0">
                  <a:solidFill>
                    <a:srgbClr val="000000"/>
                  </a:solidFill>
                  <a:effectLst/>
                  <a:latin typeface="Times New Roman"/>
                  <a:ea typeface="Malgun Gothic"/>
                </a:rPr>
                <a:t>;</a:t>
              </a:r>
              <a:endParaRPr lang="en-US" sz="1600" dirty="0">
                <a:effectLst/>
                <a:latin typeface="Times New Roman"/>
                <a:ea typeface="Malgun Gothic"/>
              </a:endParaRPr>
            </a:p>
            <a:p>
              <a:pPr marL="0" marR="0"/>
              <a:r>
                <a:rPr lang="en-US" sz="1600" kern="1200" dirty="0">
                  <a:solidFill>
                    <a:srgbClr val="000000"/>
                  </a:solidFill>
                  <a:effectLst/>
                  <a:latin typeface="Times New Roman"/>
                  <a:ea typeface="Malgun Gothic"/>
                </a:rPr>
                <a:t>and </a:t>
              </a:r>
              <a:r>
                <a:rPr lang="en-US" sz="1600" kern="1200" dirty="0" err="1">
                  <a:solidFill>
                    <a:srgbClr val="000000"/>
                  </a:solidFill>
                  <a:effectLst/>
                  <a:latin typeface="Times New Roman"/>
                  <a:ea typeface="Malgun Gothic"/>
                </a:rPr>
                <a:t>useSecTransFlag</a:t>
              </a:r>
              <a:r>
                <a:rPr lang="en-US" sz="1600" kern="1200" dirty="0">
                  <a:solidFill>
                    <a:srgbClr val="000000"/>
                  </a:solidFill>
                  <a:effectLst/>
                  <a:latin typeface="Times New Roman"/>
                  <a:ea typeface="Malgun Gothic"/>
                </a:rPr>
                <a:t> ==1</a:t>
              </a:r>
              <a:endParaRPr lang="en-US" sz="1600" dirty="0">
                <a:effectLst/>
                <a:latin typeface="Times New Roman"/>
                <a:ea typeface="Malgun Gothic"/>
              </a:endParaRPr>
            </a:p>
          </p:txBody>
        </p:sp>
        <p:sp>
          <p:nvSpPr>
            <p:cNvPr id="11" name="Rectangle 10"/>
            <p:cNvSpPr>
              <a:spLocks noChangeArrowheads="1"/>
            </p:cNvSpPr>
            <p:nvPr/>
          </p:nvSpPr>
          <p:spPr bwMode="auto">
            <a:xfrm>
              <a:off x="5197298" y="2493012"/>
              <a:ext cx="1085926" cy="722707"/>
            </a:xfrm>
            <a:prstGeom prst="rect">
              <a:avLst/>
            </a:prstGeom>
            <a:noFill/>
            <a:ln w="2540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0" vert="horz" wrap="square" lIns="91440" tIns="45720" rIns="91440" bIns="45720" anchor="ctr" anchorCtr="0" upright="1">
              <a:noAutofit/>
            </a:bodyPr>
            <a:lstStyle/>
            <a:p>
              <a:pPr marL="0" marR="0" algn="ctr"/>
              <a:r>
                <a:rPr lang="en-US" sz="1600" kern="1200" dirty="0" smtClean="0">
                  <a:solidFill>
                    <a:srgbClr val="000000"/>
                  </a:solidFill>
                  <a:effectLst/>
                  <a:latin typeface="Times New Roman"/>
                  <a:ea typeface="Malgun Gothic"/>
                </a:rPr>
                <a:t>Inverse </a:t>
              </a:r>
              <a:r>
                <a:rPr lang="en-US" sz="1600" kern="1200" dirty="0">
                  <a:solidFill>
                    <a:srgbClr val="000000"/>
                  </a:solidFill>
                  <a:effectLst/>
                  <a:latin typeface="Times New Roman"/>
                  <a:ea typeface="Malgun Gothic"/>
                </a:rPr>
                <a:t>DCT</a:t>
              </a:r>
              <a:endParaRPr lang="en-US" sz="1600" dirty="0">
                <a:effectLst/>
                <a:latin typeface="Times New Roman"/>
                <a:ea typeface="Malgun Gothic"/>
              </a:endParaRPr>
            </a:p>
          </p:txBody>
        </p:sp>
        <p:sp>
          <p:nvSpPr>
            <p:cNvPr id="12" name="Rectangle 11"/>
            <p:cNvSpPr>
              <a:spLocks noChangeArrowheads="1"/>
            </p:cNvSpPr>
            <p:nvPr/>
          </p:nvSpPr>
          <p:spPr bwMode="auto">
            <a:xfrm>
              <a:off x="810866" y="2487857"/>
              <a:ext cx="1106221" cy="987666"/>
            </a:xfrm>
            <a:prstGeom prst="rect">
              <a:avLst/>
            </a:prstGeom>
            <a:noFill/>
            <a:ln w="2540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0" vert="horz" wrap="square" lIns="91440" tIns="45720" rIns="91440" bIns="45720" anchor="ctr" anchorCtr="0" upright="1">
              <a:noAutofit/>
            </a:bodyPr>
            <a:lstStyle/>
            <a:p>
              <a:pPr marL="0" marR="0" algn="ctr"/>
              <a:r>
                <a:rPr lang="en-US" sz="1600" kern="1200" dirty="0">
                  <a:solidFill>
                    <a:srgbClr val="000000"/>
                  </a:solidFill>
                  <a:effectLst/>
                  <a:latin typeface="Times New Roman"/>
                  <a:ea typeface="Malgun Gothic"/>
                </a:rPr>
                <a:t>Inverse </a:t>
              </a:r>
              <a:r>
                <a:rPr lang="en-US" sz="1600" kern="1200" dirty="0" err="1">
                  <a:solidFill>
                    <a:srgbClr val="000000"/>
                  </a:solidFill>
                  <a:effectLst/>
                  <a:latin typeface="Times New Roman"/>
                  <a:ea typeface="Malgun Gothic"/>
                </a:rPr>
                <a:t>Quantizer</a:t>
              </a:r>
              <a:endParaRPr lang="en-US" sz="1600" dirty="0">
                <a:effectLst/>
                <a:latin typeface="Times New Roman"/>
                <a:ea typeface="Malgun Gothic"/>
              </a:endParaRPr>
            </a:p>
          </p:txBody>
        </p:sp>
        <p:cxnSp>
          <p:nvCxnSpPr>
            <p:cNvPr id="13" name="Straight Arrow Connector 12"/>
            <p:cNvCxnSpPr>
              <a:cxnSpLocks noChangeShapeType="1"/>
              <a:stCxn id="12" idx="3"/>
            </p:cNvCxnSpPr>
            <p:nvPr/>
          </p:nvCxnSpPr>
          <p:spPr bwMode="auto">
            <a:xfrm>
              <a:off x="1917087" y="2981690"/>
              <a:ext cx="3270242" cy="4124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4" name="Straight Arrow Connector 13"/>
            <p:cNvCxnSpPr>
              <a:cxnSpLocks noChangeShapeType="1"/>
            </p:cNvCxnSpPr>
            <p:nvPr/>
          </p:nvCxnSpPr>
          <p:spPr bwMode="auto">
            <a:xfrm>
              <a:off x="1898816" y="4509486"/>
              <a:ext cx="707960" cy="15981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5" name="Straight Arrow Connector 14"/>
            <p:cNvCxnSpPr>
              <a:cxnSpLocks noChangeShapeType="1"/>
            </p:cNvCxnSpPr>
            <p:nvPr/>
          </p:nvCxnSpPr>
          <p:spPr bwMode="auto">
            <a:xfrm flipV="1">
              <a:off x="4425436" y="4509486"/>
              <a:ext cx="881231" cy="14948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16" name="Rectangle 1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7" name="Rectangle 21"/>
          <p:cNvSpPr>
            <a:spLocks noChangeArrowheads="1"/>
          </p:cNvSpPr>
          <p:nvPr/>
        </p:nvSpPr>
        <p:spPr bwMode="auto">
          <a:xfrm>
            <a:off x="0" y="54292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457056" tIns="152352" rIns="0" bIns="38088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76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  <a:tab pos="457200" algn="l"/>
                <a:tab pos="685800" algn="l"/>
                <a:tab pos="914400" algn="l"/>
              </a:tabLst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88975"/>
          </a:xfrm>
        </p:spPr>
        <p:txBody>
          <a:bodyPr/>
          <a:lstStyle/>
          <a:p>
            <a:r>
              <a:rPr lang="en-US" dirty="0" smtClean="0"/>
              <a:t>Algorithm Description: Decoder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414414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458200" cy="688975"/>
          </a:xfrm>
        </p:spPr>
        <p:txBody>
          <a:bodyPr/>
          <a:lstStyle/>
          <a:p>
            <a:r>
              <a:rPr lang="en-US" dirty="0" smtClean="0"/>
              <a:t>Secondary </a:t>
            </a:r>
            <a:r>
              <a:rPr lang="en-US" smtClean="0"/>
              <a:t>Transform Matrices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DFC300D-6968-4E8E-95C4-9D6D499BAED6}" type="slidenum">
              <a:rPr lang="en-US" altLang="ko-KR" smtClean="0"/>
              <a:pPr>
                <a:defRPr/>
              </a:pPr>
              <a:t>8</a:t>
            </a:fld>
            <a:endParaRPr lang="en-US" altLang="ko-KR" dirty="0"/>
          </a:p>
        </p:txBody>
      </p:sp>
      <p:sp>
        <p:nvSpPr>
          <p:cNvPr id="7" name="Text Box 694"/>
          <p:cNvSpPr txBox="1">
            <a:spLocks noChangeArrowheads="1"/>
          </p:cNvSpPr>
          <p:nvPr/>
        </p:nvSpPr>
        <p:spPr bwMode="auto">
          <a:xfrm>
            <a:off x="5645426" y="838200"/>
            <a:ext cx="2819400" cy="2057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marL="342900" marR="0" indent="-342900">
              <a:buFont typeface="Arial" pitchFamily="34" charset="0"/>
              <a:buChar char="•"/>
            </a:pPr>
            <a:r>
              <a:rPr lang="en-US" sz="2400" kern="1200" dirty="0" smtClean="0">
                <a:solidFill>
                  <a:srgbClr val="000000"/>
                </a:solidFill>
                <a:effectLst/>
                <a:latin typeface="Times New Roman"/>
                <a:ea typeface="Malgun Gothic"/>
              </a:rPr>
              <a:t>Secondary Transform matrices.</a:t>
            </a:r>
          </a:p>
          <a:p>
            <a:pPr marL="0" marR="0"/>
            <a:endParaRPr lang="en-US" sz="2400" kern="1200" dirty="0" smtClean="0">
              <a:solidFill>
                <a:srgbClr val="000000"/>
              </a:solidFill>
              <a:effectLst/>
              <a:latin typeface="Times New Roman"/>
              <a:ea typeface="Malgun Gothic"/>
            </a:endParaRPr>
          </a:p>
          <a:p>
            <a:pPr marL="342900" marR="0" indent="-342900">
              <a:buFont typeface="Arial" pitchFamily="34" charset="0"/>
              <a:buChar char="•"/>
            </a:pPr>
            <a:r>
              <a:rPr lang="en-US" sz="2400" dirty="0" smtClean="0">
                <a:solidFill>
                  <a:srgbClr val="000000"/>
                </a:solidFill>
                <a:latin typeface="Times New Roman"/>
                <a:ea typeface="Malgun Gothic"/>
              </a:rPr>
              <a:t>The two matrices differ in sign change for a few coefficients only.</a:t>
            </a:r>
          </a:p>
          <a:p>
            <a:pPr marL="342900" marR="0" indent="-342900">
              <a:buFont typeface="Arial" pitchFamily="34" charset="0"/>
              <a:buChar char="•"/>
            </a:pPr>
            <a:endParaRPr lang="en-US" sz="2400" dirty="0" smtClean="0">
              <a:solidFill>
                <a:srgbClr val="000000"/>
              </a:solidFill>
              <a:latin typeface="Times New Roman"/>
              <a:ea typeface="Malgun Gothic"/>
            </a:endParaRPr>
          </a:p>
          <a:p>
            <a:pPr marL="342900" marR="0" indent="-342900">
              <a:buFont typeface="Arial" pitchFamily="34" charset="0"/>
              <a:buChar char="•"/>
            </a:pPr>
            <a:r>
              <a:rPr lang="en-US" sz="2400" dirty="0" smtClean="0">
                <a:solidFill>
                  <a:srgbClr val="000000"/>
                </a:solidFill>
                <a:latin typeface="Times New Roman"/>
                <a:ea typeface="Malgun Gothic"/>
              </a:rPr>
              <a:t>Fast factorization with 22 </a:t>
            </a:r>
            <a:r>
              <a:rPr lang="en-US" sz="2400" dirty="0" err="1" smtClean="0">
                <a:solidFill>
                  <a:srgbClr val="000000"/>
                </a:solidFill>
                <a:latin typeface="Times New Roman"/>
                <a:ea typeface="Malgun Gothic"/>
              </a:rPr>
              <a:t>mults</a:t>
            </a:r>
            <a:r>
              <a:rPr lang="en-US" sz="2400" dirty="0" smtClean="0">
                <a:solidFill>
                  <a:srgbClr val="000000"/>
                </a:solidFill>
                <a:latin typeface="Times New Roman"/>
                <a:ea typeface="Malgun Gothic"/>
              </a:rPr>
              <a:t> and 58 adds as compared to 64 </a:t>
            </a:r>
            <a:r>
              <a:rPr lang="en-US" sz="2400" dirty="0" err="1" smtClean="0">
                <a:solidFill>
                  <a:srgbClr val="000000"/>
                </a:solidFill>
                <a:latin typeface="Times New Roman"/>
                <a:ea typeface="Malgun Gothic"/>
              </a:rPr>
              <a:t>mults</a:t>
            </a:r>
            <a:r>
              <a:rPr lang="en-US" sz="2400" dirty="0" smtClean="0">
                <a:solidFill>
                  <a:srgbClr val="000000"/>
                </a:solidFill>
                <a:latin typeface="Times New Roman"/>
                <a:ea typeface="Malgun Gothic"/>
              </a:rPr>
              <a:t>, and 56 adds for 8x8 matrix multiplication</a:t>
            </a:r>
            <a:endParaRPr lang="en-US" sz="2400" dirty="0">
              <a:effectLst/>
              <a:latin typeface="Times New Roman"/>
              <a:ea typeface="Malgun Gothic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838200" y="849868"/>
            <a:ext cx="362958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/>
              <a:t>1</a:t>
            </a:r>
            <a:r>
              <a:rPr lang="en-US" b="1" baseline="30000" dirty="0" smtClean="0"/>
              <a:t>st</a:t>
            </a:r>
            <a:r>
              <a:rPr lang="en-US" b="1" dirty="0" smtClean="0"/>
              <a:t> Secondary Transform Matrix</a:t>
            </a:r>
            <a:endParaRPr lang="en-US" b="1" dirty="0"/>
          </a:p>
        </p:txBody>
      </p:sp>
      <p:sp>
        <p:nvSpPr>
          <p:cNvPr id="9" name="Rectangle 8"/>
          <p:cNvSpPr/>
          <p:nvPr/>
        </p:nvSpPr>
        <p:spPr>
          <a:xfrm>
            <a:off x="785300" y="3795878"/>
            <a:ext cx="368248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/>
              <a:t>2</a:t>
            </a:r>
            <a:r>
              <a:rPr lang="en-US" b="1" baseline="30000" dirty="0" smtClean="0"/>
              <a:t>nd</a:t>
            </a:r>
            <a:r>
              <a:rPr lang="en-US" b="1" dirty="0" smtClean="0"/>
              <a:t> Secondary Transform Matrix</a:t>
            </a:r>
            <a:endParaRPr lang="en-US" b="1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62881482"/>
              </p:ext>
            </p:extLst>
          </p:nvPr>
        </p:nvGraphicFramePr>
        <p:xfrm>
          <a:off x="457200" y="1295400"/>
          <a:ext cx="4953000" cy="22098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19125"/>
                <a:gridCol w="619125"/>
                <a:gridCol w="619125"/>
                <a:gridCol w="619125"/>
                <a:gridCol w="619125"/>
                <a:gridCol w="619125"/>
                <a:gridCol w="619125"/>
                <a:gridCol w="619125"/>
              </a:tblGrid>
              <a:tr h="276225"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>
                          <a:effectLst/>
                        </a:rPr>
                        <a:t>120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39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>
                          <a:effectLst/>
                        </a:rPr>
                        <a:t>-20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-4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-9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-4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-4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-2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76225"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-33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>
                          <a:effectLst/>
                        </a:rPr>
                        <a:t>114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37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-29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-1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-11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-2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-3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76225"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26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>
                          <a:effectLst/>
                        </a:rPr>
                        <a:t>-26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>
                          <a:effectLst/>
                        </a:rPr>
                        <a:t>116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22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-33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-2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-10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-1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76225"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-9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29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-14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>
                          <a:effectLst/>
                        </a:rPr>
                        <a:t>119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>
                          <a:effectLst/>
                        </a:rPr>
                        <a:t>4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-33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-2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-7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76225"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14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-6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27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>
                          <a:effectLst/>
                        </a:rPr>
                        <a:t>-3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>
                          <a:effectLst/>
                        </a:rPr>
                        <a:t>120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>
                          <a:effectLst/>
                        </a:rPr>
                        <a:t>-15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-30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-3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76225"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-1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16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26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8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>
                          <a:effectLst/>
                        </a:rPr>
                        <a:t>118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-33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-22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76225"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8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2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14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6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26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>
                          <a:effectLst/>
                        </a:rPr>
                        <a:t>20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>
                          <a:effectLst/>
                        </a:rPr>
                        <a:t>114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-45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76225"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4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9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7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13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>
                          <a:effectLst/>
                        </a:rPr>
                        <a:t>14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27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>
                          <a:effectLst/>
                        </a:rPr>
                        <a:t>36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>
                          <a:effectLst/>
                        </a:rPr>
                        <a:t>118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66480511"/>
              </p:ext>
            </p:extLst>
          </p:nvPr>
        </p:nvGraphicFramePr>
        <p:xfrm>
          <a:off x="533400" y="4343400"/>
          <a:ext cx="5112024" cy="21336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39003"/>
                <a:gridCol w="639003"/>
                <a:gridCol w="639003"/>
                <a:gridCol w="639003"/>
                <a:gridCol w="639003"/>
                <a:gridCol w="639003"/>
                <a:gridCol w="639003"/>
                <a:gridCol w="639003"/>
              </a:tblGrid>
              <a:tr h="266700"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>
                          <a:effectLst/>
                        </a:rPr>
                        <a:t>120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>
                          <a:effectLst/>
                        </a:rPr>
                        <a:t>-39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>
                          <a:effectLst/>
                        </a:rPr>
                        <a:t>-20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4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-9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4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-4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2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66700"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33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>
                          <a:effectLst/>
                        </a:rPr>
                        <a:t>114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>
                          <a:effectLst/>
                        </a:rPr>
                        <a:t>-37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>
                          <a:effectLst/>
                        </a:rPr>
                        <a:t>-29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1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-11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2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-3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66700"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26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26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>
                          <a:effectLst/>
                        </a:rPr>
                        <a:t>116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>
                          <a:effectLst/>
                        </a:rPr>
                        <a:t>-22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>
                          <a:effectLst/>
                        </a:rPr>
                        <a:t>-33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2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-10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1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66700"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9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29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14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119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>
                          <a:effectLst/>
                        </a:rPr>
                        <a:t>-4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>
                          <a:effectLst/>
                        </a:rPr>
                        <a:t>-33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>
                          <a:effectLst/>
                        </a:rPr>
                        <a:t>2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-7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66700"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14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6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27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3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120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>
                          <a:effectLst/>
                        </a:rPr>
                        <a:t>15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>
                          <a:effectLst/>
                        </a:rPr>
                        <a:t>-30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>
                          <a:effectLst/>
                        </a:rPr>
                        <a:t>3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66700"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1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16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26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-8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>
                          <a:effectLst/>
                        </a:rPr>
                        <a:t>118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>
                          <a:effectLst/>
                        </a:rPr>
                        <a:t>33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-22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66700"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8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-2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14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-6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26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-20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>
                          <a:effectLst/>
                        </a:rPr>
                        <a:t>114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>
                          <a:effectLst/>
                        </a:rPr>
                        <a:t>45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66700"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-4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9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-7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13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-14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27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-36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>
                          <a:effectLst/>
                        </a:rPr>
                        <a:t>118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7930120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Low-complexity Secondary Transform </a:t>
            </a:r>
            <a:br>
              <a:rPr lang="en-US" dirty="0" smtClean="0"/>
            </a:br>
            <a:r>
              <a:rPr lang="en-US" dirty="0" smtClean="0"/>
              <a:t>ROT Matrix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DFC300D-6968-4E8E-95C4-9D6D499BAED6}" type="slidenum">
              <a:rPr lang="en-US" altLang="ko-KR" smtClean="0"/>
              <a:pPr>
                <a:defRPr/>
              </a:pPr>
              <a:t>9</a:t>
            </a:fld>
            <a:endParaRPr lang="en-US" altLang="ko-KR" dirty="0"/>
          </a:p>
        </p:txBody>
      </p:sp>
      <p:sp>
        <p:nvSpPr>
          <p:cNvPr id="6" name="Rectangle 5"/>
          <p:cNvSpPr/>
          <p:nvPr/>
        </p:nvSpPr>
        <p:spPr>
          <a:xfrm>
            <a:off x="626165" y="4267200"/>
            <a:ext cx="78486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eaLnBrk="0" hangingPunct="0">
              <a:spcBef>
                <a:spcPct val="20000"/>
              </a:spcBef>
              <a:buClr>
                <a:srgbClr val="0000FF"/>
              </a:buClr>
              <a:buFont typeface="Wingdings" pitchFamily="2" charset="2"/>
              <a:buChar char="q"/>
            </a:pPr>
            <a:r>
              <a:rPr kumimoji="1" lang="en-US" sz="2000" kern="0" dirty="0" smtClean="0">
                <a:solidFill>
                  <a:srgbClr val="000000"/>
                </a:solidFill>
                <a:latin typeface="Arial"/>
                <a:ea typeface="굴림"/>
              </a:rPr>
              <a:t>Sparse matrix. Implementation in 20 </a:t>
            </a:r>
            <a:r>
              <a:rPr kumimoji="1" lang="en-US" sz="2000" kern="0" dirty="0" err="1">
                <a:solidFill>
                  <a:srgbClr val="000000"/>
                </a:solidFill>
                <a:latin typeface="Arial"/>
                <a:ea typeface="굴림"/>
              </a:rPr>
              <a:t>mults</a:t>
            </a:r>
            <a:r>
              <a:rPr kumimoji="1" lang="en-US" sz="2000" kern="0" dirty="0">
                <a:solidFill>
                  <a:srgbClr val="000000"/>
                </a:solidFill>
                <a:latin typeface="Arial"/>
                <a:ea typeface="굴림"/>
              </a:rPr>
              <a:t> and 12 adds</a:t>
            </a:r>
          </a:p>
          <a:p>
            <a:pPr marL="342900" lvl="0" indent="-342900" eaLnBrk="0" hangingPunct="0">
              <a:spcBef>
                <a:spcPct val="20000"/>
              </a:spcBef>
              <a:buClr>
                <a:srgbClr val="0000FF"/>
              </a:buClr>
              <a:buFont typeface="Wingdings" pitchFamily="2" charset="2"/>
              <a:buChar char="q"/>
            </a:pPr>
            <a:r>
              <a:rPr kumimoji="1" lang="en-US" sz="2000" kern="0" dirty="0" smtClean="0">
                <a:solidFill>
                  <a:srgbClr val="000000"/>
                </a:solidFill>
                <a:latin typeface="Arial"/>
                <a:ea typeface="굴림"/>
              </a:rPr>
              <a:t>The second secondary matrix is simply the transpose of ROT matrix above</a:t>
            </a:r>
          </a:p>
          <a:p>
            <a:pPr marL="342900" lvl="0" indent="-342900" eaLnBrk="0" hangingPunct="0">
              <a:spcBef>
                <a:spcPct val="20000"/>
              </a:spcBef>
              <a:buClr>
                <a:srgbClr val="0000FF"/>
              </a:buClr>
              <a:buFont typeface="Wingdings" pitchFamily="2" charset="2"/>
              <a:buChar char="q"/>
            </a:pPr>
            <a:r>
              <a:rPr kumimoji="1" lang="en-US" sz="2000" kern="0" dirty="0" smtClean="0">
                <a:solidFill>
                  <a:srgbClr val="000000"/>
                </a:solidFill>
                <a:latin typeface="Arial"/>
                <a:ea typeface="굴림"/>
              </a:rPr>
              <a:t>Operations can be further reduced via lifting implementations (JCTVC-C096, JCTVC-G304) to 15 </a:t>
            </a:r>
            <a:r>
              <a:rPr kumimoji="1" lang="en-US" sz="2000" kern="0" dirty="0" err="1" smtClean="0">
                <a:solidFill>
                  <a:srgbClr val="000000"/>
                </a:solidFill>
                <a:latin typeface="Arial"/>
                <a:ea typeface="굴림"/>
              </a:rPr>
              <a:t>mults</a:t>
            </a:r>
            <a:r>
              <a:rPr kumimoji="1" lang="en-US" sz="2000" kern="0" dirty="0" smtClean="0">
                <a:solidFill>
                  <a:srgbClr val="000000"/>
                </a:solidFill>
                <a:latin typeface="Arial"/>
                <a:ea typeface="굴림"/>
              </a:rPr>
              <a:t>.</a:t>
            </a:r>
            <a:endParaRPr lang="en-US" sz="2000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03319834"/>
              </p:ext>
            </p:extLst>
          </p:nvPr>
        </p:nvGraphicFramePr>
        <p:xfrm>
          <a:off x="1295400" y="914400"/>
          <a:ext cx="5715000" cy="28956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14375"/>
                <a:gridCol w="714375"/>
                <a:gridCol w="714375"/>
                <a:gridCol w="714375"/>
                <a:gridCol w="714375"/>
                <a:gridCol w="714375"/>
                <a:gridCol w="714375"/>
                <a:gridCol w="714375"/>
              </a:tblGrid>
              <a:tr h="561975"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 dirty="0">
                          <a:effectLst/>
                        </a:rPr>
                        <a:t>87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 dirty="0">
                          <a:effectLst/>
                        </a:rPr>
                        <a:t>-93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>
                          <a:effectLst/>
                        </a:rPr>
                        <a:t>12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>
                          <a:effectLst/>
                        </a:rPr>
                        <a:t>0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>
                          <a:effectLst/>
                        </a:rPr>
                        <a:t>0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>
                          <a:effectLst/>
                        </a:rPr>
                        <a:t>0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>
                          <a:effectLst/>
                        </a:rPr>
                        <a:t>0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>
                          <a:effectLst/>
                        </a:rPr>
                        <a:t>0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33375"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>
                          <a:effectLst/>
                        </a:rPr>
                        <a:t>91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 dirty="0">
                          <a:effectLst/>
                        </a:rPr>
                        <a:t>79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 dirty="0">
                          <a:effectLst/>
                        </a:rPr>
                        <a:t>-44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 dirty="0">
                          <a:effectLst/>
                        </a:rPr>
                        <a:t>0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>
                          <a:effectLst/>
                        </a:rPr>
                        <a:t>0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>
                          <a:effectLst/>
                        </a:rPr>
                        <a:t>0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>
                          <a:effectLst/>
                        </a:rPr>
                        <a:t>0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>
                          <a:effectLst/>
                        </a:rPr>
                        <a:t>0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33375"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>
                          <a:effectLst/>
                        </a:rPr>
                        <a:t>25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>
                          <a:effectLst/>
                        </a:rPr>
                        <a:t>38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>
                          <a:effectLst/>
                        </a:rPr>
                        <a:t>120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 dirty="0">
                          <a:effectLst/>
                        </a:rPr>
                        <a:t>0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>
                          <a:effectLst/>
                        </a:rPr>
                        <a:t>0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>
                          <a:effectLst/>
                        </a:rPr>
                        <a:t>0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>
                          <a:effectLst/>
                        </a:rPr>
                        <a:t>0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>
                          <a:effectLst/>
                        </a:rPr>
                        <a:t>0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33375"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>
                          <a:effectLst/>
                        </a:rPr>
                        <a:t>0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>
                          <a:effectLst/>
                        </a:rPr>
                        <a:t>0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>
                          <a:effectLst/>
                        </a:rPr>
                        <a:t>0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 dirty="0">
                          <a:effectLst/>
                        </a:rPr>
                        <a:t>118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 dirty="0">
                          <a:effectLst/>
                        </a:rPr>
                        <a:t>-50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>
                          <a:effectLst/>
                        </a:rPr>
                        <a:t>-5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>
                          <a:effectLst/>
                        </a:rPr>
                        <a:t>0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>
                          <a:effectLst/>
                        </a:rPr>
                        <a:t>0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33375"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>
                          <a:effectLst/>
                        </a:rPr>
                        <a:t>0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>
                          <a:effectLst/>
                        </a:rPr>
                        <a:t>0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>
                          <a:effectLst/>
                        </a:rPr>
                        <a:t>0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>
                          <a:effectLst/>
                        </a:rPr>
                        <a:t>-50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 dirty="0">
                          <a:effectLst/>
                        </a:rPr>
                        <a:t>-118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>
                          <a:effectLst/>
                        </a:rPr>
                        <a:t>-13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>
                          <a:effectLst/>
                        </a:rPr>
                        <a:t>0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>
                          <a:effectLst/>
                        </a:rPr>
                        <a:t>0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33375"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>
                          <a:effectLst/>
                        </a:rPr>
                        <a:t>0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>
                          <a:effectLst/>
                        </a:rPr>
                        <a:t>0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>
                          <a:effectLst/>
                        </a:rPr>
                        <a:t>0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>
                          <a:effectLst/>
                        </a:rPr>
                        <a:t>1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>
                          <a:effectLst/>
                        </a:rPr>
                        <a:t>14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 dirty="0">
                          <a:effectLst/>
                        </a:rPr>
                        <a:t>-128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>
                          <a:effectLst/>
                        </a:rPr>
                        <a:t>0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>
                          <a:effectLst/>
                        </a:rPr>
                        <a:t>0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33375"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>
                          <a:effectLst/>
                        </a:rPr>
                        <a:t>0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>
                          <a:effectLst/>
                        </a:rPr>
                        <a:t>0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>
                          <a:effectLst/>
                        </a:rPr>
                        <a:t>0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>
                          <a:effectLst/>
                        </a:rPr>
                        <a:t>0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>
                          <a:effectLst/>
                        </a:rPr>
                        <a:t>0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 dirty="0">
                          <a:effectLst/>
                        </a:rPr>
                        <a:t>0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 dirty="0">
                          <a:effectLst/>
                        </a:rPr>
                        <a:t>128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>
                          <a:effectLst/>
                        </a:rPr>
                        <a:t>0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33375"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>
                          <a:effectLst/>
                        </a:rPr>
                        <a:t>0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>
                          <a:effectLst/>
                        </a:rPr>
                        <a:t>0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>
                          <a:effectLst/>
                        </a:rPr>
                        <a:t>0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>
                          <a:effectLst/>
                        </a:rPr>
                        <a:t>0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>
                          <a:effectLst/>
                        </a:rPr>
                        <a:t>0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>
                          <a:effectLst/>
                        </a:rPr>
                        <a:t>0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 dirty="0">
                          <a:effectLst/>
                        </a:rPr>
                        <a:t>0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 dirty="0">
                          <a:effectLst/>
                        </a:rPr>
                        <a:t>128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5736591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Template_Sample">
  <a:themeElements>
    <a:clrScheme name="1_Template_Sampl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Template_Sample">
      <a:majorFont>
        <a:latin typeface="Arial"/>
        <a:ea typeface="굴림"/>
        <a:cs typeface=""/>
      </a:majorFont>
      <a:minorFont>
        <a:latin typeface="Arial"/>
        <a:ea typeface="굴림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166688" marR="0" indent="-166688" algn="l" defTabSz="914400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>
            <a:srgbClr val="3333CC"/>
          </a:buClr>
          <a:buSzTx/>
          <a:buFont typeface="Wingdings" pitchFamily="2" charset="2"/>
          <a:buChar char="q"/>
          <a:tabLst/>
          <a:defRPr kumimoji="1" lang="ko-KR" altLang="en-US" sz="1600" b="1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굴림" pitchFamily="34" charset="-127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166688" marR="0" indent="-166688" algn="l" defTabSz="914400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>
            <a:srgbClr val="3333CC"/>
          </a:buClr>
          <a:buSzTx/>
          <a:buFont typeface="Wingdings" pitchFamily="2" charset="2"/>
          <a:buChar char="q"/>
          <a:tabLst/>
          <a:defRPr kumimoji="1" lang="ko-KR" altLang="en-US" sz="1600" b="1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굴림" pitchFamily="34" charset="-127"/>
          </a:defRPr>
        </a:defPPr>
      </a:lstStyle>
    </a:lnDef>
  </a:objectDefaults>
  <a:extraClrSchemeLst>
    <a:extraClrScheme>
      <a:clrScheme name="1_Template_Sampl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Template_Sampl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Template_Sampl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Template_Sampl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Template_Sampl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Template_Sampl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Template_Sampl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Template_Sampl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Template_Sampl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Template_Sampl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Template_Sampl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Template_Sampl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24272</TotalTime>
  <Words>1575</Words>
  <Application>Microsoft Office PowerPoint</Application>
  <PresentationFormat>On-screen Show (4:3)</PresentationFormat>
  <Paragraphs>563</Paragraphs>
  <Slides>16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1_Template_Sample</vt:lpstr>
      <vt:lpstr>PowerPoint Presentation</vt:lpstr>
      <vt:lpstr>Motivation and Prior Work</vt:lpstr>
      <vt:lpstr>Overview (1)</vt:lpstr>
      <vt:lpstr>Overview (2)</vt:lpstr>
      <vt:lpstr>Improvements over secondary transforms  proposed for HEVC</vt:lpstr>
      <vt:lpstr>Different Tests</vt:lpstr>
      <vt:lpstr>Algorithm Description: Decoder</vt:lpstr>
      <vt:lpstr>Secondary Transform Matrices</vt:lpstr>
      <vt:lpstr>Low-complexity Secondary Transform  ROT Matrix</vt:lpstr>
      <vt:lpstr>Summary of Results</vt:lpstr>
      <vt:lpstr>Complexity: Operation Counts</vt:lpstr>
      <vt:lpstr>Summary of Results (2)</vt:lpstr>
      <vt:lpstr>Conclusions</vt:lpstr>
      <vt:lpstr>PowerPoint Presentation</vt:lpstr>
      <vt:lpstr>Derivation of the Secondary Transform Matrices</vt:lpstr>
      <vt:lpstr>Results forJCTVC-L0330 and this Proposal</vt:lpstr>
    </vt:vector>
  </TitlesOfParts>
  <Company>STA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asaxena</dc:creator>
  <cp:lastModifiedBy>Ankur Saxena</cp:lastModifiedBy>
  <cp:revision>229</cp:revision>
  <dcterms:created xsi:type="dcterms:W3CDTF">2010-08-16T21:00:57Z</dcterms:created>
  <dcterms:modified xsi:type="dcterms:W3CDTF">2013-04-22T07:56:15Z</dcterms:modified>
</cp:coreProperties>
</file>