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327" r:id="rId3"/>
    <p:sldId id="329" r:id="rId4"/>
    <p:sldId id="330" r:id="rId5"/>
    <p:sldId id="331" r:id="rId6"/>
    <p:sldId id="333" r:id="rId7"/>
    <p:sldId id="332" r:id="rId8"/>
    <p:sldId id="334" r:id="rId9"/>
    <p:sldId id="33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1" autoAdjust="0"/>
    <p:restoredTop sz="98365" autoAdjust="0"/>
  </p:normalViewPr>
  <p:slideViewPr>
    <p:cSldViewPr>
      <p:cViewPr>
        <p:scale>
          <a:sx n="99" d="100"/>
          <a:sy n="99" d="100"/>
        </p:scale>
        <p:origin x="-100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6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0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5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0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8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4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6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0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7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8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F810-F015-42CF-B183-B798E4894EFD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0CDF-02B8-4916-BB84-F181278A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2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8344280" cy="1470025"/>
          </a:xfrm>
        </p:spPr>
        <p:txBody>
          <a:bodyPr>
            <a:noAutofit/>
          </a:bodyPr>
          <a:lstStyle/>
          <a:p>
            <a:r>
              <a:rPr lang="en-CA" sz="2800" b="1" dirty="0" smtClean="0"/>
              <a:t>SC</a:t>
            </a:r>
            <a:r>
              <a:rPr lang="en-CA" sz="2800" b="1" dirty="0" smtClean="0"/>
              <a:t>E3: </a:t>
            </a:r>
            <a:r>
              <a:rPr lang="en-US" sz="2800" b="1" dirty="0" smtClean="0"/>
              <a:t>Summary </a:t>
            </a:r>
            <a:r>
              <a:rPr lang="en-US" sz="2800" b="1" dirty="0"/>
              <a:t>Report of SHVC Core Experiment on Combined Inter- and Interlayer Prediction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410200"/>
            <a:ext cx="6578931" cy="364390"/>
          </a:xfrm>
        </p:spPr>
        <p:txBody>
          <a:bodyPr>
            <a:normAutofit fontScale="550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Xiang </a:t>
            </a:r>
            <a:r>
              <a:rPr lang="nl-NL" dirty="0" smtClean="0">
                <a:solidFill>
                  <a:schemeClr val="tx1"/>
                </a:solidFill>
              </a:rPr>
              <a:t>Li, </a:t>
            </a:r>
            <a:r>
              <a:rPr lang="en-US" dirty="0">
                <a:solidFill>
                  <a:schemeClr val="tx1"/>
                </a:solidFill>
              </a:rPr>
              <a:t>Edouard </a:t>
            </a:r>
            <a:r>
              <a:rPr lang="en-US" dirty="0" smtClean="0">
                <a:solidFill>
                  <a:schemeClr val="tx1"/>
                </a:solidFill>
              </a:rPr>
              <a:t>François, </a:t>
            </a:r>
            <a:r>
              <a:rPr lang="en-US" dirty="0" err="1" smtClean="0">
                <a:solidFill>
                  <a:schemeClr val="tx1"/>
                </a:solidFill>
              </a:rPr>
              <a:t>Polin</a:t>
            </a:r>
            <a:r>
              <a:rPr lang="en-US" dirty="0" smtClean="0">
                <a:solidFill>
                  <a:schemeClr val="tx1"/>
                </a:solidFill>
              </a:rPr>
              <a:t> Lai, Do-</a:t>
            </a:r>
            <a:r>
              <a:rPr lang="en-US" dirty="0" err="1" smtClean="0">
                <a:solidFill>
                  <a:schemeClr val="tx1"/>
                </a:solidFill>
              </a:rPr>
              <a:t>Kyoung</a:t>
            </a:r>
            <a:r>
              <a:rPr lang="en-US" dirty="0" smtClean="0">
                <a:solidFill>
                  <a:schemeClr val="tx1"/>
                </a:solidFill>
              </a:rPr>
              <a:t> Kwon, </a:t>
            </a:r>
            <a:r>
              <a:rPr lang="en-US" dirty="0" err="1" smtClean="0">
                <a:solidFill>
                  <a:schemeClr val="tx1"/>
                </a:solidFill>
              </a:rPr>
              <a:t>Ankur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Saxena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4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Document Lists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469719"/>
              </p:ext>
            </p:extLst>
          </p:nvPr>
        </p:nvGraphicFramePr>
        <p:xfrm>
          <a:off x="228600" y="903594"/>
          <a:ext cx="8686801" cy="5573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3400"/>
                <a:gridCol w="1447800"/>
                <a:gridCol w="2819400"/>
                <a:gridCol w="3886201"/>
              </a:tblGrid>
              <a:tr h="22230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Test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Document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Crosschecking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Short description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3.1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JCTVC-M0119 (MediaTek)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Samsung (JCTVC-M0034)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Adaptive predictor compensation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3.2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JCTVC-M0294 (Qualcomm)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JCTVC-M0122 (ETRI)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Combined inter mode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158306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3.3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JCTVC-M0260 (Qualcomm, Nokia, Canon)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JCTVC-M0060 (Intel)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JCTVC-M0339 (Samsung)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smtClean="0">
                          <a:effectLst/>
                        </a:rPr>
                        <a:t>JCTVC-M0177 (RWTH-Aachen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JCTVC-M0108 (Huawei)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Generalized residual prediction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56249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3.4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JCTVC-M0221 (MediaTek)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JCTVC-M0299 (LG)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JCTVC-M0236 (Qualcomm)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Generalized combined and residue prediction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3.5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JCTVC-M0109 (Canon)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JCTVC-M0077 (Sharp)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Generalized residual prediction with MC at BL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3.6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JCTVC-M0073 (Sharp)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JCTVC-M0145 (Sony)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Generalized residual prediction with shorter MC filter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3.7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JCTVC-M0251 (LG, Vidyo)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JCTVC-M0394 (MediaTek)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Difference domain inter prediction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22230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3.8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Withdrawn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RefIdx based differential coding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  <a:tr h="44460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3.9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JCTVC-M0110 (Canon)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JCTVC-M0237 (Qualcomm)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Base Mode with Residual Prediction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2825" marR="928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64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RD </a:t>
            </a:r>
            <a:r>
              <a:rPr lang="en-US" dirty="0" smtClean="0"/>
              <a:t>Results (I)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006021"/>
              </p:ext>
            </p:extLst>
          </p:nvPr>
        </p:nvGraphicFramePr>
        <p:xfrm>
          <a:off x="228600" y="914432"/>
          <a:ext cx="8686800" cy="52545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02"/>
                <a:gridCol w="3276600"/>
                <a:gridCol w="656404"/>
                <a:gridCol w="677999"/>
                <a:gridCol w="677999"/>
                <a:gridCol w="677999"/>
                <a:gridCol w="677999"/>
                <a:gridCol w="677999"/>
                <a:gridCol w="677999"/>
              </a:tblGrid>
              <a:tr h="29906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Test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Aver BD-R 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err="1">
                          <a:effectLst/>
                        </a:rPr>
                        <a:t>Config</a:t>
                      </a:r>
                      <a:r>
                        <a:rPr lang="en-US" sz="1300" dirty="0">
                          <a:effectLst/>
                        </a:rPr>
                        <a:t>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U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V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err="1">
                          <a:effectLst/>
                        </a:rPr>
                        <a:t>Enc</a:t>
                      </a:r>
                      <a:r>
                        <a:rPr lang="en-US" sz="1300" dirty="0">
                          <a:effectLst/>
                        </a:rPr>
                        <a:t> T.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Dec T.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3.1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1: medium complexity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-0.5%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LD-P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99%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-0.6%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3.2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1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-0.5%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94%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-6.5%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93%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rowSpan="1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effectLst/>
                        </a:rPr>
                        <a:t>3.3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Case 1: 3 weights, bi-linear interp., no GRP on chroma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-2.9%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-6.5%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-7.7%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-8.7%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99%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-2.7%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-6.7%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-7.6%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smtClean="0">
                          <a:effectLst/>
                        </a:rPr>
                        <a:t>116%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effectLst/>
                        </a:rPr>
                        <a:t>101%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2: 3 weights, bi-linear interp., 4-tap up-sample., block size constraint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93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3: 2 weights, bi-linear interp., 4-tap up-sample., block size constraint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93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4: 3 weights, bi-linear interp., 4-tap up-sample., block size constraint, no GRP on </a:t>
                      </a:r>
                      <a:r>
                        <a:rPr lang="en-US" sz="1300" dirty="0" err="1">
                          <a:effectLst/>
                        </a:rPr>
                        <a:t>chroma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-6.7%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-8.0%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2990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-6.0%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99689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3.4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1: Test1-3GCP</a:t>
                      </a:r>
                      <a:br>
                        <a:rPr lang="en-US" sz="1300">
                          <a:effectLst/>
                        </a:rPr>
                      </a:br>
                      <a:r>
                        <a:rPr lang="en-US" sz="1300">
                          <a:effectLst/>
                        </a:rPr>
                        <a:t>On all partition sizes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131%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-6.0%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2: Test2-3GCP 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On 2Nx2N only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  <a:tr h="99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  <a:tr h="1088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-5.1%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111%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990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655855"/>
              </p:ext>
            </p:extLst>
          </p:nvPr>
        </p:nvGraphicFramePr>
        <p:xfrm>
          <a:off x="228600" y="800586"/>
          <a:ext cx="8762998" cy="58288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818"/>
                <a:gridCol w="3305342"/>
                <a:gridCol w="662162"/>
                <a:gridCol w="683946"/>
                <a:gridCol w="683946"/>
                <a:gridCol w="683946"/>
                <a:gridCol w="683946"/>
                <a:gridCol w="683946"/>
                <a:gridCol w="683946"/>
              </a:tblGrid>
              <a:tr h="39048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Test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Aver BD-R 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err="1">
                          <a:effectLst/>
                        </a:rPr>
                        <a:t>Config</a:t>
                      </a:r>
                      <a:r>
                        <a:rPr lang="en-US" sz="1300" dirty="0">
                          <a:effectLst/>
                        </a:rPr>
                        <a:t>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Y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U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BD-R V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err="1">
                          <a:effectLst/>
                        </a:rPr>
                        <a:t>Enc</a:t>
                      </a:r>
                      <a:r>
                        <a:rPr lang="en-US" sz="1300" dirty="0">
                          <a:effectLst/>
                        </a:rPr>
                        <a:t> T.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Dec T.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281454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3.5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1: One weighting mode (1)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</a:p>
                  </a:txBody>
                  <a:tcPr marL="68580" marR="68580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</a:p>
                  </a:txBody>
                  <a:tcPr marL="68580" marR="68580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</a:p>
                  </a:txBody>
                  <a:tcPr marL="68580" marR="68580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2: Two weighting modes (0.5, 1)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-2.6%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LD-P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3.6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1: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120%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-3.3%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113%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rowSpan="1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3.7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1: Default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2: Default + bilinear interp.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-2.1%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-3.3%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-4.6%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3: Default + weighting 0.5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149%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4: Default + bilinear interp. + weighting 0.5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155%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-1.5%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149%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3.9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Case 1: Base mode with GRP 8x8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-2.0%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-1.7%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-1.8%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Case 2: Base mode with GRP 16x16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-1.3%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RA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-2.4%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106%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LD-P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-1.6%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-1.9%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-1.8%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102%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106%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  <a:tr h="195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LD-B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-1.4%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-2.1%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-2.1%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1923" marR="31923" marT="0" marB="0" anchor="ctr"/>
                </a:tc>
              </a:tr>
            </a:tbl>
          </a:graphicData>
        </a:graphic>
      </p:graphicFrame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RD Results (II)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0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98581"/>
              </p:ext>
            </p:extLst>
          </p:nvPr>
        </p:nvGraphicFramePr>
        <p:xfrm>
          <a:off x="228603" y="792156"/>
          <a:ext cx="8762997" cy="5913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597"/>
                <a:gridCol w="685800"/>
                <a:gridCol w="762000"/>
                <a:gridCol w="1143000"/>
                <a:gridCol w="1348746"/>
                <a:gridCol w="1348746"/>
                <a:gridCol w="955036"/>
                <a:gridCol w="955036"/>
                <a:gridCol w="955036"/>
              </a:tblGrid>
              <a:tr h="45067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Test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Mul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Adds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MemBand</a:t>
                      </a:r>
                      <a:r>
                        <a:rPr lang="en-US" sz="1200" dirty="0">
                          <a:effectLst/>
                        </a:rPr>
                        <a:t> (4x2)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MemBand (8x2)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Num Ref in Pred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Size of Look-up  </a:t>
                      </a:r>
                      <a:r>
                        <a:rPr lang="en-US" sz="1200" dirty="0" smtClean="0">
                          <a:effectLst/>
                        </a:rPr>
                        <a:t>Table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Add Pic Buffer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133%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133%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133%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133%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row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98%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76%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76%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4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56%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49%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70%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68%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180%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146%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0%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3.4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486%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495%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383%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344%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58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405%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333%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267%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79812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126%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99% spatial 3/2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126%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 spatial 3/2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798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126%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99% spatial 3/2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126%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 spatial 3/2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53607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3.6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286% (B)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211% (P)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295% (B)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221% (P)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267% (B)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261% (P)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267% (B)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233% (P)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121%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row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3.7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486%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495%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383%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344%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197%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219%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486%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495%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383%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344%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47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4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197%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219%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79812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3.9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197%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213%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179% spatial 3/2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219%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185% spatial 3/2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4798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Case 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133%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131%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137%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116% spatial 3/2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137%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97% spatial 3/2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180%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0%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Complexity in the Worst Case</a:t>
            </a:r>
          </a:p>
        </p:txBody>
      </p:sp>
    </p:spTree>
    <p:extLst>
      <p:ext uri="{BB962C8B-B14F-4D97-AF65-F5344CB8AC3E}">
        <p14:creationId xmlns:p14="http://schemas.microsoft.com/office/powerpoint/2010/main" val="2721285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Average Complexity (I)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22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899817"/>
              </p:ext>
            </p:extLst>
          </p:nvPr>
        </p:nvGraphicFramePr>
        <p:xfrm>
          <a:off x="228600" y="914397"/>
          <a:ext cx="8686798" cy="5479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00"/>
                <a:gridCol w="3079378"/>
                <a:gridCol w="820270"/>
                <a:gridCol w="820270"/>
                <a:gridCol w="820270"/>
                <a:gridCol w="820270"/>
                <a:gridCol w="820270"/>
                <a:gridCol w="820270"/>
              </a:tblGrid>
              <a:tr h="28073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Test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Case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Config.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8b/8b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64b/256b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64b/512b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Mults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Adds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3.1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Case 1: medium complexity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98%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3.2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Case 1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1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3.3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Case 1: 3 weights, bi-linear interp., no GRP on chroma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Case 2: 3 weights, bi-linear interp., 4-tap up-sample., block size constraint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Case 3: 2 weights, bi-linear interp., 4-tap up-sample., block size constraint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143%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Case 4: 3 weights, bi-linear interp., 4-tap up-sample., block size constraint, no GRP on chroma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RA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LD-P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120%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113%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LD-B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114%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112%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113%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108%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105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Average Complexity (I)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76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070963"/>
              </p:ext>
            </p:extLst>
          </p:nvPr>
        </p:nvGraphicFramePr>
        <p:xfrm>
          <a:off x="228600" y="914397"/>
          <a:ext cx="8686798" cy="4637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00"/>
                <a:gridCol w="3079378"/>
                <a:gridCol w="820270"/>
                <a:gridCol w="820270"/>
                <a:gridCol w="820270"/>
                <a:gridCol w="820270"/>
                <a:gridCol w="820270"/>
                <a:gridCol w="820270"/>
              </a:tblGrid>
              <a:tr h="28073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Case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Config.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8b/8b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64b/256b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64b/512b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Mults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Adds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</a:rPr>
                        <a:t>3.4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1: GCP for all blocks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198%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215%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</a:rPr>
                        <a:t>Case 2: GCP only for 2Nx2N blocks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197%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202%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210%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3.5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1: One weighting mode (1)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2: Two weighting modes (0.5, 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3.6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1: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150%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Average Complexity (II)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7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845680"/>
              </p:ext>
            </p:extLst>
          </p:nvPr>
        </p:nvGraphicFramePr>
        <p:xfrm>
          <a:off x="228600" y="914397"/>
          <a:ext cx="8686798" cy="5479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00"/>
                <a:gridCol w="3079378"/>
                <a:gridCol w="820270"/>
                <a:gridCol w="820270"/>
                <a:gridCol w="820270"/>
                <a:gridCol w="820270"/>
                <a:gridCol w="820270"/>
                <a:gridCol w="820270"/>
              </a:tblGrid>
              <a:tr h="28073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Test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Case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Config.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8b/8b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64b/256b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64b/512b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Mults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Adds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1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</a:rPr>
                        <a:t>3.7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</a:rPr>
                        <a:t>Case 1: Default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2: Default + bilinear interp.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3: Default + weighting 0.5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119%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4: Default + bilinear interp. + weighting 0.5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109%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Calibri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</a:tr>
              <a:tr h="280737">
                <a:tc row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3.9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1: Base mode with GRP 8x8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179%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229%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222%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186%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241%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234%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Case 2: Base mode with GRP 16x16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127%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2807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</a:rPr>
                        <a:t>LD-B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142%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156%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168%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Mincho"/>
                        </a:rPr>
                        <a:t>135%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4"/>
          <p:cNvSpPr txBox="1">
            <a:spLocks/>
          </p:cNvSpPr>
          <p:nvPr/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Average Complexity (III)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724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27029</TotalTime>
  <Words>2172</Words>
  <Application>Microsoft Office PowerPoint</Application>
  <PresentationFormat>On-screen Show (4:3)</PresentationFormat>
  <Paragraphs>941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SCE3: Summary Report of SHVC Core Experiment on Combined Inter- and Interlayer Prediction</vt:lpstr>
      <vt:lpstr>Document Lists</vt:lpstr>
      <vt:lpstr>RD Results (I)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Xiang Li</cp:lastModifiedBy>
  <cp:revision>488</cp:revision>
  <dcterms:created xsi:type="dcterms:W3CDTF">2011-12-07T01:29:30Z</dcterms:created>
  <dcterms:modified xsi:type="dcterms:W3CDTF">2013-04-17T07:46:33Z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344664497</vt:i4>
  </property>
  <property fmtid="{D5CDD505-2E9C-101B-9397-08002B2CF9AE}" pid="3" name="_NewReviewCycle">
    <vt:lpwstr/>
  </property>
  <property fmtid="{D5CDD505-2E9C-101B-9397-08002B2CF9AE}" pid="4" name="_EmailSubject">
    <vt:lpwstr>[TE5] Results summary</vt:lpwstr>
  </property>
  <property fmtid="{D5CDD505-2E9C-101B-9397-08002B2CF9AE}" pid="5" name="_AuthorEmail">
    <vt:lpwstr>vseregin@qti.qualcomm.com</vt:lpwstr>
  </property>
  <property fmtid="{D5CDD505-2E9C-101B-9397-08002B2CF9AE}" pid="6" name="_AuthorEmailDisplayName">
    <vt:lpwstr>Seregin, Vadim</vt:lpwstr>
  </property>
  <property fmtid="{D5CDD505-2E9C-101B-9397-08002B2CF9AE}" pid="7" name="_PreviousAdHocReviewCycleID">
    <vt:i4>155925787</vt:i4>
  </property>
</Properties>
</file>