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12"/>
  </p:notesMasterIdLst>
  <p:sldIdLst>
    <p:sldId id="256" r:id="rId4"/>
    <p:sldId id="269" r:id="rId5"/>
    <p:sldId id="270" r:id="rId6"/>
    <p:sldId id="271" r:id="rId7"/>
    <p:sldId id="276" r:id="rId8"/>
    <p:sldId id="272" r:id="rId9"/>
    <p:sldId id="274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5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3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6D7D6D-D8E2-41C1-AAA8-86AF0BF93FA2}" type="datetimeFigureOut">
              <a:rPr lang="en-US" smtClean="0"/>
              <a:t>1/20/2013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600393-EAA8-47CE-B64B-47E67AD5BAEF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420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00393-EAA8-47CE-B64B-47E67AD5BAE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727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00393-EAA8-47CE-B64B-47E67AD5BAE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24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26" name="Picture 10" descr="ppt_main_ima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4071938"/>
          </a:xfrm>
          <a:prstGeom prst="rect">
            <a:avLst/>
          </a:prstGeom>
          <a:noFill/>
        </p:spPr>
      </p:pic>
      <p:sp>
        <p:nvSpPr>
          <p:cNvPr id="8601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4800" y="3732213"/>
            <a:ext cx="8534400" cy="666750"/>
          </a:xfrm>
        </p:spPr>
        <p:txBody>
          <a:bodyPr wrap="none" lIns="91440"/>
          <a:lstStyle>
            <a:lvl1pPr algn="ctr">
              <a:defRPr sz="3400" b="1">
                <a:solidFill>
                  <a:srgbClr val="002664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4438650"/>
            <a:ext cx="8534400" cy="457200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rgbClr val="002664"/>
                </a:solidFill>
              </a:defRPr>
            </a:lvl1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8400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2664"/>
                </a:solidFill>
              </a:defRPr>
            </a:lvl1pPr>
          </a:lstStyle>
          <a:p>
            <a:fld id="{6D349BBD-9ED5-42C7-8470-DDEA68C88FE8}" type="datetimeFigureOut">
              <a:rPr lang="en-US" smtClean="0"/>
              <a:t>1/20/2013</a:t>
            </a:fld>
            <a:endParaRPr lang="en-US"/>
          </a:p>
        </p:txBody>
      </p:sp>
      <p:pic>
        <p:nvPicPr>
          <p:cNvPr id="86028" name="Picture 12" descr="logo_PPT_Nov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8188" y="5561013"/>
            <a:ext cx="2587625" cy="833437"/>
          </a:xfrm>
          <a:prstGeom prst="rect">
            <a:avLst/>
          </a:prstGeom>
          <a:noFill/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26C7FF4A-4FAC-47AE-80D9-AD28F9F9A86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51638" y="69850"/>
            <a:ext cx="2147887" cy="60356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69850"/>
            <a:ext cx="6294438" cy="60356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26C7FF4A-4FAC-47AE-80D9-AD28F9F9A86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C12DC-C5E3-422D-B9E9-D72CC8135088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3A86-050A-484D-A093-C7DC7FF02C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727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C12DC-C5E3-422D-B9E9-D72CC8135088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3A86-050A-484D-A093-C7DC7FF02C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319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C12DC-C5E3-422D-B9E9-D72CC8135088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3A86-050A-484D-A093-C7DC7FF02C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17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C12DC-C5E3-422D-B9E9-D72CC8135088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3A86-050A-484D-A093-C7DC7FF02C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483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C12DC-C5E3-422D-B9E9-D72CC8135088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3A86-050A-484D-A093-C7DC7FF02C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8553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C12DC-C5E3-422D-B9E9-D72CC8135088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3A86-050A-484D-A093-C7DC7FF02C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9316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C12DC-C5E3-422D-B9E9-D72CC8135088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3A86-050A-484D-A093-C7DC7FF02C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542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C12DC-C5E3-422D-B9E9-D72CC8135088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3A86-050A-484D-A093-C7DC7FF02C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132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26C7FF4A-4FAC-47AE-80D9-AD28F9F9A86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C12DC-C5E3-422D-B9E9-D72CC8135088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3A86-050A-484D-A093-C7DC7FF02C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739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C12DC-C5E3-422D-B9E9-D72CC8135088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3A86-050A-484D-A093-C7DC7FF02C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8324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C12DC-C5E3-422D-B9E9-D72CC8135088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93A86-050A-484D-A093-C7DC7FF02C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140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3BC6-D1F6-493C-8634-10A1C9FDC14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EE38-1306-4AD3-8813-76A0F8C47CE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355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3BC6-D1F6-493C-8634-10A1C9FDC14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EE38-1306-4AD3-8813-76A0F8C47CE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2885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3BC6-D1F6-493C-8634-10A1C9FDC14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EE38-1306-4AD3-8813-76A0F8C47CE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09687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3BC6-D1F6-493C-8634-10A1C9FDC14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EE38-1306-4AD3-8813-76A0F8C47CE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049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3BC6-D1F6-493C-8634-10A1C9FDC14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EE38-1306-4AD3-8813-76A0F8C47CE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8140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3BC6-D1F6-493C-8634-10A1C9FDC14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EE38-1306-4AD3-8813-76A0F8C47CE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984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3BC6-D1F6-493C-8634-10A1C9FDC14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EE38-1306-4AD3-8813-76A0F8C47CE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037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26C7FF4A-4FAC-47AE-80D9-AD28F9F9A86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3BC6-D1F6-493C-8634-10A1C9FDC14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EE38-1306-4AD3-8813-76A0F8C47CE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6623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3BC6-D1F6-493C-8634-10A1C9FDC14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EE38-1306-4AD3-8813-76A0F8C47CE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628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3BC6-D1F6-493C-8634-10A1C9FDC14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EE38-1306-4AD3-8813-76A0F8C47CE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5736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73BC6-D1F6-493C-8634-10A1C9FDC14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8EE38-1306-4AD3-8813-76A0F8C47CE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20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87450"/>
            <a:ext cx="4221163" cy="4918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8363" y="1187450"/>
            <a:ext cx="4221162" cy="4918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26C7FF4A-4FAC-47AE-80D9-AD28F9F9A86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26C7FF4A-4FAC-47AE-80D9-AD28F9F9A86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26C7FF4A-4FAC-47AE-80D9-AD28F9F9A86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26C7FF4A-4FAC-47AE-80D9-AD28F9F9A86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26C7FF4A-4FAC-47AE-80D9-AD28F9F9A86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26C7FF4A-4FAC-47AE-80D9-AD28F9F9A862}" type="slidenum">
              <a:rPr lang="en-US" smtClean="0"/>
              <a:t>‹N°›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001" name="Picture 9" descr="logo_PPT_Nov11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4588" y="6251575"/>
            <a:ext cx="1371600" cy="441325"/>
          </a:xfrm>
          <a:prstGeom prst="rect">
            <a:avLst/>
          </a:prstGeom>
          <a:noFill/>
        </p:spPr>
      </p:pic>
      <p:pic>
        <p:nvPicPr>
          <p:cNvPr id="84994" name="Picture 2" descr="Blue_flach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4375"/>
          </a:xfrm>
          <a:prstGeom prst="rect">
            <a:avLst/>
          </a:prstGeom>
          <a:noFill/>
        </p:spPr>
      </p:pic>
      <p:sp>
        <p:nvSpPr>
          <p:cNvPr id="8499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69850"/>
            <a:ext cx="85344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87450"/>
            <a:ext cx="8594725" cy="491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7400" y="6245225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002664"/>
                </a:solidFill>
              </a:defRPr>
            </a:lvl1pPr>
          </a:lstStyle>
          <a:p>
            <a:endParaRPr lang="en-US"/>
          </a:p>
        </p:txBody>
      </p:sp>
      <p:sp>
        <p:nvSpPr>
          <p:cNvPr id="849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245225"/>
            <a:ext cx="457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2664"/>
                </a:solidFill>
              </a:defRPr>
            </a:lvl1pPr>
          </a:lstStyle>
          <a:p>
            <a:fld id="{26C7FF4A-4FAC-47AE-80D9-AD28F9F9A862}" type="slidenum">
              <a:rPr lang="en-US" smtClean="0"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-65" charset="0"/>
          <a:ea typeface="Arial" pitchFamily="-65" charset="0"/>
          <a:cs typeface="Arial" pitchFamily="-65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-65" charset="0"/>
          <a:ea typeface="Arial" pitchFamily="-65" charset="0"/>
          <a:cs typeface="Arial" pitchFamily="-65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-65" charset="0"/>
          <a:ea typeface="Arial" pitchFamily="-65" charset="0"/>
          <a:cs typeface="Arial" pitchFamily="-65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-65" charset="0"/>
          <a:ea typeface="Arial" pitchFamily="-65" charset="0"/>
          <a:cs typeface="Arial" pitchFamily="-65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-65" charset="0"/>
          <a:ea typeface="Arial" pitchFamily="-65" charset="0"/>
          <a:cs typeface="Arial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-65" charset="0"/>
          <a:ea typeface="Arial" pitchFamily="-65" charset="0"/>
          <a:cs typeface="Arial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-65" charset="0"/>
          <a:ea typeface="Arial" pitchFamily="-65" charset="0"/>
          <a:cs typeface="Arial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pitchFamily="-65" charset="0"/>
          <a:ea typeface="Arial" pitchFamily="-65" charset="0"/>
          <a:cs typeface="Arial" pitchFamily="-65" charset="0"/>
        </a:defRPr>
      </a:lvl9pPr>
    </p:titleStyle>
    <p:bodyStyle>
      <a:lvl1pPr marL="355600" indent="-355600" algn="l" rtl="0" eaLnBrk="1" fontAlgn="base" hangingPunct="1">
        <a:spcBef>
          <a:spcPct val="40000"/>
        </a:spcBef>
        <a:spcAft>
          <a:spcPct val="0"/>
        </a:spcAft>
        <a:buClr>
          <a:srgbClr val="002664"/>
        </a:buClr>
        <a:buSzPct val="12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34963" algn="l" rtl="0" eaLnBrk="1" fontAlgn="base" hangingPunct="1">
        <a:spcBef>
          <a:spcPct val="25000"/>
        </a:spcBef>
        <a:spcAft>
          <a:spcPct val="0"/>
        </a:spcAft>
        <a:buClr>
          <a:srgbClr val="002664"/>
        </a:buClr>
        <a:buSzPct val="110000"/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1023938" indent="-330200" algn="l" rtl="0" eaLnBrk="1" fontAlgn="base" hangingPunct="1">
        <a:spcBef>
          <a:spcPct val="15000"/>
        </a:spcBef>
        <a:spcAft>
          <a:spcPct val="0"/>
        </a:spcAft>
        <a:buClr>
          <a:srgbClr val="002664"/>
        </a:buClr>
        <a:buSzPct val="110000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3pPr>
      <a:lvl4pPr marL="1377950" indent="-352425" algn="l" rtl="0" eaLnBrk="1" fontAlgn="base" hangingPunct="1">
        <a:spcBef>
          <a:spcPct val="10000"/>
        </a:spcBef>
        <a:spcAft>
          <a:spcPct val="0"/>
        </a:spcAft>
        <a:buClr>
          <a:srgbClr val="002664"/>
        </a:buClr>
        <a:buSzPct val="110000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4pPr>
      <a:lvl5pPr marL="23495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8067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32639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7211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41783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C12DC-C5E3-422D-B9E9-D72CC8135088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93A86-050A-484D-A093-C7DC7FF02C9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758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73BC6-D1F6-493C-8634-10A1C9FDC14C}" type="datetimeFigureOut">
              <a:rPr lang="en-US" smtClean="0"/>
              <a:pPr/>
              <a:t>1/20/2013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8EE38-1306-4AD3-8813-76A0F8C47CE3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4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HEVC for joint Still and Moving Pictures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04800" y="4725144"/>
            <a:ext cx="8534400" cy="457200"/>
          </a:xfrm>
        </p:spPr>
        <p:txBody>
          <a:bodyPr/>
          <a:lstStyle/>
          <a:p>
            <a:r>
              <a:rPr lang="en-US" dirty="0" smtClean="0"/>
              <a:t>Didier Nicholson</a:t>
            </a:r>
          </a:p>
          <a:p>
            <a:r>
              <a:rPr lang="en-US" dirty="0" smtClean="0"/>
              <a:t>103</a:t>
            </a:r>
            <a:r>
              <a:rPr lang="en-US" baseline="30000" dirty="0" smtClean="0"/>
              <a:t>rd</a:t>
            </a:r>
            <a:r>
              <a:rPr lang="en-US" dirty="0" smtClean="0"/>
              <a:t> MPEG Meeting Geneva 20</a:t>
            </a:r>
            <a:r>
              <a:rPr lang="en-US" baseline="30000" dirty="0" smtClean="0"/>
              <a:t>th</a:t>
            </a:r>
            <a:r>
              <a:rPr lang="en-US" dirty="0" smtClean="0"/>
              <a:t> of January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3292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Identify</a:t>
            </a:r>
            <a:r>
              <a:rPr lang="fr-FR" dirty="0" smtClean="0"/>
              <a:t> </a:t>
            </a:r>
            <a:r>
              <a:rPr lang="fr-FR" dirty="0"/>
              <a:t>use cases and </a:t>
            </a:r>
            <a:r>
              <a:rPr lang="fr-FR" dirty="0" err="1"/>
              <a:t>requirements</a:t>
            </a:r>
            <a:r>
              <a:rPr lang="fr-FR" dirty="0"/>
              <a:t> for </a:t>
            </a:r>
            <a:r>
              <a:rPr lang="fr-FR" dirty="0" err="1"/>
              <a:t>still</a:t>
            </a:r>
            <a:r>
              <a:rPr lang="fr-FR" dirty="0"/>
              <a:t> </a:t>
            </a:r>
            <a:r>
              <a:rPr lang="fr-FR" dirty="0" err="1"/>
              <a:t>picture</a:t>
            </a:r>
            <a:r>
              <a:rPr lang="fr-FR" dirty="0"/>
              <a:t> </a:t>
            </a:r>
            <a:r>
              <a:rPr lang="fr-FR" dirty="0" smtClean="0"/>
              <a:t>profiles</a:t>
            </a:r>
          </a:p>
          <a:p>
            <a:pPr lvl="1"/>
            <a:r>
              <a:rPr lang="fr-FR" sz="2400" dirty="0" smtClean="0"/>
              <a:t>Applications </a:t>
            </a:r>
            <a:r>
              <a:rPr lang="fr-FR" sz="2400" dirty="0" err="1" smtClean="0"/>
              <a:t>concerned</a:t>
            </a:r>
            <a:r>
              <a:rPr lang="fr-FR" sz="2400" dirty="0" smtClean="0"/>
              <a:t> by </a:t>
            </a:r>
            <a:r>
              <a:rPr lang="fr-FR" sz="2400" dirty="0" err="1" smtClean="0"/>
              <a:t>this</a:t>
            </a:r>
            <a:r>
              <a:rPr lang="fr-FR" sz="2400" dirty="0" smtClean="0"/>
              <a:t> </a:t>
            </a:r>
            <a:r>
              <a:rPr lang="fr-FR" sz="2400" dirty="0" err="1" smtClean="0"/>
              <a:t>presentation</a:t>
            </a:r>
            <a:r>
              <a:rPr lang="fr-FR" sz="2400" dirty="0" smtClean="0"/>
              <a:t>:</a:t>
            </a:r>
          </a:p>
          <a:p>
            <a:pPr lvl="2"/>
            <a:r>
              <a:rPr lang="fr-FR" sz="2000" dirty="0" smtClean="0"/>
              <a:t>Security</a:t>
            </a:r>
          </a:p>
          <a:p>
            <a:pPr lvl="2"/>
            <a:r>
              <a:rPr lang="fr-FR" sz="2000" dirty="0" err="1" smtClean="0"/>
              <a:t>Defense</a:t>
            </a:r>
            <a:endParaRPr lang="fr-FR" sz="2000" dirty="0" smtClean="0"/>
          </a:p>
          <a:p>
            <a:pPr lvl="2"/>
            <a:r>
              <a:rPr lang="fr-FR" sz="2000" dirty="0" err="1" smtClean="0"/>
              <a:t>Medical</a:t>
            </a:r>
            <a:r>
              <a:rPr lang="fr-FR" sz="2000" dirty="0" smtClean="0"/>
              <a:t> </a:t>
            </a:r>
            <a:r>
              <a:rPr lang="fr-FR" sz="2000" dirty="0" err="1" smtClean="0"/>
              <a:t>imaging</a:t>
            </a:r>
            <a:endParaRPr lang="fr-FR" sz="1400" dirty="0" smtClean="0"/>
          </a:p>
          <a:p>
            <a:r>
              <a:rPr lang="fr-FR" dirty="0" err="1" smtClean="0"/>
              <a:t>Identify</a:t>
            </a:r>
            <a:r>
              <a:rPr lang="fr-FR" dirty="0" smtClean="0"/>
              <a:t> </a:t>
            </a:r>
            <a:r>
              <a:rPr lang="fr-FR" dirty="0"/>
              <a:t>use cases and </a:t>
            </a:r>
            <a:r>
              <a:rPr lang="fr-FR" dirty="0" err="1"/>
              <a:t>requirements</a:t>
            </a:r>
            <a:r>
              <a:rPr lang="fr-FR" dirty="0"/>
              <a:t> for mixed use of </a:t>
            </a:r>
            <a:r>
              <a:rPr lang="fr-FR" dirty="0" err="1"/>
              <a:t>still</a:t>
            </a:r>
            <a:r>
              <a:rPr lang="fr-FR" dirty="0"/>
              <a:t> and </a:t>
            </a:r>
            <a:r>
              <a:rPr lang="fr-FR" dirty="0" err="1"/>
              <a:t>moving</a:t>
            </a:r>
            <a:r>
              <a:rPr lang="fr-FR" dirty="0"/>
              <a:t> </a:t>
            </a:r>
            <a:r>
              <a:rPr lang="fr-FR" dirty="0" err="1" smtClean="0"/>
              <a:t>pictures</a:t>
            </a:r>
            <a:endParaRPr lang="fr-FR" dirty="0" smtClean="0"/>
          </a:p>
          <a:p>
            <a:pPr lvl="1"/>
            <a:r>
              <a:rPr lang="fr-FR" sz="2400" dirty="0" err="1" smtClean="0"/>
              <a:t>Same</a:t>
            </a:r>
            <a:r>
              <a:rPr lang="fr-FR" sz="2400" dirty="0" smtClean="0"/>
              <a:t> as </a:t>
            </a:r>
            <a:r>
              <a:rPr lang="fr-FR" sz="2400" dirty="0" err="1" smtClean="0"/>
              <a:t>above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645453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Evidences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836712"/>
            <a:ext cx="8594725" cy="4918075"/>
          </a:xfrm>
        </p:spPr>
        <p:txBody>
          <a:bodyPr/>
          <a:lstStyle/>
          <a:p>
            <a:r>
              <a:rPr lang="fr-FR" dirty="0" smtClean="0"/>
              <a:t>Use of a single codec for </a:t>
            </a:r>
            <a:r>
              <a:rPr lang="fr-FR" dirty="0" err="1" smtClean="0"/>
              <a:t>Still</a:t>
            </a:r>
            <a:r>
              <a:rPr lang="fr-FR" dirty="0" smtClean="0"/>
              <a:t> and </a:t>
            </a:r>
            <a:r>
              <a:rPr lang="fr-FR" dirty="0" err="1" smtClean="0"/>
              <a:t>Moving</a:t>
            </a:r>
            <a:r>
              <a:rPr lang="fr-FR" dirty="0" smtClean="0"/>
              <a:t> </a:t>
            </a:r>
            <a:r>
              <a:rPr lang="fr-FR" dirty="0" err="1" smtClean="0"/>
              <a:t>Pictures</a:t>
            </a:r>
            <a:endParaRPr lang="fr-FR" dirty="0"/>
          </a:p>
          <a:p>
            <a:pPr lvl="1"/>
            <a:r>
              <a:rPr lang="fr-FR" dirty="0" smtClean="0"/>
              <a:t>Single chip or hardware </a:t>
            </a:r>
            <a:r>
              <a:rPr lang="fr-FR" dirty="0" err="1" smtClean="0"/>
              <a:t>core</a:t>
            </a:r>
            <a:r>
              <a:rPr lang="fr-FR" dirty="0" smtClean="0"/>
              <a:t> in a </a:t>
            </a:r>
            <a:r>
              <a:rPr lang="fr-FR" dirty="0" err="1" smtClean="0"/>
              <a:t>SoC</a:t>
            </a:r>
            <a:r>
              <a:rPr lang="fr-FR" dirty="0" smtClean="0"/>
              <a:t> for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consumption</a:t>
            </a:r>
            <a:r>
              <a:rPr lang="fr-FR" dirty="0" smtClean="0"/>
              <a:t>/size</a:t>
            </a:r>
          </a:p>
          <a:p>
            <a:r>
              <a:rPr lang="fr-FR" dirty="0" smtClean="0"/>
              <a:t>For applications </a:t>
            </a:r>
            <a:r>
              <a:rPr lang="fr-FR" dirty="0" err="1" smtClean="0"/>
              <a:t>mixing</a:t>
            </a:r>
            <a:r>
              <a:rPr lang="fr-FR" dirty="0" smtClean="0"/>
              <a:t> </a:t>
            </a:r>
            <a:r>
              <a:rPr lang="fr-FR" dirty="0" err="1" smtClean="0"/>
              <a:t>Still</a:t>
            </a:r>
            <a:r>
              <a:rPr lang="fr-FR" dirty="0" smtClean="0"/>
              <a:t> and </a:t>
            </a:r>
            <a:r>
              <a:rPr lang="fr-FR" dirty="0" err="1" smtClean="0"/>
              <a:t>Moving</a:t>
            </a:r>
            <a:r>
              <a:rPr lang="fr-FR" dirty="0" smtClean="0"/>
              <a:t> </a:t>
            </a:r>
            <a:r>
              <a:rPr lang="fr-FR" dirty="0" err="1" smtClean="0"/>
              <a:t>Pictures</a:t>
            </a:r>
            <a:r>
              <a:rPr lang="fr-FR" dirty="0" smtClean="0"/>
              <a:t> and </a:t>
            </a:r>
            <a:r>
              <a:rPr lang="fr-FR" dirty="0" err="1" smtClean="0"/>
              <a:t>going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one to the </a:t>
            </a:r>
            <a:r>
              <a:rPr lang="fr-FR" dirty="0" err="1" smtClean="0"/>
              <a:t>other</a:t>
            </a:r>
            <a:r>
              <a:rPr lang="fr-FR" dirty="0" smtClean="0"/>
              <a:t> for </a:t>
            </a:r>
            <a:r>
              <a:rPr lang="fr-FR" dirty="0" err="1" smtClean="0"/>
              <a:t>tasks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carried</a:t>
            </a:r>
            <a:r>
              <a:rPr lang="fr-FR" dirty="0" smtClean="0"/>
              <a:t> in </a:t>
            </a:r>
            <a:r>
              <a:rPr lang="fr-FR" dirty="0" err="1" smtClean="0"/>
              <a:t>theses</a:t>
            </a:r>
            <a:r>
              <a:rPr lang="fr-FR" dirty="0" smtClean="0"/>
              <a:t> applications</a:t>
            </a:r>
          </a:p>
          <a:p>
            <a:pPr lvl="2"/>
            <a:r>
              <a:rPr lang="fr-FR" sz="1800" dirty="0"/>
              <a:t>To </a:t>
            </a:r>
            <a:r>
              <a:rPr lang="fr-FR" sz="1800" dirty="0" err="1"/>
              <a:t>avoid</a:t>
            </a:r>
            <a:r>
              <a:rPr lang="fr-FR" sz="1800" dirty="0"/>
              <a:t> </a:t>
            </a:r>
            <a:r>
              <a:rPr lang="fr-FR" sz="1800" dirty="0" err="1"/>
              <a:t>re-encoding</a:t>
            </a:r>
            <a:r>
              <a:rPr lang="fr-FR" sz="1800" dirty="0"/>
              <a:t> (</a:t>
            </a:r>
            <a:r>
              <a:rPr lang="fr-FR" sz="1800" dirty="0" err="1"/>
              <a:t>less</a:t>
            </a:r>
            <a:r>
              <a:rPr lang="fr-FR" sz="1800" dirty="0"/>
              <a:t> </a:t>
            </a:r>
            <a:r>
              <a:rPr lang="fr-FR" sz="1800" dirty="0" err="1"/>
              <a:t>complexity</a:t>
            </a:r>
            <a:r>
              <a:rPr lang="fr-FR" sz="1800" dirty="0"/>
              <a:t>, </a:t>
            </a:r>
            <a:r>
              <a:rPr lang="fr-FR" sz="1800" dirty="0" err="1"/>
              <a:t>persistence</a:t>
            </a:r>
            <a:r>
              <a:rPr lang="fr-FR" sz="1800" dirty="0"/>
              <a:t> of image </a:t>
            </a:r>
            <a:r>
              <a:rPr lang="fr-FR" sz="1800" dirty="0" err="1"/>
              <a:t>quality</a:t>
            </a:r>
            <a:r>
              <a:rPr lang="fr-FR" sz="1800" dirty="0"/>
              <a:t>, </a:t>
            </a:r>
            <a:r>
              <a:rPr lang="fr-FR" sz="1800" dirty="0" err="1"/>
              <a:t>including</a:t>
            </a:r>
            <a:r>
              <a:rPr lang="fr-FR" sz="1800" dirty="0"/>
              <a:t> </a:t>
            </a:r>
            <a:r>
              <a:rPr lang="fr-FR" sz="1800" dirty="0" err="1"/>
              <a:t>lossless</a:t>
            </a:r>
            <a:r>
              <a:rPr lang="fr-FR" sz="1800" dirty="0"/>
              <a:t> </a:t>
            </a:r>
            <a:r>
              <a:rPr lang="fr-FR" sz="1800" dirty="0" smtClean="0"/>
              <a:t>conversions</a:t>
            </a:r>
          </a:p>
          <a:p>
            <a:pPr lvl="2"/>
            <a:r>
              <a:rPr lang="fr-FR" sz="1800" dirty="0" smtClean="0"/>
              <a:t>To </a:t>
            </a:r>
            <a:r>
              <a:rPr lang="fr-FR" sz="1800" dirty="0" err="1" smtClean="0"/>
              <a:t>extract</a:t>
            </a:r>
            <a:r>
              <a:rPr lang="fr-FR" sz="1800" dirty="0" smtClean="0"/>
              <a:t> a high </a:t>
            </a:r>
            <a:r>
              <a:rPr lang="fr-FR" sz="1800" dirty="0" err="1" smtClean="0"/>
              <a:t>quality</a:t>
            </a:r>
            <a:r>
              <a:rPr lang="fr-FR" sz="1800" dirty="0" smtClean="0"/>
              <a:t> </a:t>
            </a:r>
            <a:r>
              <a:rPr lang="fr-FR" sz="1800" dirty="0" err="1" smtClean="0"/>
              <a:t>still</a:t>
            </a:r>
            <a:r>
              <a:rPr lang="fr-FR" sz="1800" dirty="0" smtClean="0"/>
              <a:t> </a:t>
            </a:r>
            <a:r>
              <a:rPr lang="fr-FR" sz="1800" dirty="0" err="1" smtClean="0"/>
              <a:t>picture</a:t>
            </a:r>
            <a:r>
              <a:rPr lang="fr-FR" sz="1800" dirty="0" smtClean="0"/>
              <a:t> </a:t>
            </a:r>
            <a:r>
              <a:rPr lang="fr-FR" sz="1800" dirty="0" err="1" smtClean="0"/>
              <a:t>from</a:t>
            </a:r>
            <a:r>
              <a:rPr lang="fr-FR" sz="1800" dirty="0" smtClean="0"/>
              <a:t> a </a:t>
            </a:r>
            <a:r>
              <a:rPr lang="fr-FR" sz="1800" dirty="0" err="1" smtClean="0"/>
              <a:t>selected</a:t>
            </a:r>
            <a:r>
              <a:rPr lang="fr-FR" sz="1800" dirty="0" smtClean="0"/>
              <a:t> </a:t>
            </a:r>
            <a:r>
              <a:rPr lang="fr-FR" sz="1800" dirty="0" err="1" smtClean="0"/>
              <a:t>video</a:t>
            </a:r>
            <a:r>
              <a:rPr lang="fr-FR" sz="1800" dirty="0" smtClean="0"/>
              <a:t> frame</a:t>
            </a:r>
            <a:endParaRPr lang="fr-FR" sz="1800" dirty="0"/>
          </a:p>
          <a:p>
            <a:pPr lvl="2"/>
            <a:r>
              <a:rPr lang="fr-FR" sz="1800" dirty="0"/>
              <a:t>To </a:t>
            </a:r>
            <a:r>
              <a:rPr lang="fr-FR" sz="1800" dirty="0" err="1"/>
              <a:t>be</a:t>
            </a:r>
            <a:r>
              <a:rPr lang="fr-FR" sz="1800" dirty="0"/>
              <a:t> able to </a:t>
            </a:r>
            <a:r>
              <a:rPr lang="fr-FR" sz="1800" dirty="0" err="1"/>
              <a:t>access</a:t>
            </a:r>
            <a:r>
              <a:rPr lang="fr-FR" sz="1800" dirty="0"/>
              <a:t> to </a:t>
            </a:r>
            <a:r>
              <a:rPr lang="fr-FR" sz="1800" dirty="0" err="1"/>
              <a:t>higher</a:t>
            </a:r>
            <a:r>
              <a:rPr lang="fr-FR" sz="1800" dirty="0"/>
              <a:t> </a:t>
            </a:r>
            <a:r>
              <a:rPr lang="fr-FR" sz="1800" dirty="0" err="1"/>
              <a:t>quality</a:t>
            </a:r>
            <a:r>
              <a:rPr lang="fr-FR" sz="1800" dirty="0"/>
              <a:t>/</a:t>
            </a:r>
            <a:r>
              <a:rPr lang="fr-FR" sz="1800" dirty="0" err="1"/>
              <a:t>resolution</a:t>
            </a:r>
            <a:r>
              <a:rPr lang="fr-FR" sz="1800" dirty="0"/>
              <a:t> </a:t>
            </a:r>
            <a:r>
              <a:rPr lang="fr-FR" sz="1800" dirty="0" err="1"/>
              <a:t>stills</a:t>
            </a:r>
            <a:r>
              <a:rPr lang="fr-FR" sz="1800" dirty="0"/>
              <a:t> </a:t>
            </a:r>
            <a:r>
              <a:rPr lang="fr-FR" sz="1800" dirty="0" err="1"/>
              <a:t>from</a:t>
            </a:r>
            <a:r>
              <a:rPr lang="fr-FR" sz="1800" dirty="0"/>
              <a:t> a </a:t>
            </a:r>
            <a:r>
              <a:rPr lang="fr-FR" sz="1800" dirty="0" err="1"/>
              <a:t>video</a:t>
            </a:r>
            <a:r>
              <a:rPr lang="fr-FR" sz="1800" dirty="0"/>
              <a:t> </a:t>
            </a:r>
            <a:r>
              <a:rPr lang="fr-FR" sz="1800" dirty="0" err="1"/>
              <a:t>sequence</a:t>
            </a:r>
            <a:r>
              <a:rPr lang="fr-FR" sz="1800" dirty="0"/>
              <a:t> </a:t>
            </a:r>
          </a:p>
          <a:p>
            <a:r>
              <a:rPr lang="fr-FR" dirty="0" smtClean="0"/>
              <a:t>A single file format</a:t>
            </a:r>
          </a:p>
          <a:p>
            <a:pPr lvl="1"/>
            <a:r>
              <a:rPr lang="fr-FR" dirty="0" smtClean="0"/>
              <a:t>Common </a:t>
            </a:r>
            <a:r>
              <a:rPr lang="fr-FR" dirty="0" err="1" smtClean="0"/>
              <a:t>metadata</a:t>
            </a:r>
            <a:r>
              <a:rPr lang="fr-FR" dirty="0" smtClean="0"/>
              <a:t>…..</a:t>
            </a:r>
          </a:p>
          <a:p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technical</a:t>
            </a:r>
            <a:r>
              <a:rPr lang="fr-FR" dirty="0" smtClean="0"/>
              <a:t> issues to </a:t>
            </a:r>
            <a:r>
              <a:rPr lang="fr-FR" dirty="0" err="1" smtClean="0"/>
              <a:t>cover</a:t>
            </a:r>
            <a:endParaRPr lang="fr-FR" dirty="0" smtClean="0"/>
          </a:p>
          <a:p>
            <a:pPr lvl="1"/>
            <a:r>
              <a:rPr lang="fr-FR" dirty="0" err="1" smtClean="0"/>
              <a:t>Exposure</a:t>
            </a:r>
            <a:r>
              <a:rPr lang="fr-FR" dirty="0" smtClean="0"/>
              <a:t> time vs frame rate</a:t>
            </a:r>
          </a:p>
          <a:p>
            <a:pPr lvl="1"/>
            <a:r>
              <a:rPr lang="fr-FR" dirty="0" err="1" smtClean="0"/>
              <a:t>Colour</a:t>
            </a:r>
            <a:r>
              <a:rPr lang="fr-FR" dirty="0" smtClean="0"/>
              <a:t> </a:t>
            </a:r>
            <a:r>
              <a:rPr lang="fr-FR" dirty="0" err="1" smtClean="0"/>
              <a:t>spaces</a:t>
            </a:r>
            <a:r>
              <a:rPr lang="fr-FR" dirty="0" smtClean="0"/>
              <a:t> and image sizes</a:t>
            </a:r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140435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 cases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764704"/>
            <a:ext cx="8594725" cy="4918075"/>
          </a:xfrm>
        </p:spPr>
        <p:txBody>
          <a:bodyPr/>
          <a:lstStyle/>
          <a:p>
            <a:r>
              <a:rPr lang="fr-FR" dirty="0" err="1" smtClean="0"/>
              <a:t>Defense</a:t>
            </a:r>
            <a:r>
              <a:rPr lang="fr-FR" dirty="0" smtClean="0"/>
              <a:t> and </a:t>
            </a:r>
            <a:r>
              <a:rPr lang="fr-FR" dirty="0" err="1" smtClean="0"/>
              <a:t>security</a:t>
            </a:r>
            <a:endParaRPr lang="fr-FR" dirty="0" smtClean="0"/>
          </a:p>
          <a:p>
            <a:pPr lvl="1"/>
            <a:r>
              <a:rPr lang="fr-FR" sz="2000" dirty="0" smtClean="0"/>
              <a:t>Interactive </a:t>
            </a:r>
            <a:r>
              <a:rPr lang="fr-FR" sz="2000" dirty="0" err="1" smtClean="0"/>
              <a:t>access</a:t>
            </a:r>
            <a:r>
              <a:rPr lang="fr-FR" sz="2000" dirty="0" smtClean="0"/>
              <a:t> to large images (pan, zoom) to </a:t>
            </a:r>
            <a:r>
              <a:rPr lang="fr-FR" sz="2000" dirty="0" err="1" smtClean="0"/>
              <a:t>extract</a:t>
            </a:r>
            <a:r>
              <a:rPr lang="fr-FR" sz="2000" dirty="0" smtClean="0"/>
              <a:t> the image (or part of image) of </a:t>
            </a:r>
            <a:r>
              <a:rPr lang="fr-FR" sz="2000" dirty="0" err="1" smtClean="0"/>
              <a:t>interest</a:t>
            </a:r>
            <a:r>
              <a:rPr lang="fr-FR" sz="2000" dirty="0" smtClean="0"/>
              <a:t> </a:t>
            </a:r>
            <a:r>
              <a:rPr lang="fr-FR" sz="2000" dirty="0" err="1" smtClean="0"/>
              <a:t>at</a:t>
            </a:r>
            <a:r>
              <a:rPr lang="fr-FR" sz="2000" dirty="0" smtClean="0"/>
              <a:t> the right </a:t>
            </a:r>
            <a:r>
              <a:rPr lang="fr-FR" sz="2000" dirty="0" err="1" smtClean="0"/>
              <a:t>resolution</a:t>
            </a:r>
            <a:endParaRPr lang="fr-FR" sz="2000" dirty="0" smtClean="0"/>
          </a:p>
          <a:p>
            <a:pPr lvl="2"/>
            <a:r>
              <a:rPr lang="fr-FR" sz="1800" dirty="0" smtClean="0"/>
              <a:t>On the </a:t>
            </a:r>
            <a:r>
              <a:rPr lang="fr-FR" sz="1800" dirty="0" err="1" smtClean="0"/>
              <a:t>video</a:t>
            </a:r>
            <a:r>
              <a:rPr lang="fr-FR" sz="1800" dirty="0" smtClean="0"/>
              <a:t>, one frame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selected</a:t>
            </a:r>
            <a:r>
              <a:rPr lang="fr-FR" sz="1800" dirty="0" smtClean="0"/>
              <a:t> and an image of </a:t>
            </a:r>
            <a:r>
              <a:rPr lang="fr-FR" sz="1800" dirty="0" err="1" smtClean="0"/>
              <a:t>higher</a:t>
            </a:r>
            <a:r>
              <a:rPr lang="fr-FR" sz="1800" dirty="0" smtClean="0"/>
              <a:t> </a:t>
            </a:r>
            <a:r>
              <a:rPr lang="fr-FR" sz="1800" dirty="0" err="1" smtClean="0"/>
              <a:t>resolution</a:t>
            </a:r>
            <a:r>
              <a:rPr lang="fr-FR" sz="1800" dirty="0" smtClean="0"/>
              <a:t>/</a:t>
            </a:r>
            <a:r>
              <a:rPr lang="fr-FR" sz="1800" dirty="0" err="1" smtClean="0"/>
              <a:t>quality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requested</a:t>
            </a:r>
            <a:endParaRPr lang="fr-FR" sz="1800" dirty="0" smtClean="0"/>
          </a:p>
          <a:p>
            <a:pPr marL="693738" lvl="2" indent="0">
              <a:buNone/>
            </a:pPr>
            <a:endParaRPr lang="fr-FR" sz="1800" dirty="0" smtClean="0"/>
          </a:p>
          <a:p>
            <a:pPr lvl="1"/>
            <a:r>
              <a:rPr lang="fr-FR" sz="2000" dirty="0" smtClean="0"/>
              <a:t>To </a:t>
            </a:r>
            <a:r>
              <a:rPr lang="fr-FR" sz="2000" dirty="0" err="1" smtClean="0"/>
              <a:t>perform</a:t>
            </a:r>
            <a:r>
              <a:rPr lang="fr-FR" sz="2000" dirty="0" smtClean="0"/>
              <a:t> </a:t>
            </a:r>
            <a:r>
              <a:rPr lang="fr-FR" sz="2000" dirty="0" err="1" smtClean="0"/>
              <a:t>Detection</a:t>
            </a:r>
            <a:r>
              <a:rPr lang="fr-FR" sz="2000" dirty="0" smtClean="0"/>
              <a:t>, Recognition, Identification</a:t>
            </a:r>
          </a:p>
          <a:p>
            <a:pPr lvl="2"/>
            <a:r>
              <a:rPr lang="fr-FR" sz="1800" dirty="0"/>
              <a:t>Navigation (Pan, zoom, « </a:t>
            </a:r>
            <a:r>
              <a:rPr lang="fr-FR" sz="1800" dirty="0" err="1"/>
              <a:t>Tone</a:t>
            </a:r>
            <a:r>
              <a:rPr lang="fr-FR" sz="1800" dirty="0"/>
              <a:t> </a:t>
            </a:r>
            <a:r>
              <a:rPr lang="fr-FR" sz="1800" dirty="0" err="1"/>
              <a:t>Mapping</a:t>
            </a:r>
            <a:r>
              <a:rPr lang="fr-FR" sz="1800" dirty="0"/>
              <a:t> ») </a:t>
            </a:r>
            <a:r>
              <a:rPr lang="fr-FR" sz="1800" dirty="0" err="1"/>
              <a:t>is</a:t>
            </a:r>
            <a:r>
              <a:rPr lang="fr-FR" sz="1800" dirty="0"/>
              <a:t> </a:t>
            </a:r>
            <a:r>
              <a:rPr lang="fr-FR" sz="1800" dirty="0" err="1"/>
              <a:t>performed</a:t>
            </a:r>
            <a:r>
              <a:rPr lang="fr-FR" sz="1800" dirty="0"/>
              <a:t> </a:t>
            </a:r>
            <a:r>
              <a:rPr lang="fr-FR" sz="1800" dirty="0" err="1"/>
              <a:t>until</a:t>
            </a:r>
            <a:r>
              <a:rPr lang="fr-FR" sz="1800" dirty="0"/>
              <a:t> the </a:t>
            </a:r>
            <a:r>
              <a:rPr lang="fr-FR" sz="1800" dirty="0" err="1"/>
              <a:t>targeted</a:t>
            </a:r>
            <a:r>
              <a:rPr lang="fr-FR" sz="1800" dirty="0"/>
              <a:t> </a:t>
            </a:r>
            <a:r>
              <a:rPr lang="fr-FR" sz="1800" dirty="0" err="1"/>
              <a:t>object</a:t>
            </a:r>
            <a:r>
              <a:rPr lang="fr-FR" sz="1800" dirty="0"/>
              <a:t> in the </a:t>
            </a:r>
            <a:r>
              <a:rPr lang="fr-FR" sz="1800" dirty="0" err="1"/>
              <a:t>picture</a:t>
            </a:r>
            <a:r>
              <a:rPr lang="fr-FR" sz="1800" dirty="0"/>
              <a:t> has been </a:t>
            </a:r>
            <a:r>
              <a:rPr lang="fr-FR" sz="1800" dirty="0" err="1" smtClean="0"/>
              <a:t>identified</a:t>
            </a:r>
            <a:endParaRPr lang="fr-FR" sz="1800" dirty="0" smtClean="0"/>
          </a:p>
          <a:p>
            <a:pPr lvl="1"/>
            <a:r>
              <a:rPr lang="fr-FR" sz="2000" dirty="0" smtClean="0"/>
              <a:t>16bits and </a:t>
            </a:r>
            <a:r>
              <a:rPr lang="fr-FR" sz="2000" dirty="0" err="1" smtClean="0"/>
              <a:t>lossless</a:t>
            </a:r>
            <a:r>
              <a:rPr lang="fr-FR" sz="2000" dirty="0" smtClean="0"/>
              <a:t> to </a:t>
            </a:r>
            <a:r>
              <a:rPr lang="fr-FR" sz="2000" dirty="0" err="1" smtClean="0"/>
              <a:t>consider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9255724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Use cases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Defense</a:t>
            </a:r>
            <a:r>
              <a:rPr lang="fr-FR" dirty="0"/>
              <a:t> and </a:t>
            </a:r>
            <a:r>
              <a:rPr lang="fr-FR" dirty="0" err="1" smtClean="0"/>
              <a:t>security</a:t>
            </a:r>
            <a:endParaRPr lang="fr-FR" dirty="0" smtClean="0"/>
          </a:p>
          <a:p>
            <a:pPr lvl="1"/>
            <a:r>
              <a:rPr lang="fr-FR" sz="2000" dirty="0"/>
              <a:t>To </a:t>
            </a:r>
            <a:r>
              <a:rPr lang="fr-FR" sz="2000" dirty="0" err="1"/>
              <a:t>get</a:t>
            </a:r>
            <a:r>
              <a:rPr lang="fr-FR" sz="2000" dirty="0"/>
              <a:t> image </a:t>
            </a:r>
            <a:r>
              <a:rPr lang="fr-FR" sz="2000" dirty="0" err="1"/>
              <a:t>that</a:t>
            </a:r>
            <a:r>
              <a:rPr lang="fr-FR" sz="2000" dirty="0"/>
              <a:t> </a:t>
            </a:r>
            <a:r>
              <a:rPr lang="fr-FR" sz="2000" dirty="0" err="1"/>
              <a:t>can</a:t>
            </a:r>
            <a:r>
              <a:rPr lang="fr-FR" sz="2000" dirty="0"/>
              <a:t>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considered</a:t>
            </a:r>
            <a:r>
              <a:rPr lang="fr-FR" sz="2000" dirty="0"/>
              <a:t> as proof of </a:t>
            </a:r>
            <a:r>
              <a:rPr lang="fr-FR" sz="2000" dirty="0" err="1" smtClean="0"/>
              <a:t>evidence</a:t>
            </a:r>
            <a:endParaRPr lang="fr-FR" sz="2000" dirty="0" smtClean="0"/>
          </a:p>
          <a:p>
            <a:pPr lvl="2"/>
            <a:r>
              <a:rPr lang="fr-FR" sz="1800" dirty="0"/>
              <a:t>image </a:t>
            </a:r>
            <a:r>
              <a:rPr lang="fr-FR" sz="1800" dirty="0" err="1"/>
              <a:t>extracted</a:t>
            </a:r>
            <a:r>
              <a:rPr lang="fr-FR" sz="1800" dirty="0"/>
              <a:t> </a:t>
            </a:r>
            <a:r>
              <a:rPr lang="fr-FR" sz="1800" dirty="0" err="1"/>
              <a:t>from</a:t>
            </a:r>
            <a:r>
              <a:rPr lang="fr-FR" sz="1800" dirty="0"/>
              <a:t> the </a:t>
            </a:r>
            <a:r>
              <a:rPr lang="fr-FR" sz="1800" dirty="0" err="1"/>
              <a:t>video</a:t>
            </a:r>
            <a:r>
              <a:rPr lang="fr-FR" sz="1800" dirty="0"/>
              <a:t> has to </a:t>
            </a:r>
            <a:r>
              <a:rPr lang="fr-FR" sz="1800" dirty="0" err="1"/>
              <a:t>be</a:t>
            </a:r>
            <a:r>
              <a:rPr lang="fr-FR" sz="1800" dirty="0"/>
              <a:t> </a:t>
            </a:r>
            <a:r>
              <a:rPr lang="fr-FR" sz="1800" dirty="0" err="1"/>
              <a:t>g</a:t>
            </a:r>
            <a:r>
              <a:rPr lang="fr-FR" sz="1800" dirty="0" err="1"/>
              <a:t>uarantied</a:t>
            </a:r>
            <a:r>
              <a:rPr lang="fr-FR" sz="1800" dirty="0"/>
              <a:t> </a:t>
            </a:r>
            <a:r>
              <a:rPr lang="fr-FR" sz="1800" dirty="0" err="1"/>
              <a:t>lossless</a:t>
            </a:r>
            <a:endParaRPr lang="fr-FR" sz="1800" dirty="0"/>
          </a:p>
          <a:p>
            <a:pPr lvl="2"/>
            <a:r>
              <a:rPr lang="fr-FR" sz="1800" dirty="0"/>
              <a:t>To </a:t>
            </a:r>
            <a:r>
              <a:rPr lang="fr-FR" sz="1800" dirty="0" err="1"/>
              <a:t>be</a:t>
            </a:r>
            <a:r>
              <a:rPr lang="fr-FR" sz="1800" dirty="0"/>
              <a:t> able to </a:t>
            </a:r>
            <a:r>
              <a:rPr lang="fr-FR" sz="1800" dirty="0" err="1"/>
              <a:t>get</a:t>
            </a:r>
            <a:r>
              <a:rPr lang="fr-FR" sz="1800" dirty="0"/>
              <a:t> </a:t>
            </a:r>
            <a:r>
              <a:rPr lang="fr-FR" sz="1800" dirty="0" err="1"/>
              <a:t>lossless</a:t>
            </a:r>
            <a:r>
              <a:rPr lang="fr-FR" sz="1800" dirty="0"/>
              <a:t> </a:t>
            </a:r>
            <a:r>
              <a:rPr lang="fr-FR" sz="1800" dirty="0" err="1"/>
              <a:t>pictures</a:t>
            </a:r>
            <a:r>
              <a:rPr lang="fr-FR" sz="1800" dirty="0"/>
              <a:t> </a:t>
            </a:r>
            <a:r>
              <a:rPr lang="fr-FR" sz="1800" dirty="0" err="1"/>
              <a:t>from</a:t>
            </a:r>
            <a:r>
              <a:rPr lang="fr-FR" sz="1800" dirty="0"/>
              <a:t> a </a:t>
            </a:r>
            <a:r>
              <a:rPr lang="fr-FR" sz="1800" dirty="0" err="1"/>
              <a:t>lossy</a:t>
            </a:r>
            <a:r>
              <a:rPr lang="fr-FR" sz="1800" dirty="0"/>
              <a:t> </a:t>
            </a:r>
            <a:r>
              <a:rPr lang="fr-FR" sz="1800" dirty="0" err="1"/>
              <a:t>video</a:t>
            </a:r>
            <a:r>
              <a:rPr lang="fr-FR" sz="1800" dirty="0"/>
              <a:t> by </a:t>
            </a:r>
            <a:r>
              <a:rPr lang="fr-FR" sz="1800" dirty="0" err="1"/>
              <a:t>requesting</a:t>
            </a:r>
            <a:r>
              <a:rPr lang="fr-FR" sz="1800" dirty="0"/>
              <a:t> the </a:t>
            </a:r>
            <a:r>
              <a:rPr lang="fr-FR" sz="1800" dirty="0" err="1"/>
              <a:t>missing</a:t>
            </a:r>
            <a:r>
              <a:rPr lang="fr-FR" sz="1800" dirty="0"/>
              <a:t> </a:t>
            </a:r>
            <a:r>
              <a:rPr lang="fr-FR" sz="1800" dirty="0"/>
              <a:t>information</a:t>
            </a:r>
          </a:p>
          <a:p>
            <a:pPr marL="693738" lvl="2" indent="0">
              <a:buNone/>
            </a:pPr>
            <a:endParaRPr lang="fr-FR" sz="1800" dirty="0"/>
          </a:p>
          <a:p>
            <a:pPr lvl="1"/>
            <a:r>
              <a:rPr lang="fr-FR" sz="2000" dirty="0"/>
              <a:t>JPIP JPEG 2000 </a:t>
            </a:r>
            <a:r>
              <a:rPr lang="fr-FR" sz="2000" dirty="0" err="1"/>
              <a:t>protocol</a:t>
            </a:r>
            <a:r>
              <a:rPr lang="fr-FR" sz="2000" dirty="0"/>
              <a:t> </a:t>
            </a:r>
            <a:r>
              <a:rPr lang="fr-FR" sz="2000" dirty="0" err="1"/>
              <a:t>is</a:t>
            </a:r>
            <a:r>
              <a:rPr lang="fr-FR" sz="2000" dirty="0"/>
              <a:t> </a:t>
            </a:r>
            <a:r>
              <a:rPr lang="fr-FR" sz="2000" dirty="0" err="1"/>
              <a:t>used</a:t>
            </a:r>
            <a:r>
              <a:rPr lang="fr-FR" sz="2000" dirty="0"/>
              <a:t> </a:t>
            </a:r>
            <a:r>
              <a:rPr lang="fr-FR" sz="2000" dirty="0" err="1"/>
              <a:t>today</a:t>
            </a:r>
            <a:r>
              <a:rPr lang="fr-FR" sz="2000" dirty="0"/>
              <a:t> for </a:t>
            </a:r>
            <a:r>
              <a:rPr lang="fr-FR" sz="2000" dirty="0" err="1"/>
              <a:t>this</a:t>
            </a:r>
            <a:r>
              <a:rPr lang="fr-FR" sz="2000" dirty="0"/>
              <a:t> use case, but images have to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encoded</a:t>
            </a:r>
            <a:r>
              <a:rPr lang="fr-FR" sz="2000" dirty="0"/>
              <a:t> in JPEG 2000 for the image navigation </a:t>
            </a:r>
            <a:r>
              <a:rPr lang="fr-FR" sz="2000"/>
              <a:t>+ </a:t>
            </a:r>
            <a:r>
              <a:rPr lang="fr-FR" sz="2000" smtClean="0"/>
              <a:t>AVC </a:t>
            </a:r>
            <a:r>
              <a:rPr lang="fr-FR" sz="2000" dirty="0"/>
              <a:t>for the real time </a:t>
            </a:r>
            <a:r>
              <a:rPr lang="fr-FR" sz="2000" dirty="0" err="1"/>
              <a:t>video</a:t>
            </a:r>
            <a:r>
              <a:rPr lang="fr-FR" sz="2000" dirty="0"/>
              <a:t> streaming.</a:t>
            </a:r>
          </a:p>
          <a:p>
            <a:pPr lvl="2"/>
            <a:r>
              <a:rPr lang="fr-FR" dirty="0" err="1"/>
              <a:t>Metadata</a:t>
            </a:r>
            <a:r>
              <a:rPr lang="fr-FR" dirty="0"/>
              <a:t> </a:t>
            </a:r>
            <a:r>
              <a:rPr lang="fr-FR" dirty="0" err="1"/>
              <a:t>coherence</a:t>
            </a:r>
            <a:r>
              <a:rPr lang="fr-FR" dirty="0"/>
              <a:t> issues</a:t>
            </a:r>
          </a:p>
          <a:p>
            <a:pPr lvl="2"/>
            <a:r>
              <a:rPr lang="fr-FR" dirty="0" err="1"/>
              <a:t>Re-encoding</a:t>
            </a:r>
            <a:r>
              <a:rPr lang="fr-FR" dirty="0"/>
              <a:t> in JPEG 2000 </a:t>
            </a:r>
            <a:r>
              <a:rPr lang="fr-FR" dirty="0" err="1"/>
              <a:t>from</a:t>
            </a:r>
            <a:r>
              <a:rPr lang="fr-FR" dirty="0"/>
              <a:t> </a:t>
            </a:r>
            <a:r>
              <a:rPr lang="fr-FR" dirty="0" err="1"/>
              <a:t>stored</a:t>
            </a:r>
            <a:r>
              <a:rPr lang="fr-FR" dirty="0"/>
              <a:t> </a:t>
            </a:r>
            <a:r>
              <a:rPr lang="fr-FR" dirty="0" err="1" smtClean="0"/>
              <a:t>video</a:t>
            </a:r>
            <a:endParaRPr lang="fr-FR" dirty="0" smtClean="0"/>
          </a:p>
          <a:p>
            <a:pPr lvl="2"/>
            <a:r>
              <a:rPr lang="fr-FR" dirty="0" smtClean="0"/>
              <a:t>JPEG 2000 </a:t>
            </a:r>
            <a:r>
              <a:rPr lang="fr-FR" dirty="0" err="1" smtClean="0"/>
              <a:t>included</a:t>
            </a:r>
            <a:r>
              <a:rPr lang="fr-FR" dirty="0" smtClean="0"/>
              <a:t> in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military</a:t>
            </a:r>
            <a:r>
              <a:rPr lang="fr-FR" dirty="0" smtClean="0"/>
              <a:t> standards (MISB, NATO)</a:t>
            </a:r>
          </a:p>
          <a:p>
            <a:pPr lvl="2"/>
            <a:r>
              <a:rPr lang="fr-FR" dirty="0" smtClean="0"/>
              <a:t>JPEG 2000 not </a:t>
            </a:r>
            <a:r>
              <a:rPr lang="fr-FR" dirty="0" err="1" smtClean="0"/>
              <a:t>realy</a:t>
            </a:r>
            <a:r>
              <a:rPr lang="fr-FR" dirty="0" smtClean="0"/>
              <a:t> </a:t>
            </a:r>
            <a:r>
              <a:rPr lang="fr-FR" dirty="0" err="1" smtClean="0"/>
              <a:t>deployed</a:t>
            </a:r>
            <a:r>
              <a:rPr lang="fr-FR" dirty="0" smtClean="0"/>
              <a:t> in </a:t>
            </a:r>
            <a:r>
              <a:rPr lang="fr-FR" dirty="0" err="1" smtClean="0"/>
              <a:t>security</a:t>
            </a:r>
            <a:r>
              <a:rPr lang="fr-FR" dirty="0" smtClean="0"/>
              <a:t> (one </a:t>
            </a:r>
            <a:r>
              <a:rPr lang="fr-FR" dirty="0" err="1" smtClean="0"/>
              <a:t>manufactor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for </a:t>
            </a:r>
            <a:r>
              <a:rPr lang="fr-FR" dirty="0" err="1" smtClean="0"/>
              <a:t>mega-pixel</a:t>
            </a:r>
            <a:r>
              <a:rPr lang="fr-FR" dirty="0" smtClean="0"/>
              <a:t> cameras)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23441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Use cases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Medical</a:t>
            </a:r>
            <a:r>
              <a:rPr lang="fr-FR" dirty="0" smtClean="0"/>
              <a:t> Imaging</a:t>
            </a:r>
          </a:p>
          <a:p>
            <a:pPr lvl="1"/>
            <a:r>
              <a:rPr lang="fr-FR" sz="2400" dirty="0" smtClean="0"/>
              <a:t>JPIP </a:t>
            </a:r>
            <a:r>
              <a:rPr lang="fr-FR" sz="2400" dirty="0" err="1" smtClean="0"/>
              <a:t>is</a:t>
            </a:r>
            <a:r>
              <a:rPr lang="fr-FR" sz="2400" dirty="0" smtClean="0"/>
              <a:t> </a:t>
            </a:r>
            <a:r>
              <a:rPr lang="fr-FR" sz="2400" dirty="0" err="1" smtClean="0"/>
              <a:t>also</a:t>
            </a:r>
            <a:r>
              <a:rPr lang="fr-FR" sz="2400" dirty="0" smtClean="0"/>
              <a:t> </a:t>
            </a:r>
            <a:r>
              <a:rPr lang="fr-FR" sz="2400" dirty="0" err="1" smtClean="0"/>
              <a:t>used</a:t>
            </a:r>
            <a:r>
              <a:rPr lang="fr-FR" sz="2400" dirty="0" smtClean="0"/>
              <a:t> in </a:t>
            </a:r>
            <a:r>
              <a:rPr lang="fr-FR" sz="2400" dirty="0" err="1" smtClean="0"/>
              <a:t>medical</a:t>
            </a:r>
            <a:r>
              <a:rPr lang="fr-FR" sz="2400" dirty="0" smtClean="0"/>
              <a:t> </a:t>
            </a:r>
            <a:r>
              <a:rPr lang="fr-FR" sz="2400" dirty="0" err="1" smtClean="0"/>
              <a:t>imaging</a:t>
            </a:r>
            <a:r>
              <a:rPr lang="fr-FR" sz="2400" dirty="0" smtClean="0"/>
              <a:t>, </a:t>
            </a:r>
            <a:r>
              <a:rPr lang="fr-FR" sz="2400" dirty="0" smtClean="0"/>
              <a:t>and </a:t>
            </a:r>
            <a:r>
              <a:rPr lang="fr-FR" sz="2400" dirty="0" err="1" smtClean="0"/>
              <a:t>it</a:t>
            </a:r>
            <a:r>
              <a:rPr lang="fr-FR" sz="2400" dirty="0" smtClean="0"/>
              <a:t> </a:t>
            </a:r>
            <a:r>
              <a:rPr lang="fr-FR" sz="2400" dirty="0" err="1" smtClean="0"/>
              <a:t>allows</a:t>
            </a:r>
            <a:r>
              <a:rPr lang="fr-FR" sz="2400" dirty="0" smtClean="0"/>
              <a:t> </a:t>
            </a:r>
            <a:r>
              <a:rPr lang="fr-FR" sz="2400" dirty="0" smtClean="0"/>
              <a:t>to </a:t>
            </a:r>
            <a:r>
              <a:rPr lang="fr-FR" sz="2400" dirty="0" err="1" smtClean="0"/>
              <a:t>perform</a:t>
            </a:r>
            <a:r>
              <a:rPr lang="fr-FR" sz="2400" dirty="0" smtClean="0"/>
              <a:t> the </a:t>
            </a:r>
            <a:r>
              <a:rPr lang="fr-FR" sz="2400" dirty="0" err="1" smtClean="0"/>
              <a:t>analysis</a:t>
            </a:r>
            <a:r>
              <a:rPr lang="fr-FR" sz="2400" dirty="0" smtClean="0"/>
              <a:t>/</a:t>
            </a:r>
            <a:r>
              <a:rPr lang="fr-FR" sz="2400" dirty="0" err="1" smtClean="0"/>
              <a:t>diagnosis</a:t>
            </a:r>
            <a:r>
              <a:rPr lang="fr-FR" sz="2400" dirty="0" smtClean="0"/>
              <a:t> </a:t>
            </a:r>
            <a:r>
              <a:rPr lang="fr-FR" sz="2400" dirty="0" err="1" smtClean="0"/>
              <a:t>task</a:t>
            </a:r>
            <a:r>
              <a:rPr lang="fr-FR" sz="2400" dirty="0" smtClean="0"/>
              <a:t> by </a:t>
            </a:r>
            <a:r>
              <a:rPr lang="fr-FR" sz="2400" dirty="0" err="1" smtClean="0"/>
              <a:t>navigating</a:t>
            </a:r>
            <a:r>
              <a:rPr lang="fr-FR" sz="2400" dirty="0" smtClean="0"/>
              <a:t> </a:t>
            </a:r>
            <a:r>
              <a:rPr lang="fr-FR" sz="2400" dirty="0" err="1" smtClean="0"/>
              <a:t>into</a:t>
            </a:r>
            <a:r>
              <a:rPr lang="fr-FR" sz="2400" dirty="0" smtClean="0"/>
              <a:t> the image</a:t>
            </a:r>
          </a:p>
          <a:p>
            <a:pPr lvl="1"/>
            <a:r>
              <a:rPr lang="fr-FR" sz="2400" dirty="0" smtClean="0"/>
              <a:t>Stop on a </a:t>
            </a:r>
            <a:r>
              <a:rPr lang="fr-FR" sz="2400" dirty="0" err="1" smtClean="0"/>
              <a:t>video</a:t>
            </a:r>
            <a:r>
              <a:rPr lang="fr-FR" sz="2400" dirty="0" smtClean="0"/>
              <a:t> and extraction of </a:t>
            </a:r>
            <a:r>
              <a:rPr lang="fr-FR" sz="2400" dirty="0" smtClean="0"/>
              <a:t>the</a:t>
            </a:r>
            <a:r>
              <a:rPr lang="fr-FR" sz="2400" dirty="0" smtClean="0"/>
              <a:t> image </a:t>
            </a:r>
            <a:r>
              <a:rPr lang="fr-FR" sz="2400" dirty="0" err="1" smtClean="0"/>
              <a:t>enabling</a:t>
            </a:r>
            <a:r>
              <a:rPr lang="fr-FR" sz="2400" dirty="0" smtClean="0"/>
              <a:t> </a:t>
            </a:r>
            <a:r>
              <a:rPr lang="fr-FR" sz="2400" dirty="0" smtClean="0"/>
              <a:t>to </a:t>
            </a:r>
            <a:r>
              <a:rPr lang="fr-FR" sz="2400" dirty="0" err="1" smtClean="0"/>
              <a:t>establish</a:t>
            </a:r>
            <a:r>
              <a:rPr lang="fr-FR" sz="2400" dirty="0" smtClean="0"/>
              <a:t> a </a:t>
            </a:r>
            <a:r>
              <a:rPr lang="fr-FR" sz="2400" dirty="0" err="1" smtClean="0"/>
              <a:t>diagnosis</a:t>
            </a:r>
            <a:endParaRPr lang="fr-FR" sz="2400" dirty="0" smtClean="0"/>
          </a:p>
          <a:p>
            <a:pPr lvl="2"/>
            <a:r>
              <a:rPr lang="fr-FR" sz="2000" dirty="0" smtClean="0"/>
              <a:t>To </a:t>
            </a:r>
            <a:r>
              <a:rPr lang="fr-FR" sz="2000" dirty="0" err="1" smtClean="0"/>
              <a:t>get</a:t>
            </a:r>
            <a:r>
              <a:rPr lang="fr-FR" sz="2000" dirty="0" smtClean="0"/>
              <a:t> </a:t>
            </a:r>
            <a:r>
              <a:rPr lang="fr-FR" sz="2000" dirty="0" err="1" smtClean="0"/>
              <a:t>it</a:t>
            </a:r>
            <a:r>
              <a:rPr lang="fr-FR" sz="2000" dirty="0" smtClean="0"/>
              <a:t> in the </a:t>
            </a:r>
            <a:r>
              <a:rPr lang="fr-FR" sz="2000" dirty="0" err="1" smtClean="0"/>
              <a:t>highest</a:t>
            </a:r>
            <a:r>
              <a:rPr lang="fr-FR" sz="2000" dirty="0" smtClean="0"/>
              <a:t> </a:t>
            </a:r>
            <a:r>
              <a:rPr lang="fr-FR" sz="2000" dirty="0" err="1" smtClean="0"/>
              <a:t>resoluton</a:t>
            </a:r>
            <a:r>
              <a:rPr lang="fr-FR" sz="2000" dirty="0" smtClean="0"/>
              <a:t> and </a:t>
            </a:r>
            <a:r>
              <a:rPr lang="fr-FR" sz="2000" dirty="0" err="1" smtClean="0"/>
              <a:t>quality</a:t>
            </a:r>
            <a:r>
              <a:rPr lang="fr-FR" sz="2000" dirty="0" smtClean="0"/>
              <a:t> as </a:t>
            </a:r>
            <a:r>
              <a:rPr lang="fr-FR" sz="2000" dirty="0" err="1" smtClean="0"/>
              <a:t>possibile</a:t>
            </a:r>
            <a:endParaRPr lang="fr-FR" sz="2000" dirty="0" smtClean="0"/>
          </a:p>
          <a:p>
            <a:pPr lvl="1"/>
            <a:r>
              <a:rPr lang="fr-FR" sz="2400" dirty="0" smtClean="0"/>
              <a:t>Images </a:t>
            </a:r>
            <a:r>
              <a:rPr lang="fr-FR" sz="2400" dirty="0" err="1" smtClean="0"/>
              <a:t>can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</a:t>
            </a:r>
            <a:r>
              <a:rPr lang="fr-FR" sz="2400" dirty="0" err="1" smtClean="0"/>
              <a:t>lossless</a:t>
            </a:r>
            <a:r>
              <a:rPr lang="fr-FR" sz="2400" dirty="0" smtClean="0"/>
              <a:t> </a:t>
            </a:r>
            <a:r>
              <a:rPr lang="fr-FR" sz="2400" dirty="0" err="1" smtClean="0"/>
              <a:t>coded</a:t>
            </a:r>
            <a:r>
              <a:rPr lang="fr-FR" sz="2400" dirty="0" smtClean="0"/>
              <a:t> up to 16bits</a:t>
            </a:r>
          </a:p>
          <a:p>
            <a:pPr lvl="2"/>
            <a:r>
              <a:rPr lang="fr-FR" sz="2200" dirty="0" err="1"/>
              <a:t>Lossless</a:t>
            </a:r>
            <a:r>
              <a:rPr lang="fr-FR" sz="2200" dirty="0"/>
              <a:t> </a:t>
            </a:r>
            <a:r>
              <a:rPr lang="fr-FR" sz="2200" dirty="0" err="1"/>
              <a:t>coding</a:t>
            </a:r>
            <a:r>
              <a:rPr lang="fr-FR" sz="2200" dirty="0"/>
              <a:t> </a:t>
            </a:r>
            <a:r>
              <a:rPr lang="fr-FR" sz="2200" dirty="0" err="1"/>
              <a:t>mandatory</a:t>
            </a:r>
            <a:r>
              <a:rPr lang="fr-FR" sz="2200" dirty="0"/>
              <a:t> for </a:t>
            </a:r>
            <a:r>
              <a:rPr lang="fr-FR" sz="2200" dirty="0" err="1"/>
              <a:t>several</a:t>
            </a:r>
            <a:r>
              <a:rPr lang="fr-FR" sz="2200" dirty="0"/>
              <a:t> </a:t>
            </a:r>
            <a:r>
              <a:rPr lang="fr-FR" sz="2200" dirty="0" err="1"/>
              <a:t>categories</a:t>
            </a:r>
            <a:r>
              <a:rPr lang="fr-FR" sz="2200" dirty="0"/>
              <a:t> of </a:t>
            </a:r>
            <a:r>
              <a:rPr lang="fr-FR" sz="2200" dirty="0" err="1"/>
              <a:t>medical</a:t>
            </a:r>
            <a:r>
              <a:rPr lang="fr-FR" sz="2200" dirty="0"/>
              <a:t> </a:t>
            </a:r>
            <a:r>
              <a:rPr lang="fr-FR" sz="2200" dirty="0" smtClean="0"/>
              <a:t>images</a:t>
            </a:r>
          </a:p>
          <a:p>
            <a:pPr lvl="2"/>
            <a:r>
              <a:rPr lang="fr-FR" sz="2200" dirty="0" smtClean="0"/>
              <a:t>No </a:t>
            </a:r>
            <a:r>
              <a:rPr lang="fr-FR" sz="2200" dirty="0" err="1" smtClean="0"/>
              <a:t>standardised</a:t>
            </a:r>
            <a:r>
              <a:rPr lang="fr-FR" sz="2200" dirty="0" smtClean="0"/>
              <a:t> </a:t>
            </a:r>
            <a:r>
              <a:rPr lang="fr-FR" sz="2200" dirty="0" err="1" smtClean="0"/>
              <a:t>video</a:t>
            </a:r>
            <a:r>
              <a:rPr lang="fr-FR" sz="2200" dirty="0" smtClean="0"/>
              <a:t> format for </a:t>
            </a:r>
            <a:r>
              <a:rPr lang="fr-FR" sz="2200" dirty="0" err="1" smtClean="0"/>
              <a:t>this</a:t>
            </a:r>
            <a:endParaRPr lang="fr-FR" sz="2200" dirty="0" smtClean="0"/>
          </a:p>
          <a:p>
            <a:pPr lvl="1"/>
            <a:r>
              <a:rPr lang="fr-FR" sz="2400" dirty="0" smtClean="0"/>
              <a:t>Images </a:t>
            </a:r>
            <a:r>
              <a:rPr lang="fr-FR" sz="2400" dirty="0" err="1" smtClean="0"/>
              <a:t>used</a:t>
            </a:r>
            <a:r>
              <a:rPr lang="fr-FR" sz="2400" dirty="0" smtClean="0"/>
              <a:t> as proof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6799514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Requirements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836712"/>
            <a:ext cx="8594725" cy="4918075"/>
          </a:xfrm>
        </p:spPr>
        <p:txBody>
          <a:bodyPr/>
          <a:lstStyle/>
          <a:p>
            <a:r>
              <a:rPr lang="fr-FR" dirty="0" err="1" smtClean="0"/>
              <a:t>Being</a:t>
            </a:r>
            <a:r>
              <a:rPr lang="fr-FR" dirty="0" smtClean="0"/>
              <a:t> </a:t>
            </a:r>
            <a:r>
              <a:rPr lang="fr-FR" dirty="0" err="1" smtClean="0"/>
              <a:t>backward</a:t>
            </a:r>
            <a:r>
              <a:rPr lang="fr-FR" dirty="0" smtClean="0"/>
              <a:t>/</a:t>
            </a:r>
            <a:r>
              <a:rPr lang="fr-FR" dirty="0" err="1" smtClean="0"/>
              <a:t>forward</a:t>
            </a:r>
            <a:r>
              <a:rPr lang="fr-FR" dirty="0" smtClean="0"/>
              <a:t> compatible </a:t>
            </a:r>
            <a:r>
              <a:rPr lang="fr-FR" dirty="0" err="1" smtClean="0"/>
              <a:t>with</a:t>
            </a:r>
            <a:r>
              <a:rPr lang="fr-FR" dirty="0" smtClean="0"/>
              <a:t> HEVC profiles </a:t>
            </a:r>
            <a:r>
              <a:rPr lang="fr-FR" dirty="0" err="1" smtClean="0"/>
              <a:t>already</a:t>
            </a:r>
            <a:r>
              <a:rPr lang="fr-FR" dirty="0" smtClean="0"/>
              <a:t> </a:t>
            </a:r>
            <a:r>
              <a:rPr lang="fr-FR" dirty="0" err="1" smtClean="0"/>
              <a:t>defined</a:t>
            </a:r>
            <a:endParaRPr lang="fr-FR" dirty="0" smtClean="0"/>
          </a:p>
          <a:p>
            <a:pPr lvl="1"/>
            <a:r>
              <a:rPr lang="fr-FR" sz="2000" dirty="0" smtClean="0"/>
              <a:t>Main/Main10/</a:t>
            </a:r>
            <a:r>
              <a:rPr lang="fr-FR" sz="2000" dirty="0" err="1" smtClean="0"/>
              <a:t>Still</a:t>
            </a:r>
            <a:r>
              <a:rPr lang="fr-FR" sz="2000" dirty="0" smtClean="0"/>
              <a:t> as a </a:t>
            </a:r>
            <a:r>
              <a:rPr lang="fr-FR" sz="2000" dirty="0" err="1" smtClean="0"/>
              <a:t>core</a:t>
            </a:r>
            <a:r>
              <a:rPr lang="fr-FR" sz="2000" dirty="0" smtClean="0"/>
              <a:t> layer ?</a:t>
            </a:r>
          </a:p>
          <a:p>
            <a:pPr lvl="1"/>
            <a:r>
              <a:rPr lang="fr-FR" sz="2000" dirty="0" smtClean="0"/>
              <a:t>To </a:t>
            </a:r>
            <a:r>
              <a:rPr lang="fr-FR" sz="2000" dirty="0" err="1" smtClean="0"/>
              <a:t>avoid</a:t>
            </a:r>
            <a:r>
              <a:rPr lang="fr-FR" sz="2000" dirty="0" smtClean="0"/>
              <a:t> confusion on the </a:t>
            </a:r>
            <a:r>
              <a:rPr lang="fr-FR" sz="2000" dirty="0" err="1" smtClean="0"/>
              <a:t>market</a:t>
            </a:r>
            <a:endParaRPr lang="fr-FR" sz="2000" dirty="0" smtClean="0"/>
          </a:p>
          <a:p>
            <a:pPr lvl="1"/>
            <a:r>
              <a:rPr lang="fr-FR" sz="2000" dirty="0" smtClean="0"/>
              <a:t>To come </a:t>
            </a:r>
            <a:r>
              <a:rPr lang="fr-FR" sz="2000" dirty="0" err="1" smtClean="0"/>
              <a:t>later</a:t>
            </a:r>
            <a:r>
              <a:rPr lang="fr-FR" sz="2000" dirty="0" smtClean="0"/>
              <a:t> as an </a:t>
            </a:r>
            <a:r>
              <a:rPr lang="fr-FR" sz="2000" dirty="0" err="1" smtClean="0"/>
              <a:t>additional</a:t>
            </a:r>
            <a:r>
              <a:rPr lang="fr-FR" sz="2000" dirty="0" smtClean="0"/>
              <a:t> </a:t>
            </a:r>
            <a:r>
              <a:rPr lang="fr-FR" sz="2000" dirty="0" err="1" smtClean="0"/>
              <a:t>feature</a:t>
            </a:r>
            <a:endParaRPr lang="fr-FR" sz="2000" dirty="0" smtClean="0"/>
          </a:p>
          <a:p>
            <a:r>
              <a:rPr lang="fr-FR" dirty="0" smtClean="0"/>
              <a:t>To </a:t>
            </a:r>
            <a:r>
              <a:rPr lang="fr-FR" dirty="0" err="1" smtClean="0"/>
              <a:t>be</a:t>
            </a:r>
            <a:r>
              <a:rPr lang="fr-FR" dirty="0" smtClean="0"/>
              <a:t> able to manage more </a:t>
            </a:r>
            <a:r>
              <a:rPr lang="fr-FR" dirty="0" err="1" smtClean="0"/>
              <a:t>than</a:t>
            </a:r>
            <a:r>
              <a:rPr lang="fr-FR" dirty="0" smtClean="0"/>
              <a:t> 10bits, and </a:t>
            </a:r>
            <a:r>
              <a:rPr lang="fr-FR" dirty="0" err="1" smtClean="0"/>
              <a:t>covering</a:t>
            </a:r>
            <a:r>
              <a:rPr lang="fr-FR" dirty="0" smtClean="0"/>
              <a:t> up to </a:t>
            </a:r>
            <a:r>
              <a:rPr lang="fr-FR" dirty="0" err="1" smtClean="0"/>
              <a:t>lossless</a:t>
            </a:r>
            <a:r>
              <a:rPr lang="fr-FR" dirty="0" smtClean="0"/>
              <a:t> </a:t>
            </a:r>
            <a:r>
              <a:rPr lang="fr-FR" dirty="0" err="1" smtClean="0"/>
              <a:t>coding</a:t>
            </a:r>
            <a:r>
              <a:rPr lang="fr-FR" dirty="0" smtClean="0"/>
              <a:t> and HDR</a:t>
            </a:r>
          </a:p>
          <a:p>
            <a:r>
              <a:rPr lang="fr-FR" dirty="0" smtClean="0"/>
              <a:t>To </a:t>
            </a:r>
            <a:r>
              <a:rPr lang="fr-FR" dirty="0" err="1" smtClean="0"/>
              <a:t>cover</a:t>
            </a:r>
            <a:r>
              <a:rPr lang="fr-FR" dirty="0" smtClean="0"/>
              <a:t> large image sizes (</a:t>
            </a:r>
            <a:r>
              <a:rPr lang="fr-FR" dirty="0" err="1" smtClean="0"/>
              <a:t>beyond</a:t>
            </a:r>
            <a:r>
              <a:rPr lang="fr-FR" dirty="0" smtClean="0"/>
              <a:t> 8k)</a:t>
            </a:r>
          </a:p>
          <a:p>
            <a:r>
              <a:rPr lang="fr-FR" dirty="0" err="1" smtClean="0"/>
              <a:t>Same</a:t>
            </a:r>
            <a:r>
              <a:rPr lang="fr-FR" dirty="0" smtClean="0"/>
              <a:t> file format,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identical</a:t>
            </a:r>
            <a:r>
              <a:rPr lang="fr-FR" dirty="0" smtClean="0"/>
              <a:t> </a:t>
            </a:r>
            <a:r>
              <a:rPr lang="fr-FR" dirty="0" err="1" smtClean="0"/>
              <a:t>metadata</a:t>
            </a:r>
            <a:r>
              <a:rPr lang="fr-FR" dirty="0" smtClean="0"/>
              <a:t> </a:t>
            </a:r>
            <a:r>
              <a:rPr lang="fr-FR" dirty="0" err="1" smtClean="0"/>
              <a:t>form</a:t>
            </a:r>
            <a:r>
              <a:rPr lang="fr-FR" dirty="0" smtClean="0"/>
              <a:t> cross-compatibility</a:t>
            </a:r>
          </a:p>
          <a:p>
            <a:r>
              <a:rPr lang="fr-FR" dirty="0" err="1" smtClean="0"/>
              <a:t>Same</a:t>
            </a:r>
            <a:r>
              <a:rPr lang="fr-FR" dirty="0"/>
              <a:t> </a:t>
            </a:r>
            <a:r>
              <a:rPr lang="fr-FR" dirty="0" smtClean="0"/>
              <a:t>or </a:t>
            </a:r>
            <a:r>
              <a:rPr lang="fr-FR" dirty="0" err="1" smtClean="0"/>
              <a:t>interoperable</a:t>
            </a:r>
            <a:r>
              <a:rPr lang="fr-FR" dirty="0" smtClean="0"/>
              <a:t> streaming formats</a:t>
            </a:r>
          </a:p>
          <a:p>
            <a:pPr lvl="1"/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latency</a:t>
            </a:r>
            <a:r>
              <a:rPr lang="fr-FR" dirty="0" smtClean="0"/>
              <a:t> for navigation </a:t>
            </a:r>
            <a:r>
              <a:rPr lang="fr-FR" dirty="0" err="1" smtClean="0"/>
              <a:t>request</a:t>
            </a:r>
            <a:r>
              <a:rPr lang="fr-FR" dirty="0" smtClean="0"/>
              <a:t> </a:t>
            </a:r>
            <a:r>
              <a:rPr lang="fr-FR" dirty="0" err="1" smtClean="0"/>
              <a:t>answer</a:t>
            </a:r>
            <a:endParaRPr lang="fr-FR" dirty="0" smtClean="0"/>
          </a:p>
          <a:p>
            <a:pPr lvl="1"/>
            <a:r>
              <a:rPr lang="fr-FR" dirty="0" smtClean="0"/>
              <a:t>HTTP + TCP + UDP 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covered</a:t>
            </a:r>
            <a:r>
              <a:rPr lang="fr-FR" dirty="0" smtClean="0"/>
              <a:t> (</a:t>
            </a:r>
            <a:r>
              <a:rPr lang="fr-FR" dirty="0" err="1" smtClean="0"/>
              <a:t>like</a:t>
            </a:r>
            <a:r>
              <a:rPr lang="fr-FR" dirty="0" smtClean="0"/>
              <a:t> JPIP)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56995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Requirements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For </a:t>
            </a:r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Pictures</a:t>
            </a:r>
            <a:r>
              <a:rPr lang="fr-FR" dirty="0" smtClean="0"/>
              <a:t> to </a:t>
            </a:r>
            <a:r>
              <a:rPr lang="fr-FR" dirty="0" err="1" smtClean="0"/>
              <a:t>consider</a:t>
            </a:r>
            <a:r>
              <a:rPr lang="fr-FR" dirty="0" smtClean="0"/>
              <a:t> the new Ultra HDTV </a:t>
            </a:r>
            <a:r>
              <a:rPr lang="fr-FR" dirty="0" err="1" smtClean="0"/>
              <a:t>gamut</a:t>
            </a:r>
            <a:endParaRPr lang="fr-FR" dirty="0" smtClean="0"/>
          </a:p>
          <a:p>
            <a:r>
              <a:rPr lang="fr-FR" dirty="0" err="1" smtClean="0"/>
              <a:t>Capability</a:t>
            </a:r>
            <a:r>
              <a:rPr lang="fr-FR" dirty="0" smtClean="0"/>
              <a:t> of </a:t>
            </a:r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picture</a:t>
            </a:r>
            <a:r>
              <a:rPr lang="fr-FR" dirty="0" smtClean="0"/>
              <a:t> reconstruction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video</a:t>
            </a:r>
            <a:r>
              <a:rPr lang="fr-FR" dirty="0" smtClean="0"/>
              <a:t> frames</a:t>
            </a:r>
          </a:p>
          <a:p>
            <a:pPr lvl="1"/>
            <a:r>
              <a:rPr lang="fr-FR" dirty="0" smtClean="0"/>
              <a:t>Main, Main10/</a:t>
            </a:r>
            <a:r>
              <a:rPr lang="fr-FR" dirty="0" err="1" smtClean="0"/>
              <a:t>Still</a:t>
            </a:r>
            <a:r>
              <a:rPr lang="fr-FR" dirty="0" smtClean="0"/>
              <a:t> profiles compatibility -&gt; </a:t>
            </a:r>
            <a:r>
              <a:rPr lang="fr-FR" dirty="0" err="1" smtClean="0"/>
              <a:t>scalable</a:t>
            </a:r>
            <a:r>
              <a:rPr lang="fr-FR" dirty="0" smtClean="0"/>
              <a:t> HEVC ?</a:t>
            </a:r>
          </a:p>
          <a:p>
            <a:pPr lvl="1"/>
            <a:r>
              <a:rPr lang="fr-FR" dirty="0" err="1" smtClean="0"/>
              <a:t>Video</a:t>
            </a:r>
            <a:r>
              <a:rPr lang="fr-FR" dirty="0" smtClean="0"/>
              <a:t> frames as base </a:t>
            </a:r>
            <a:r>
              <a:rPr lang="fr-FR" dirty="0" err="1" smtClean="0"/>
              <a:t>layers</a:t>
            </a:r>
            <a:r>
              <a:rPr lang="fr-FR" dirty="0" smtClean="0"/>
              <a:t> -&gt; </a:t>
            </a:r>
            <a:r>
              <a:rPr lang="fr-FR" dirty="0" err="1" smtClean="0"/>
              <a:t>interoperability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Scalable</a:t>
            </a:r>
            <a:r>
              <a:rPr lang="fr-FR" dirty="0" smtClean="0"/>
              <a:t> HEVC</a:t>
            </a:r>
          </a:p>
          <a:p>
            <a:pPr lvl="1"/>
            <a:r>
              <a:rPr lang="fr-FR" dirty="0" smtClean="0"/>
              <a:t>More </a:t>
            </a:r>
            <a:r>
              <a:rPr lang="fr-FR" dirty="0" err="1" smtClean="0"/>
              <a:t>than</a:t>
            </a:r>
            <a:r>
              <a:rPr lang="fr-FR" dirty="0" smtClean="0"/>
              <a:t> 10 bits up to HDR -&gt; </a:t>
            </a:r>
            <a:r>
              <a:rPr lang="fr-FR" dirty="0" err="1"/>
              <a:t>interoperability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HEVC extensions</a:t>
            </a:r>
            <a:endParaRPr lang="fr-FR" dirty="0" smtClean="0"/>
          </a:p>
          <a:p>
            <a:pPr lvl="1"/>
            <a:r>
              <a:rPr lang="fr-FR" dirty="0" smtClean="0"/>
              <a:t>Handling of 4:4:4 and 4:2:2 -&gt; </a:t>
            </a:r>
            <a:r>
              <a:rPr lang="fr-FR" dirty="0" err="1" smtClean="0"/>
              <a:t>interoperability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HEVC extensions</a:t>
            </a:r>
          </a:p>
          <a:p>
            <a:pPr lvl="1"/>
            <a:r>
              <a:rPr lang="fr-FR" dirty="0" err="1" smtClean="0"/>
              <a:t>Lossless</a:t>
            </a:r>
            <a:r>
              <a:rPr lang="fr-FR" dirty="0" smtClean="0"/>
              <a:t> </a:t>
            </a:r>
            <a:r>
              <a:rPr lang="fr-FR" dirty="0" err="1" smtClean="0"/>
              <a:t>coding</a:t>
            </a:r>
            <a:r>
              <a:rPr lang="fr-FR" dirty="0" smtClean="0"/>
              <a:t> -&gt; HEVC extension ?</a:t>
            </a:r>
          </a:p>
          <a:p>
            <a:r>
              <a:rPr lang="fr-FR" dirty="0" err="1" smtClean="0"/>
              <a:t>Still</a:t>
            </a:r>
            <a:r>
              <a:rPr lang="fr-FR" dirty="0" smtClean="0"/>
              <a:t> </a:t>
            </a:r>
            <a:r>
              <a:rPr lang="fr-FR" dirty="0" err="1" smtClean="0"/>
              <a:t>picture</a:t>
            </a:r>
            <a:r>
              <a:rPr lang="fr-FR" dirty="0" smtClean="0"/>
              <a:t> </a:t>
            </a:r>
            <a:r>
              <a:rPr lang="fr-FR" dirty="0" err="1" smtClean="0"/>
              <a:t>low</a:t>
            </a:r>
            <a:r>
              <a:rPr lang="fr-FR" dirty="0" smtClean="0"/>
              <a:t> </a:t>
            </a:r>
            <a:r>
              <a:rPr lang="fr-FR" dirty="0" err="1" smtClean="0"/>
              <a:t>latency</a:t>
            </a:r>
            <a:r>
              <a:rPr lang="fr-FR" dirty="0" smtClean="0"/>
              <a:t> streaming for </a:t>
            </a:r>
            <a:r>
              <a:rPr lang="fr-FR" dirty="0" err="1" smtClean="0"/>
              <a:t>remote</a:t>
            </a:r>
            <a:r>
              <a:rPr lang="fr-FR" dirty="0" smtClean="0"/>
              <a:t> navigation </a:t>
            </a:r>
            <a:r>
              <a:rPr lang="fr-FR" dirty="0" err="1" smtClean="0"/>
              <a:t>into</a:t>
            </a:r>
            <a:r>
              <a:rPr lang="fr-FR" dirty="0" smtClean="0"/>
              <a:t> </a:t>
            </a:r>
            <a:r>
              <a:rPr lang="fr-FR" dirty="0" err="1" smtClean="0"/>
              <a:t>pictures</a:t>
            </a:r>
            <a:endParaRPr lang="fr-FR" dirty="0" smtClean="0"/>
          </a:p>
          <a:p>
            <a:pPr lvl="1"/>
            <a:r>
              <a:rPr lang="fr-FR" dirty="0" err="1" smtClean="0"/>
              <a:t>What</a:t>
            </a:r>
            <a:r>
              <a:rPr lang="fr-FR" dirty="0" smtClean="0"/>
              <a:t> about MMT for </a:t>
            </a:r>
            <a:r>
              <a:rPr lang="fr-FR" dirty="0" err="1" smtClean="0"/>
              <a:t>this</a:t>
            </a:r>
            <a:r>
              <a:rPr lang="fr-FR" dirty="0" smtClean="0"/>
              <a:t> ?</a:t>
            </a:r>
          </a:p>
          <a:p>
            <a:pPr lvl="1"/>
            <a:r>
              <a:rPr lang="fr-FR" dirty="0" smtClean="0"/>
              <a:t>MPEG-DASH as a basis but </a:t>
            </a:r>
            <a:r>
              <a:rPr lang="fr-FR" dirty="0" err="1" smtClean="0"/>
              <a:t>latency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an </a:t>
            </a:r>
            <a:r>
              <a:rPr lang="fr-FR" dirty="0" err="1" smtClean="0"/>
              <a:t>problem</a:t>
            </a:r>
            <a:r>
              <a:rPr lang="fr-FR" dirty="0" smtClean="0"/>
              <a:t> to </a:t>
            </a:r>
            <a:r>
              <a:rPr lang="fr-FR" dirty="0" err="1" smtClean="0"/>
              <a:t>cover</a:t>
            </a:r>
            <a:endParaRPr lang="fr-FR" dirty="0"/>
          </a:p>
          <a:p>
            <a:pPr lvl="1"/>
            <a:r>
              <a:rPr lang="fr-FR" dirty="0" smtClean="0"/>
              <a:t>To </a:t>
            </a:r>
            <a:r>
              <a:rPr lang="fr-FR" dirty="0" err="1" smtClean="0"/>
              <a:t>consider</a:t>
            </a:r>
            <a:r>
              <a:rPr lang="fr-FR" dirty="0" smtClean="0"/>
              <a:t> </a:t>
            </a:r>
            <a:r>
              <a:rPr lang="fr-FR" dirty="0" err="1" smtClean="0"/>
              <a:t>what</a:t>
            </a:r>
            <a:r>
              <a:rPr lang="fr-FR" dirty="0" smtClean="0"/>
              <a:t> has been </a:t>
            </a:r>
            <a:r>
              <a:rPr lang="fr-FR" dirty="0" err="1" smtClean="0"/>
              <a:t>done</a:t>
            </a:r>
            <a:r>
              <a:rPr lang="fr-FR" dirty="0" smtClean="0"/>
              <a:t> in JPIP (JPEG 2000 Part 9)</a:t>
            </a:r>
          </a:p>
        </p:txBody>
      </p:sp>
    </p:spTree>
    <p:extLst>
      <p:ext uri="{BB962C8B-B14F-4D97-AF65-F5344CB8AC3E}">
        <p14:creationId xmlns:p14="http://schemas.microsoft.com/office/powerpoint/2010/main" val="217152083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VITEC_template_Nov2011_4x3">
  <a:themeElements>
    <a:clrScheme name="VITEC_template_Nov2011_4x3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FF"/>
      </a:hlink>
      <a:folHlink>
        <a:srgbClr val="0000FF"/>
      </a:folHlink>
    </a:clrScheme>
    <a:fontScheme name="VITEC_template_Nov2011_4x3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VITEC_template_Nov2011_4x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TEC_template_Nov2011_4x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TEC_template_Nov2011_4x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TEC_template_Nov2011_4x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TEC_template_Nov2011_4x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TEC_template_Nov2011_4x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EC_template_Nov2011_4x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EC_template_Nov2011_4x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EC_template_Nov2011_4x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EC_template_Nov2011_4x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EC_template_Nov2011_4x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EC_template_Nov2011_4x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ITEC_template_Nov2011_4x3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ITEC_template_Nov2011_4x3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FF"/>
        </a:hlink>
        <a:folHlink>
          <a:srgbClr val="0000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EZ TV_Generic Presentation_14-09-12_v1 6</Template>
  <TotalTime>911</TotalTime>
  <Words>605</Words>
  <Application>Microsoft Office PowerPoint</Application>
  <PresentationFormat>Affichage à l'écran (4:3)</PresentationFormat>
  <Paragraphs>76</Paragraphs>
  <Slides>8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8</vt:i4>
      </vt:variant>
    </vt:vector>
  </HeadingPairs>
  <TitlesOfParts>
    <vt:vector size="11" baseType="lpstr">
      <vt:lpstr>VITEC_template_Nov2011_4x3</vt:lpstr>
      <vt:lpstr>1_Conception personnalisée</vt:lpstr>
      <vt:lpstr>Conception personnalisée</vt:lpstr>
      <vt:lpstr>HEVC for joint Still and Moving Pictures</vt:lpstr>
      <vt:lpstr>Objective</vt:lpstr>
      <vt:lpstr>Evidences</vt:lpstr>
      <vt:lpstr>Use cases</vt:lpstr>
      <vt:lpstr>Use cases</vt:lpstr>
      <vt:lpstr>Use cases</vt:lpstr>
      <vt:lpstr>Requirements</vt:lpstr>
      <vt:lpstr>Requirements</vt:lpstr>
    </vt:vector>
  </TitlesOfParts>
  <Company>VITEC Multimédia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 Visconte</dc:creator>
  <cp:lastModifiedBy>Didier Nicholson</cp:lastModifiedBy>
  <cp:revision>57</cp:revision>
  <dcterms:created xsi:type="dcterms:W3CDTF">2012-10-11T07:46:43Z</dcterms:created>
  <dcterms:modified xsi:type="dcterms:W3CDTF">2013-01-20T13:48:09Z</dcterms:modified>
</cp:coreProperties>
</file>