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9" r:id="rId3"/>
    <p:sldId id="261" r:id="rId4"/>
    <p:sldId id="257" r:id="rId5"/>
    <p:sldId id="258" r:id="rId6"/>
    <p:sldId id="260" r:id="rId7"/>
    <p:sldId id="271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25" autoAdjust="0"/>
  </p:normalViewPr>
  <p:slideViewPr>
    <p:cSldViewPr>
      <p:cViewPr varScale="1">
        <p:scale>
          <a:sx n="67" d="100"/>
          <a:sy n="67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099DD-0819-4545-ACA9-773FA844A071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26336-E227-4F58-9F0E-3DCAF8371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8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26336-E227-4F58-9F0E-3DCAF83717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3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2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6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1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11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501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0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77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184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851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70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22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3E245-6D0D-4152-9CB7-D59D9288998A}" type="datetimeFigureOut">
              <a:rPr lang="en-GB" smtClean="0"/>
              <a:t>21/01/2013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3747A-A147-4063-9602-C3E3C0492D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17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henix.int-evry.fr/mpeg/doc_end_user/documents/103_Geneva/wg11/m27994-v1-m27994.zi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Supporting document for </a:t>
            </a:r>
            <a:r>
              <a:rPr lang="en-US" sz="3200" dirty="0" err="1" smtClean="0"/>
              <a:t>CANNB</a:t>
            </a:r>
            <a:r>
              <a:rPr lang="en-US" sz="3200" dirty="0" smtClean="0"/>
              <a:t> comments on the Frame packing arrangement </a:t>
            </a:r>
            <a:r>
              <a:rPr lang="en-US" sz="3200" dirty="0" err="1" smtClean="0"/>
              <a:t>SEI</a:t>
            </a:r>
            <a:r>
              <a:rPr lang="en-US" sz="3200" dirty="0" smtClean="0"/>
              <a:t> message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Comment provided as part of the vote on </a:t>
            </a:r>
            <a:r>
              <a:rPr lang="en-GB" dirty="0" err="1" smtClean="0"/>
              <a:t>HEVC</a:t>
            </a:r>
            <a:r>
              <a:rPr lang="en-GB" dirty="0" smtClean="0"/>
              <a:t> - </a:t>
            </a:r>
            <a:r>
              <a:rPr lang="en-US" dirty="0">
                <a:hlinkClick r:id="rId2"/>
              </a:rPr>
              <a:t>m27994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8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CANNB</a:t>
            </a:r>
            <a:r>
              <a:rPr lang="en-US" dirty="0" smtClean="0"/>
              <a:t> comment on </a:t>
            </a:r>
            <a:r>
              <a:rPr lang="en-GB" dirty="0"/>
              <a:t>profile constraints.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As a specification is under development for 3D </a:t>
            </a:r>
            <a:r>
              <a:rPr lang="en-GB" sz="2400" dirty="0" err="1"/>
              <a:t>HEVC</a:t>
            </a:r>
            <a:r>
              <a:rPr lang="en-GB" sz="2400" dirty="0"/>
              <a:t>, it seems desirable to constrain the values of the Frame packing arrangement in the main profile and main 10 profile. It would be beneficial that product implementing the </a:t>
            </a:r>
            <a:r>
              <a:rPr lang="en-GB" sz="2400" dirty="0" err="1"/>
              <a:t>HEVC</a:t>
            </a:r>
            <a:r>
              <a:rPr lang="en-GB" sz="2400" dirty="0"/>
              <a:t> 3D specification rather than a hook specified as an </a:t>
            </a:r>
            <a:r>
              <a:rPr lang="en-GB" sz="2400" dirty="0" err="1"/>
              <a:t>SEI</a:t>
            </a:r>
            <a:r>
              <a:rPr lang="en-GB" sz="2400" dirty="0"/>
              <a:t> message above the current </a:t>
            </a:r>
            <a:r>
              <a:rPr lang="en-GB" sz="2400" dirty="0" err="1"/>
              <a:t>HEVC</a:t>
            </a:r>
            <a:r>
              <a:rPr lang="en-GB" sz="2400" dirty="0"/>
              <a:t> specification</a:t>
            </a:r>
            <a:r>
              <a:rPr lang="en-GB" sz="2400" dirty="0" smtClean="0"/>
              <a:t>.</a:t>
            </a:r>
          </a:p>
          <a:p>
            <a:r>
              <a:rPr lang="en-GB" sz="2400" dirty="0"/>
              <a:t>It is proposed that the </a:t>
            </a:r>
            <a:r>
              <a:rPr lang="en-GB" sz="2400" dirty="0" err="1"/>
              <a:t>frame_packing_arrangement_type</a:t>
            </a:r>
            <a:r>
              <a:rPr lang="en-GB" sz="2400" dirty="0"/>
              <a:t> values would be limited to [5], [simplified 7 as per “comment 2 on Frame packing </a:t>
            </a:r>
            <a:r>
              <a:rPr lang="en-GB" sz="2400" dirty="0" err="1"/>
              <a:t>SEI</a:t>
            </a:r>
            <a:r>
              <a:rPr lang="en-GB" sz="2400" dirty="0"/>
              <a:t> message”], [modified 3, modified 4 as per “comment 2 on Frame packing </a:t>
            </a:r>
            <a:r>
              <a:rPr lang="en-GB" sz="2400" dirty="0" err="1"/>
              <a:t>SEI</a:t>
            </a:r>
            <a:r>
              <a:rPr lang="en-GB" sz="2400" dirty="0"/>
              <a:t> message”] in the main and main 10 profiles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407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CANNB</a:t>
            </a:r>
            <a:r>
              <a:rPr lang="en-US" dirty="0" smtClean="0"/>
              <a:t> comment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8768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It is our understanding that the </a:t>
            </a:r>
            <a:r>
              <a:rPr lang="en-GB" dirty="0" err="1"/>
              <a:t>frame_packing_arrangement_type</a:t>
            </a:r>
            <a:r>
              <a:rPr lang="en-GB" dirty="0"/>
              <a:t> equal to 7, corresponding to figure D12 as inherited from </a:t>
            </a:r>
            <a:r>
              <a:rPr lang="en-GB" dirty="0" err="1"/>
              <a:t>AVC</a:t>
            </a:r>
            <a:r>
              <a:rPr lang="en-GB" dirty="0"/>
              <a:t>, is needlessly complicated in </a:t>
            </a:r>
            <a:r>
              <a:rPr lang="en-GB" dirty="0" err="1"/>
              <a:t>HEVC</a:t>
            </a:r>
            <a:r>
              <a:rPr lang="en-GB" dirty="0"/>
              <a:t>. The use case is to permit carriage of side-by-side non-sub-sampled 3D pictures in 720p, as inherited from </a:t>
            </a:r>
            <a:r>
              <a:rPr lang="en-GB" dirty="0" err="1"/>
              <a:t>AVC</a:t>
            </a:r>
            <a:r>
              <a:rPr lang="en-GB" dirty="0"/>
              <a:t>. The current </a:t>
            </a:r>
            <a:r>
              <a:rPr lang="en-GB" dirty="0" err="1"/>
              <a:t>HEVC</a:t>
            </a:r>
            <a:r>
              <a:rPr lang="en-GB" dirty="0"/>
              <a:t> specification does not require fancy decompositions and permits a side-by-side full frame 720p sequence.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As such, the extra complexity is redundant with the current core specification and not required for a system that contains this feature from the outset.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FPA</a:t>
            </a:r>
            <a:r>
              <a:rPr lang="en-US" dirty="0" smtClean="0"/>
              <a:t> type 7</a:t>
            </a:r>
            <a:endParaRPr lang="en-US" dirty="0"/>
          </a:p>
        </p:txBody>
      </p:sp>
      <p:pic>
        <p:nvPicPr>
          <p:cNvPr id="1026" name="Object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4" t="-1575" r="-967" b="-2605"/>
          <a:stretch>
            <a:fillRect/>
          </a:stretch>
        </p:blipFill>
        <p:spPr bwMode="auto">
          <a:xfrm>
            <a:off x="611560" y="1772816"/>
            <a:ext cx="7664227" cy="437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2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When can a level support a type-7 FPA but not two side-by-side non-subsampled views?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picture size for a level is allowed when:</a:t>
            </a:r>
          </a:p>
          <a:p>
            <a:pPr lvl="1" hangingPunct="0"/>
            <a:r>
              <a:rPr lang="en-GB" dirty="0" err="1" smtClean="0"/>
              <a:t>PicSizeInSamplesY</a:t>
            </a:r>
            <a:r>
              <a:rPr lang="en-GB" dirty="0" smtClean="0"/>
              <a:t> = </a:t>
            </a:r>
            <a:r>
              <a:rPr lang="en-GB" dirty="0" err="1" smtClean="0"/>
              <a:t>pic_width_in_luma_samples</a:t>
            </a:r>
            <a:r>
              <a:rPr lang="en-GB" dirty="0" smtClean="0"/>
              <a:t> * </a:t>
            </a:r>
            <a:r>
              <a:rPr lang="en-GB" dirty="0" err="1" smtClean="0"/>
              <a:t>pic_height_in_chroma_samples</a:t>
            </a:r>
            <a:endParaRPr lang="en-GB" dirty="0" smtClean="0"/>
          </a:p>
          <a:p>
            <a:pPr lvl="1" hangingPunct="0"/>
            <a:r>
              <a:rPr lang="en-GB" dirty="0" err="1" smtClean="0"/>
              <a:t>PicSizeInSamplesY</a:t>
            </a:r>
            <a:r>
              <a:rPr lang="en-GB" dirty="0" smtClean="0"/>
              <a:t> &lt;= </a:t>
            </a:r>
            <a:r>
              <a:rPr lang="en-GB" dirty="0" err="1" smtClean="0"/>
              <a:t>MaxLumaPS</a:t>
            </a:r>
            <a:endParaRPr lang="en-GB" dirty="0" smtClean="0"/>
          </a:p>
          <a:p>
            <a:pPr lvl="1" hangingPunct="0"/>
            <a:r>
              <a:rPr lang="en-GB" dirty="0" err="1" smtClean="0"/>
              <a:t>pic_width_in_luma_samples</a:t>
            </a:r>
            <a:r>
              <a:rPr lang="en-GB" dirty="0" smtClean="0"/>
              <a:t> &lt;= </a:t>
            </a:r>
            <a:r>
              <a:rPr lang="en-GB" dirty="0" err="1" smtClean="0"/>
              <a:t>Sqrt</a:t>
            </a:r>
            <a:r>
              <a:rPr lang="en-GB" dirty="0" smtClean="0"/>
              <a:t>( </a:t>
            </a:r>
            <a:r>
              <a:rPr lang="en-GB" dirty="0" err="1" smtClean="0"/>
              <a:t>MaxLumaPS</a:t>
            </a:r>
            <a:r>
              <a:rPr lang="en-GB" dirty="0" smtClean="0"/>
              <a:t> * 8 )</a:t>
            </a:r>
          </a:p>
          <a:p>
            <a:pPr lvl="1" hangingPunct="0"/>
            <a:r>
              <a:rPr lang="en-GB" dirty="0" err="1" smtClean="0"/>
              <a:t>pic_height_in_luma_samples</a:t>
            </a:r>
            <a:r>
              <a:rPr lang="en-GB" dirty="0" smtClean="0"/>
              <a:t> &lt;= </a:t>
            </a:r>
            <a:r>
              <a:rPr lang="en-GB" dirty="0" err="1" smtClean="0"/>
              <a:t>Sqrt</a:t>
            </a:r>
            <a:r>
              <a:rPr lang="en-GB" dirty="0" smtClean="0"/>
              <a:t>( </a:t>
            </a:r>
            <a:r>
              <a:rPr lang="en-GB" dirty="0" err="1" smtClean="0"/>
              <a:t>MaxLumaPS</a:t>
            </a:r>
            <a:r>
              <a:rPr lang="en-GB" dirty="0" smtClean="0"/>
              <a:t> * 8 )</a:t>
            </a:r>
          </a:p>
          <a:p>
            <a:r>
              <a:rPr lang="en-US" dirty="0" smtClean="0"/>
              <a:t>Assuming a 2D picture of size width * height,</a:t>
            </a:r>
          </a:p>
          <a:p>
            <a:pPr lvl="1"/>
            <a:r>
              <a:rPr lang="en-US" dirty="0" smtClean="0"/>
              <a:t>A 3D type-7 FPA is allowed when:</a:t>
            </a:r>
          </a:p>
          <a:p>
            <a:pPr lvl="2"/>
            <a:r>
              <a:rPr lang="en-US" dirty="0" smtClean="0"/>
              <a:t>2 * width * height &lt; </a:t>
            </a:r>
            <a:r>
              <a:rPr lang="en-US" dirty="0" err="1" smtClean="0"/>
              <a:t>MaxLumaPS</a:t>
            </a:r>
            <a:endParaRPr lang="en-US" dirty="0" smtClean="0"/>
          </a:p>
          <a:p>
            <a:pPr lvl="1"/>
            <a:r>
              <a:rPr lang="en-US" dirty="0" smtClean="0"/>
              <a:t>A side-by-side arrangement (which has the same </a:t>
            </a:r>
            <a:r>
              <a:rPr lang="en-US" dirty="0" err="1" smtClean="0"/>
              <a:t>PicSizeInSamplesY</a:t>
            </a:r>
            <a:r>
              <a:rPr lang="en-US" dirty="0" smtClean="0"/>
              <a:t> as the type-7 case) is not allowed when:</a:t>
            </a:r>
          </a:p>
          <a:p>
            <a:pPr lvl="2"/>
            <a:r>
              <a:rPr lang="en-US" dirty="0" smtClean="0"/>
              <a:t>2 * width &gt; </a:t>
            </a:r>
            <a:r>
              <a:rPr lang="en-US" dirty="0" err="1" smtClean="0"/>
              <a:t>Sqrt</a:t>
            </a:r>
            <a:r>
              <a:rPr lang="en-US" dirty="0" smtClean="0"/>
              <a:t>( </a:t>
            </a:r>
            <a:r>
              <a:rPr lang="en-US" dirty="0" err="1" smtClean="0"/>
              <a:t>MaxLumaPS</a:t>
            </a:r>
            <a:r>
              <a:rPr lang="en-US" dirty="0" smtClean="0"/>
              <a:t> * 8 )</a:t>
            </a:r>
          </a:p>
          <a:p>
            <a:r>
              <a:rPr lang="en-US" dirty="0" smtClean="0"/>
              <a:t>Therefore, the problem occurs when both of these conditions are true.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7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115"/>
            <a:ext cx="8229600" cy="37532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Result: it never happens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700241"/>
              </p:ext>
            </p:extLst>
          </p:nvPr>
        </p:nvGraphicFramePr>
        <p:xfrm>
          <a:off x="107501" y="332666"/>
          <a:ext cx="8928994" cy="6381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3899"/>
                <a:gridCol w="513899"/>
                <a:gridCol w="412365"/>
                <a:gridCol w="432048"/>
                <a:gridCol w="504056"/>
                <a:gridCol w="38593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  <a:gridCol w="513899"/>
              </a:tblGrid>
              <a:tr h="14643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effectLst/>
                        </a:rPr>
                        <a:t>Level</a:t>
                      </a:r>
                      <a:r>
                        <a:rPr lang="en-GB" sz="1100" u="none" strike="noStrike" dirty="0">
                          <a:effectLst/>
                        </a:rPr>
                        <a:t>: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 dirty="0">
                          <a:effectLst/>
                        </a:rPr>
                        <a:t> 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>
                          <a:effectLst/>
                        </a:rPr>
                        <a:t> 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1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2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2.1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3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3.1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4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4.1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5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5.1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5.2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6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>
                          <a:effectLst/>
                        </a:rPr>
                        <a:t>6.1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50" u="none" strike="noStrike" dirty="0">
                          <a:effectLst/>
                        </a:rPr>
                        <a:t>6.2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86918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Max luma picture size (samples</a:t>
                      </a:r>
                      <a:r>
                        <a:rPr lang="en-US" sz="900" u="none" strike="noStrike" dirty="0" smtClean="0">
                          <a:effectLst/>
                        </a:rPr>
                        <a:t>):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36864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122880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245760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552960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983040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2228224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2228224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8912896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8912896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8912896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35651584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35651584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35651584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960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Max luma sample rate (</a:t>
                      </a:r>
                      <a:r>
                        <a:rPr lang="en-GB" sz="900" u="none" strike="noStrike">
                          <a:effectLst/>
                        </a:rPr>
                        <a:t>samples/sec</a:t>
                      </a:r>
                      <a:r>
                        <a:rPr lang="en-GB" sz="900" u="none" strike="noStrike" smtClean="0">
                          <a:effectLst/>
                        </a:rPr>
                        <a:t>)</a:t>
                      </a:r>
                      <a:r>
                        <a:rPr lang="en-GB" sz="900" u="none" strike="noStrike">
                          <a:effectLst/>
                        </a:rPr>
                        <a:t>  </a:t>
                      </a:r>
                      <a:r>
                        <a:rPr lang="en-GB" sz="500" u="none" strike="noStrike" dirty="0">
                          <a:effectLst/>
                        </a:rPr>
                        <a:t> 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552960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3686400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7372800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16588800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33177600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66846720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133693440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267386880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534773760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1069547520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1069547520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2139095040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4278190080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5376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Sqrt( MaxLumaPS * 8 </a:t>
                      </a:r>
                      <a:r>
                        <a:rPr lang="en-GB" sz="900" u="none" strike="noStrike" smtClean="0">
                          <a:effectLst/>
                        </a:rPr>
                        <a:t>)</a:t>
                      </a:r>
                      <a:r>
                        <a:rPr lang="en-GB" sz="500" u="none" strike="noStrike" dirty="0">
                          <a:effectLst/>
                        </a:rPr>
                        <a:t> </a:t>
                      </a:r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543.1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991.5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1402.2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2103.3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2804.3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4222.1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4222.1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8444.1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8444.1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8444.1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16888.2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>
                          <a:effectLst/>
                        </a:rPr>
                        <a:t>16888.2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700" u="none" strike="noStrike" dirty="0">
                          <a:effectLst/>
                        </a:rPr>
                        <a:t>16888.2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75728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500" u="none" strike="noStrike" dirty="0">
                          <a:effectLst/>
                        </a:rPr>
                        <a:t>Format nickname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 dirty="0">
                          <a:effectLst/>
                        </a:rPr>
                        <a:t>Luma width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 dirty="0">
                          <a:effectLst/>
                        </a:rPr>
                        <a:t>Luma height</a:t>
                      </a:r>
                      <a:endParaRPr lang="en-GB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500" u="none" strike="noStrike">
                          <a:effectLst/>
                        </a:rPr>
                        <a:t>Luma picture size</a:t>
                      </a:r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SQCIF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128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96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16384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QCIF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176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144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36864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QVGA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320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240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81920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525 SIF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352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240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98304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CIF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352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288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122880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525 HHR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352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196608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625 HHR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352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576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221184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Q720p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640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360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245760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VGA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640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480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327680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525 4SIF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704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360448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525 SD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720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480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393216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4CIF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704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576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405504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625 SD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720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576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442368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480p (16:9)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864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480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458752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SVGA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800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600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532480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QHD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960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540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552960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XGA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1024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768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786432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720p HD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1280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720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983040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4VGA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1280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960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1228800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SXGA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1280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1024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1310720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525 16SIF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1408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960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1351680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16CIF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1408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1152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1622016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4SVGA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1600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1200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1945600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1080 HD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1920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1080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2088960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2Kx1K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2048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1024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2097152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2Kx1080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2048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1080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2228224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4XGA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2048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1536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3145728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16VGA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2560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1920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4915200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75728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3616x1536 (2.35:1)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3616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1536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5603328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75728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3672x1536 (2.39:1)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3680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1536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5701632</a:t>
                      </a:r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75728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3840x2160 (4*HD)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3840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2160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8355840</a:t>
                      </a:r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4Kx2K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4096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2048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8388608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>
                          <a:effectLst/>
                        </a:rPr>
                        <a:t>4096x2160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4096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2160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8912896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75728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4096x2304 (16:9)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4096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2304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9437184</a:t>
                      </a:r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7680x4320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7680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4320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33423360</a:t>
                      </a:r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46439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8192x4096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8192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4096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33554432</a:t>
                      </a:r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  <a:tr h="153762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GB" sz="900" u="none" strike="noStrike" dirty="0">
                          <a:effectLst/>
                        </a:rPr>
                        <a:t>8192x4320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>
                          <a:effectLst/>
                        </a:rPr>
                        <a:t>8192</a:t>
                      </a:r>
                      <a:endParaRPr lang="en-GB" sz="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4320</a:t>
                      </a:r>
                      <a:endParaRPr lang="en-GB" sz="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400" u="none" strike="noStrike" dirty="0">
                          <a:effectLst/>
                        </a:rPr>
                        <a:t>35651584</a:t>
                      </a:r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900" u="none" strike="noStrike" dirty="0">
                          <a:effectLst/>
                        </a:rPr>
                        <a:t>-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472" marR="5472" marT="547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7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simplify </a:t>
            </a:r>
            <a:r>
              <a:rPr lang="en-GB" dirty="0"/>
              <a:t>the definition of </a:t>
            </a:r>
            <a:r>
              <a:rPr lang="en-GB" dirty="0" err="1"/>
              <a:t>frame_packing_arrangement_type</a:t>
            </a:r>
            <a:r>
              <a:rPr lang="en-GB" dirty="0"/>
              <a:t> equal to 7, such that there are only two regions of equal size, </a:t>
            </a:r>
            <a:r>
              <a:rPr lang="en-GB" dirty="0" smtClean="0"/>
              <a:t>or</a:t>
            </a:r>
            <a:endParaRPr lang="en-GB" dirty="0"/>
          </a:p>
          <a:p>
            <a:r>
              <a:rPr lang="en-GB" dirty="0" smtClean="0"/>
              <a:t>remove </a:t>
            </a:r>
            <a:r>
              <a:rPr lang="en-GB" dirty="0"/>
              <a:t>the definition of </a:t>
            </a:r>
            <a:r>
              <a:rPr lang="en-GB" dirty="0" err="1"/>
              <a:t>frame_packing_arrangement_type</a:t>
            </a:r>
            <a:r>
              <a:rPr lang="en-GB" dirty="0"/>
              <a:t> equal to 7 from the </a:t>
            </a:r>
            <a:r>
              <a:rPr lang="en-GB" dirty="0" err="1"/>
              <a:t>HEVC</a:t>
            </a:r>
            <a:r>
              <a:rPr lang="en-GB" dirty="0"/>
              <a:t> specification and provide a flag that specifies if up-sampling is required for display of unpacked frames using </a:t>
            </a:r>
            <a:r>
              <a:rPr lang="en-GB" dirty="0" err="1"/>
              <a:t>frame_packing_arrangement_type</a:t>
            </a:r>
            <a:r>
              <a:rPr lang="en-GB" dirty="0"/>
              <a:t> 0—4 inclusive.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3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Document K382-v2 was agreed in Shanghai meeting with some related decision on display/crop window. It reflects the </a:t>
            </a:r>
            <a:r>
              <a:rPr lang="en-US" dirty="0" err="1" smtClean="0"/>
              <a:t>JCT</a:t>
            </a:r>
            <a:r>
              <a:rPr lang="en-US" dirty="0" smtClean="0"/>
              <a:t>-VC agreement on the </a:t>
            </a:r>
            <a:r>
              <a:rPr lang="en-US" dirty="0" err="1" smtClean="0"/>
              <a:t>FPA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FPA</a:t>
            </a:r>
            <a:r>
              <a:rPr lang="en-US" dirty="0" smtClean="0"/>
              <a:t> type 1 to 5</a:t>
            </a:r>
          </a:p>
          <a:p>
            <a:r>
              <a:rPr lang="en-US" dirty="0" err="1" smtClean="0"/>
              <a:t>SoDIS</a:t>
            </a:r>
            <a:r>
              <a:rPr lang="en-US" dirty="0" smtClean="0"/>
              <a:t> version 10 and further versions contains document K382-v2 but also contains additional types of </a:t>
            </a:r>
            <a:r>
              <a:rPr lang="en-US" dirty="0" err="1" smtClean="0"/>
              <a:t>FPA</a:t>
            </a:r>
            <a:r>
              <a:rPr lang="en-US" dirty="0" smtClean="0"/>
              <a:t> (6 and 7) that correspond to the latest </a:t>
            </a:r>
            <a:r>
              <a:rPr lang="en-US" dirty="0" err="1" smtClean="0"/>
              <a:t>AVC</a:t>
            </a:r>
            <a:r>
              <a:rPr lang="en-US" dirty="0" smtClean="0"/>
              <a:t> profiles and </a:t>
            </a:r>
            <a:r>
              <a:rPr lang="en-US" dirty="0" err="1" smtClean="0"/>
              <a:t>SEI</a:t>
            </a:r>
            <a:r>
              <a:rPr lang="en-US" dirty="0" smtClean="0"/>
              <a:t> </a:t>
            </a:r>
            <a:r>
              <a:rPr lang="en-US" dirty="0" err="1" smtClean="0"/>
              <a:t>amd</a:t>
            </a:r>
            <a:r>
              <a:rPr lang="en-US" dirty="0" smtClean="0"/>
              <a:t> </a:t>
            </a:r>
            <a:r>
              <a:rPr lang="en-US" dirty="0" smtClean="0"/>
              <a:t>(which </a:t>
            </a:r>
            <a:r>
              <a:rPr lang="en-US" dirty="0" smtClean="0"/>
              <a:t>is not </a:t>
            </a:r>
            <a:r>
              <a:rPr lang="en-US" dirty="0" smtClean="0"/>
              <a:t>ratified).</a:t>
            </a:r>
            <a:endParaRPr lang="en-US" dirty="0" smtClean="0"/>
          </a:p>
          <a:p>
            <a:r>
              <a:rPr lang="en-US" dirty="0" smtClean="0"/>
              <a:t>Those  </a:t>
            </a:r>
            <a:r>
              <a:rPr lang="en-US" dirty="0" err="1" smtClean="0"/>
              <a:t>AVC</a:t>
            </a:r>
            <a:r>
              <a:rPr lang="en-US" dirty="0" smtClean="0"/>
              <a:t> </a:t>
            </a:r>
            <a:r>
              <a:rPr lang="en-US" dirty="0" err="1" smtClean="0"/>
              <a:t>SEIs</a:t>
            </a:r>
            <a:r>
              <a:rPr lang="en-US" dirty="0" smtClean="0"/>
              <a:t> were under ballot (DAM1) </a:t>
            </a:r>
            <a:r>
              <a:rPr lang="en-US" dirty="0"/>
              <a:t>w</a:t>
            </a:r>
            <a:r>
              <a:rPr lang="en-US" dirty="0" smtClean="0"/>
              <a:t>hen the DIS </a:t>
            </a:r>
            <a:r>
              <a:rPr lang="en-US" dirty="0"/>
              <a:t>w</a:t>
            </a:r>
            <a:r>
              <a:rPr lang="en-US" dirty="0" smtClean="0"/>
              <a:t>as issued; </a:t>
            </a:r>
            <a:r>
              <a:rPr lang="en-US" dirty="0"/>
              <a:t>a</a:t>
            </a:r>
            <a:r>
              <a:rPr lang="en-US" dirty="0" smtClean="0"/>
              <a:t>nd remain waiting for final </a:t>
            </a:r>
            <a:r>
              <a:rPr lang="en-US" dirty="0" err="1" smtClean="0"/>
              <a:t>FDAM</a:t>
            </a:r>
            <a:r>
              <a:rPr lang="en-US" dirty="0" smtClean="0"/>
              <a:t> approval</a:t>
            </a:r>
          </a:p>
          <a:p>
            <a:r>
              <a:rPr lang="en-US" dirty="0" smtClean="0"/>
              <a:t>They </a:t>
            </a:r>
            <a:r>
              <a:rPr lang="en-US" dirty="0" smtClean="0"/>
              <a:t>were not part of the DIS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were not proposed nor agreed in </a:t>
            </a:r>
            <a:r>
              <a:rPr lang="en-US" dirty="0" err="1" smtClean="0"/>
              <a:t>HEVC</a:t>
            </a:r>
            <a:endParaRPr lang="en-US" dirty="0"/>
          </a:p>
          <a:p>
            <a:r>
              <a:rPr lang="en-US" dirty="0" err="1" smtClean="0"/>
              <a:t>JCT</a:t>
            </a:r>
            <a:r>
              <a:rPr lang="en-US" dirty="0" smtClean="0"/>
              <a:t>-VC </a:t>
            </a:r>
            <a:r>
              <a:rPr lang="en-US" dirty="0" smtClean="0"/>
              <a:t>experts </a:t>
            </a:r>
            <a:r>
              <a:rPr lang="en-US" dirty="0"/>
              <a:t>and NB had no chance to discuss, </a:t>
            </a:r>
            <a:r>
              <a:rPr lang="en-US" dirty="0" smtClean="0"/>
              <a:t>and little to </a:t>
            </a:r>
            <a:r>
              <a:rPr lang="en-US" dirty="0"/>
              <a:t>review them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CANNB</a:t>
            </a:r>
            <a:r>
              <a:rPr lang="en-US" dirty="0" smtClean="0"/>
              <a:t> believes that at least one of those new types is not relevant in </a:t>
            </a:r>
            <a:r>
              <a:rPr lang="en-US" dirty="0" err="1" smtClean="0"/>
              <a:t>HEVC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was further pointed out at this meeting that one of those type is not working properly with the cropping/display window.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9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FPA</a:t>
            </a:r>
            <a:r>
              <a:rPr lang="en-US" dirty="0" smtClean="0"/>
              <a:t> types 0 to 2 and cropping window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479646"/>
              </p:ext>
            </p:extLst>
          </p:nvPr>
        </p:nvGraphicFramePr>
        <p:xfrm>
          <a:off x="738904" y="1556792"/>
          <a:ext cx="7145464" cy="4031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Visio" r:id="rId3" imgW="8677899" imgH="4584700" progId="Visio.Drawing.11">
                  <p:embed/>
                </p:oleObj>
              </mc:Choice>
              <mc:Fallback>
                <p:oleObj name="Visio" r:id="rId3" imgW="8677899" imgH="458470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896" r="2597"/>
                      <a:stretch>
                        <a:fillRect/>
                      </a:stretch>
                    </p:blipFill>
                    <p:spPr bwMode="auto">
                      <a:xfrm>
                        <a:off x="738904" y="1556792"/>
                        <a:ext cx="7145464" cy="4031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42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type 0 to 2</a:t>
            </a:r>
          </a:p>
          <a:p>
            <a:r>
              <a:rPr lang="en-US" dirty="0" smtClean="0"/>
              <a:t>Evaluate the </a:t>
            </a:r>
            <a:r>
              <a:rPr lang="en-US" dirty="0" err="1" smtClean="0"/>
              <a:t>CANNB</a:t>
            </a:r>
            <a:r>
              <a:rPr lang="en-US" dirty="0" smtClean="0"/>
              <a:t> comment on profile constraints (next slide)</a:t>
            </a:r>
          </a:p>
        </p:txBody>
      </p:sp>
    </p:spTree>
    <p:extLst>
      <p:ext uri="{BB962C8B-B14F-4D97-AF65-F5344CB8AC3E}">
        <p14:creationId xmlns:p14="http://schemas.microsoft.com/office/powerpoint/2010/main" val="32719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</TotalTime>
  <Words>1221</Words>
  <Application>Microsoft Office PowerPoint</Application>
  <PresentationFormat>On-screen Show (4:3)</PresentationFormat>
  <Paragraphs>731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Visio</vt:lpstr>
      <vt:lpstr>Supporting document for CANNB comments on the Frame packing arrangement SEI message</vt:lpstr>
      <vt:lpstr>CANNB comment</vt:lpstr>
      <vt:lpstr>FPA type 7</vt:lpstr>
      <vt:lpstr>When can a level support a type-7 FPA but not two side-by-side non-subsampled views?</vt:lpstr>
      <vt:lpstr>Result: it never happens</vt:lpstr>
      <vt:lpstr>Proposal </vt:lpstr>
      <vt:lpstr>The issue</vt:lpstr>
      <vt:lpstr>FPA types 0 to 2 and cropping window</vt:lpstr>
      <vt:lpstr>The proposal</vt:lpstr>
      <vt:lpstr>CANNB comment on profile constraints.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FPA Type 7</dc:title>
  <dc:creator>David Flynn</dc:creator>
  <cp:lastModifiedBy>GMC</cp:lastModifiedBy>
  <cp:revision>16</cp:revision>
  <dcterms:created xsi:type="dcterms:W3CDTF">2013-01-17T15:29:22Z</dcterms:created>
  <dcterms:modified xsi:type="dcterms:W3CDTF">2013-01-21T08:53:15Z</dcterms:modified>
</cp:coreProperties>
</file>