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00" r:id="rId3"/>
    <p:sldId id="301" r:id="rId4"/>
    <p:sldId id="304" r:id="rId5"/>
    <p:sldId id="305" r:id="rId6"/>
    <p:sldId id="306" r:id="rId7"/>
    <p:sldId id="307" r:id="rId8"/>
    <p:sldId id="310" r:id="rId9"/>
    <p:sldId id="309" r:id="rId10"/>
  </p:sldIdLst>
  <p:sldSz cx="9144000" cy="6858000" type="screen4x3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299" autoAdjust="0"/>
  </p:normalViewPr>
  <p:slideViewPr>
    <p:cSldViewPr>
      <p:cViewPr varScale="1">
        <p:scale>
          <a:sx n="87" d="100"/>
          <a:sy n="87" d="100"/>
        </p:scale>
        <p:origin x="-9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724" y="-96"/>
      </p:cViewPr>
      <p:guideLst>
        <p:guide orient="horz" pos="3223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EFB43EA8-D6A7-470C-B029-FC937E5E52B0}" type="datetimeFigureOut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</a:defRPr>
            </a:lvl1pPr>
          </a:lstStyle>
          <a:p>
            <a:pPr>
              <a:defRPr/>
            </a:pPr>
            <a:fld id="{9D3956B1-81D1-4B3B-8ACA-B948915103F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A0E29-F77E-4CD6-BA5D-C02977D8A22E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B4605-8BDA-4D6B-8D86-E9E46EE1445E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CDEDD-BE77-41D0-B78D-D2A59AFC89E2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586E8-8A70-4C22-9953-E0F7F1AA1836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E566B3-BD3A-4CAC-A692-2367D5D34707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0D1E2-796B-4303-9987-2D2A510679B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C83BC-F987-4802-8BDA-CC81EB05C684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</a:lstStyle>
          <a:p>
            <a:pPr>
              <a:defRPr/>
            </a:pPr>
            <a:fld id="{20E8BBFA-7616-4681-AA93-B37284E71718}" type="slidenum">
              <a:rPr lang="ja-JP" altLang="en-US"/>
              <a:pPr>
                <a:defRPr/>
              </a:pPr>
              <a:t>&lt;#&gt;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1A9163-9F7D-4473-8719-327A347FF05B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75A45-B67D-48DA-8D17-12620B213CA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9E90E-B8D7-4343-84D6-1384B194812A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8D07E-E3C7-4A63-8785-D73E75C7FA72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A98AD-8337-4EE4-A7D1-184848E81555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8E24B-21D4-491D-998C-4D64816D2B9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B3EF4-9334-467A-98BB-C2B3F565FD6C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2B802-FFBD-477C-9CEC-B17995606628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3E4D4-6EA7-46CE-B415-21C666F4363E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B771C-B5B3-48A0-8EF9-8B1EA5A7F84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9F105-5925-43E0-AB3A-D25CC7709C28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75102D-DAD8-4742-BA13-544EC000BE7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25869-B1FD-4675-AF41-654F4ED98835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1EE73-428D-4387-BCAC-6CF92943E3A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2F8DB86-C5A6-4CE0-8DA1-6636E11CD97F}" type="datetime1">
              <a:rPr lang="ja-JP" altLang="en-US"/>
              <a:pPr>
                <a:defRPr/>
              </a:pPr>
              <a:t>2013/1/17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A08B431-836D-4DA3-9E3B-D63D721EB96C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524750" y="115888"/>
            <a:ext cx="151419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 smtClean="0">
                <a:solidFill>
                  <a:srgbClr val="FF0000"/>
                </a:solidFill>
                <a:latin typeface="+mn-lt"/>
                <a:ea typeface="+mn-ea"/>
              </a:rPr>
              <a:t>JCTVC-L0370</a:t>
            </a:r>
            <a:endParaRPr lang="ja-JP" altLang="en-US" sz="2000" dirty="0">
              <a:solidFill>
                <a:srgbClr val="FF0000"/>
              </a:solidFill>
              <a:latin typeface="+mn-lt"/>
              <a:ea typeface="+mn-ea"/>
            </a:endParaRPr>
          </a:p>
        </p:txBody>
      </p:sp>
      <p:pic>
        <p:nvPicPr>
          <p:cNvPr id="8" name="Picture 34" descr="新ｾｯﾄﾛｺﾞ（基本表示）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74650" y="115888"/>
            <a:ext cx="10636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45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dirty="0" smtClean="0"/>
              <a:t>AHG7: Inter-plane intra coding of residual signals for range extensions</a:t>
            </a:r>
            <a:endParaRPr lang="ja-JP" altLang="en-US" dirty="0" smtClean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K. Kawamura, T. Yoshino, S. Naito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dirty="0" smtClean="0"/>
              <a:t>KDDI Corp. (KDDI R&amp;D Labs. Inc.)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B87023-C376-4873-B09F-5F50ED7F3200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Overview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New chroma intra prediction for 4:2:2/4:4:4</a:t>
            </a:r>
          </a:p>
          <a:p>
            <a:pPr lvl="1"/>
            <a:r>
              <a:rPr kumimoji="1" lang="en-US" altLang="ja-JP" dirty="0" smtClean="0"/>
              <a:t>Based on </a:t>
            </a:r>
            <a:r>
              <a:rPr kumimoji="1" lang="en-US" altLang="ja-JP" dirty="0" err="1" smtClean="0"/>
              <a:t>luma</a:t>
            </a:r>
            <a:r>
              <a:rPr kumimoji="1" lang="en-US" altLang="ja-JP" dirty="0" smtClean="0"/>
              <a:t> residual signals with a linear model</a:t>
            </a:r>
          </a:p>
          <a:p>
            <a:pPr lvl="1"/>
            <a:r>
              <a:rPr lang="en-US" altLang="ja-JP" dirty="0" smtClean="0"/>
              <a:t>Parameter coding is changed from JCTVC-J0358.</a:t>
            </a:r>
          </a:p>
          <a:p>
            <a:pPr lvl="1"/>
            <a:r>
              <a:rPr kumimoji="1" lang="en-US" altLang="ja-JP" dirty="0" smtClean="0"/>
              <a:t>YUV BD-rate gains are </a:t>
            </a:r>
            <a:r>
              <a:rPr lang="en-US" altLang="ja-JP" dirty="0" smtClean="0"/>
              <a:t>2.5%/3.3%/17.5% </a:t>
            </a:r>
            <a:br>
              <a:rPr lang="en-US" altLang="ja-JP" dirty="0" smtClean="0"/>
            </a:br>
            <a:r>
              <a:rPr kumimoji="1" lang="en-US" altLang="ja-JP" dirty="0" smtClean="0"/>
              <a:t>for YUV4:2:2/YUV4:4:4/RGB 4:4:4</a:t>
            </a:r>
            <a:endParaRPr lang="en-US" altLang="ja-JP" dirty="0" smtClean="0"/>
          </a:p>
          <a:p>
            <a:r>
              <a:rPr kumimoji="1" lang="en-US" altLang="ja-JP" dirty="0" smtClean="0"/>
              <a:t>Recommend to adopt the proposal to </a:t>
            </a:r>
            <a:r>
              <a:rPr lang="en-US" altLang="ja-JP" dirty="0" smtClean="0"/>
              <a:t>HM-</a:t>
            </a:r>
            <a:r>
              <a:rPr lang="en-US" altLang="ja-JP" dirty="0" err="1" smtClean="0"/>
              <a:t>RExt</a:t>
            </a:r>
            <a:endParaRPr kumimoji="1"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2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Introduction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Coding performance of non-main plane</a:t>
            </a:r>
            <a:r>
              <a:rPr kumimoji="1" lang="en-US" altLang="ja-JP" dirty="0" smtClean="0"/>
              <a:t> is not negligible for non-4:2:0 format. </a:t>
            </a:r>
          </a:p>
          <a:p>
            <a:pPr lvl="1"/>
            <a:r>
              <a:rPr lang="en-US" altLang="ja-JP" dirty="0" smtClean="0"/>
              <a:t>Chroma for YUV and B/R for RGB</a:t>
            </a:r>
          </a:p>
          <a:p>
            <a:pPr lvl="1"/>
            <a:r>
              <a:rPr lang="en-US" altLang="ja-JP" dirty="0" smtClean="0"/>
              <a:t>The amount of chroma pixels increases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3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Motivation &amp; Solution</a:t>
            </a:r>
            <a:endParaRPr lang="ja-JP" altLang="en-US" smtClean="0"/>
          </a:p>
        </p:txBody>
      </p:sp>
      <p:sp>
        <p:nvSpPr>
          <p:cNvPr id="7171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Motivation</a:t>
            </a:r>
          </a:p>
          <a:p>
            <a:pPr lvl="1"/>
            <a:r>
              <a:rPr lang="en-US" altLang="ja-JP" dirty="0" smtClean="0"/>
              <a:t>Reduce two redundancy simultaneously</a:t>
            </a:r>
          </a:p>
          <a:p>
            <a:pPr lvl="2"/>
            <a:r>
              <a:rPr lang="en-US" altLang="ja-JP" dirty="0" smtClean="0"/>
              <a:t>Adjacent pixels’ correlation and inter-channel correlation</a:t>
            </a:r>
          </a:p>
          <a:p>
            <a:pPr lvl="1"/>
            <a:r>
              <a:rPr lang="en-US" altLang="ja-JP" dirty="0" smtClean="0"/>
              <a:t>Improve inter-plane prediction accuracy</a:t>
            </a:r>
          </a:p>
          <a:p>
            <a:r>
              <a:rPr lang="en-US" altLang="ja-JP" dirty="0" smtClean="0"/>
              <a:t>Proposed solution: RM mode</a:t>
            </a:r>
          </a:p>
          <a:p>
            <a:pPr lvl="1"/>
            <a:r>
              <a:rPr lang="en-US" altLang="ja-JP" dirty="0" smtClean="0"/>
              <a:t>Inter-plane residual prediction between </a:t>
            </a:r>
            <a:r>
              <a:rPr lang="en-US" altLang="ja-JP" dirty="0" err="1" smtClean="0"/>
              <a:t>luma</a:t>
            </a:r>
            <a:r>
              <a:rPr lang="en-US" altLang="ja-JP" dirty="0" smtClean="0"/>
              <a:t> and chroma as an additional mode</a:t>
            </a:r>
          </a:p>
          <a:p>
            <a:pPr lvl="1"/>
            <a:r>
              <a:rPr lang="en-US" altLang="ja-JP" dirty="0" smtClean="0"/>
              <a:t>Differential parameter is </a:t>
            </a:r>
            <a:r>
              <a:rPr lang="en-US" altLang="ja-JP" dirty="0" err="1" smtClean="0"/>
              <a:t>codied</a:t>
            </a:r>
            <a:endParaRPr lang="en-US" altLang="ja-JP" dirty="0" smtClean="0"/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Predicted chroma is sum of two methods.</a:t>
            </a:r>
            <a:endParaRPr lang="ja-JP" altLang="en-US" dirty="0" smtClean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7FC115-278D-4E17-982D-47C8BAEA743F}" type="slidenum">
              <a:rPr lang="ja-JP" altLang="en-US" smtClean="0"/>
              <a:pPr>
                <a:defRPr/>
              </a:pPr>
              <a:t>4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Proposed method (RM mode)</a:t>
            </a:r>
            <a:endParaRPr lang="ja-JP" altLang="en-US" smtClean="0"/>
          </a:p>
        </p:txBody>
      </p:sp>
      <p:sp>
        <p:nvSpPr>
          <p:cNvPr id="8195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Chroma intra prediction with three steps</a:t>
            </a:r>
          </a:p>
          <a:p>
            <a:pPr marL="971550" lvl="1" indent="-514350">
              <a:buFont typeface="Calibri" pitchFamily="34" charset="0"/>
              <a:buAutoNum type="arabicPeriod"/>
            </a:pPr>
            <a:r>
              <a:rPr lang="en-US" altLang="ja-JP" dirty="0" smtClean="0"/>
              <a:t>Chroma intra prediction with mode 0 (derived from luma) in HM9.0</a:t>
            </a:r>
          </a:p>
          <a:p>
            <a:pPr marL="971550" lvl="1" indent="-514350">
              <a:buFont typeface="Calibri" pitchFamily="34" charset="0"/>
              <a:buAutoNum type="arabicPeriod"/>
            </a:pPr>
            <a:r>
              <a:rPr lang="en-US" altLang="ja-JP" dirty="0" smtClean="0"/>
              <a:t>Parameter </a:t>
            </a:r>
            <a:r>
              <a:rPr lang="en-US" altLang="ja-JP" dirty="0" err="1" smtClean="0"/>
              <a:t>dirivation</a:t>
            </a:r>
            <a:endParaRPr lang="en-US" altLang="ja-JP" dirty="0" smtClean="0"/>
          </a:p>
          <a:p>
            <a:pPr marL="971550" lvl="1" indent="-514350">
              <a:buFont typeface="Calibri" pitchFamily="34" charset="0"/>
              <a:buAutoNum type="arabicPeriod"/>
            </a:pPr>
            <a:endParaRPr lang="en-US" altLang="ja-JP" dirty="0" smtClean="0"/>
          </a:p>
          <a:p>
            <a:pPr marL="971550" lvl="1" indent="-514350">
              <a:buFont typeface="Calibri" pitchFamily="34" charset="0"/>
              <a:buAutoNum type="arabicPeriod"/>
            </a:pPr>
            <a:r>
              <a:rPr lang="en-US" altLang="ja-JP" dirty="0" smtClean="0">
                <a:solidFill>
                  <a:srgbClr val="FF0000"/>
                </a:solidFill>
              </a:rPr>
              <a:t>Chroma intra residual prediction with </a:t>
            </a:r>
            <a:r>
              <a:rPr lang="en-US" altLang="ja-JP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altLang="ja-JP" dirty="0" smtClean="0">
                <a:solidFill>
                  <a:srgbClr val="FF0000"/>
                </a:solidFill>
              </a:rPr>
              <a:t> derived on the encoder side</a:t>
            </a:r>
            <a:br>
              <a:rPr lang="en-US" altLang="ja-JP" dirty="0" smtClean="0">
                <a:solidFill>
                  <a:srgbClr val="FF0000"/>
                </a:solidFill>
              </a:rPr>
            </a:br>
            <a:endParaRPr lang="en-US" altLang="ja-JP" dirty="0" smtClean="0">
              <a:solidFill>
                <a:srgbClr val="FF0000"/>
              </a:solidFill>
            </a:endParaRPr>
          </a:p>
          <a:p>
            <a:pPr marL="971550" lvl="1" indent="-514350">
              <a:buFont typeface="Calibri" pitchFamily="34" charset="0"/>
              <a:buAutoNum type="arabicPeriod"/>
            </a:pPr>
            <a:endParaRPr lang="en-US" altLang="ja-JP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68022E-20C0-44F3-A1DE-E65E76275DBF}" type="slidenum">
              <a:rPr lang="ja-JP" altLang="en-US" smtClean="0"/>
              <a:pPr>
                <a:defRPr/>
              </a:pPr>
              <a:t>5</a:t>
            </a:fld>
            <a:endParaRPr lang="ja-JP" altLang="en-US" dirty="0"/>
          </a:p>
        </p:txBody>
      </p:sp>
      <p:sp>
        <p:nvSpPr>
          <p:cNvPr id="819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sp>
        <p:nvSpPr>
          <p:cNvPr id="8200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ja-JP" altLang="en-US"/>
          </a:p>
        </p:txBody>
      </p:sp>
      <p:sp>
        <p:nvSpPr>
          <p:cNvPr id="8201" name="Rectangle 14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ja-JP" altLang="ja-JP" sz="1000">
                <a:latin typeface="Century" pitchFamily="18" charset="0"/>
                <a:cs typeface="Times New Roman" pitchFamily="18" charset="0"/>
              </a:rPr>
              <a:t/>
            </a:r>
            <a:br>
              <a:rPr lang="ja-JP" altLang="ja-JP" sz="1000">
                <a:latin typeface="Century" pitchFamily="18" charset="0"/>
                <a:cs typeface="Times New Roman" pitchFamily="18" charset="0"/>
              </a:rPr>
            </a:br>
            <a:endParaRPr lang="ja-JP" altLang="ja-JP"/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5013176"/>
            <a:ext cx="5161906" cy="495238"/>
          </a:xfrm>
          <a:prstGeom prst="rect">
            <a:avLst/>
          </a:prstGeom>
          <a:noFill/>
        </p:spPr>
      </p:pic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5517232"/>
            <a:ext cx="4971428" cy="495238"/>
          </a:xfrm>
          <a:prstGeom prst="rect">
            <a:avLst/>
          </a:prstGeom>
          <a:noFill/>
        </p:spPr>
      </p:pic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3573016"/>
            <a:ext cx="3104762" cy="495238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790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r>
              <a:rPr kumimoji="1" lang="en-CA" altLang="ja-JP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, </a:t>
            </a:r>
            <a:endParaRPr kumimoji="1" lang="en-CA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Comparison between LM and RM</a:t>
            </a:r>
            <a:endParaRPr lang="ja-JP" altLang="en-US" smtClean="0"/>
          </a:p>
        </p:txBody>
      </p:sp>
      <p:sp>
        <p:nvSpPr>
          <p:cNvPr id="9219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smtClean="0"/>
              <a:t>Prediction target</a:t>
            </a:r>
          </a:p>
          <a:p>
            <a:pPr lvl="1"/>
            <a:r>
              <a:rPr lang="en-US" altLang="ja-JP" smtClean="0"/>
              <a:t>LM: Base-band samples</a:t>
            </a:r>
          </a:p>
          <a:p>
            <a:pPr lvl="1"/>
            <a:r>
              <a:rPr lang="en-US" altLang="ja-JP" smtClean="0"/>
              <a:t>RM: Intra residual samples</a:t>
            </a:r>
          </a:p>
          <a:p>
            <a:r>
              <a:rPr lang="en-US" altLang="ja-JP" smtClean="0"/>
              <a:t>Parameters in the model</a:t>
            </a:r>
          </a:p>
          <a:p>
            <a:pPr lvl="1"/>
            <a:r>
              <a:rPr lang="en-US" altLang="ja-JP" smtClean="0"/>
              <a:t>LM: Not coded and derived from adjacent blocks</a:t>
            </a:r>
          </a:p>
          <a:p>
            <a:pPr lvl="1"/>
            <a:r>
              <a:rPr lang="en-US" altLang="ja-JP" smtClean="0"/>
              <a:t>RM: </a:t>
            </a:r>
            <a:r>
              <a:rPr lang="en-US" altLang="ja-JP" smtClean="0">
                <a:latin typeface="Symbol" pitchFamily="18" charset="2"/>
              </a:rPr>
              <a:t>a</a:t>
            </a:r>
            <a:r>
              <a:rPr lang="en-US" altLang="ja-JP" smtClean="0"/>
              <a:t> is derived at the encoder side and coded.</a:t>
            </a:r>
            <a:br>
              <a:rPr lang="en-US" altLang="ja-JP" smtClean="0"/>
            </a:br>
            <a:r>
              <a:rPr lang="en-US" altLang="ja-JP" smtClean="0"/>
              <a:t>Syntax is then changed.</a:t>
            </a:r>
          </a:p>
          <a:p>
            <a:r>
              <a:rPr lang="en-US" altLang="ja-JP" smtClean="0">
                <a:solidFill>
                  <a:srgbClr val="FF0000"/>
                </a:solidFill>
              </a:rPr>
              <a:t>Above two modes are complementary.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E7D48D-0DB7-4F47-82C6-F855B4C9A968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Experimental Results 1</a:t>
            </a:r>
            <a:endParaRPr lang="ja-JP" altLang="en-US" smtClean="0"/>
          </a:p>
        </p:txBody>
      </p:sp>
      <p:sp>
        <p:nvSpPr>
          <p:cNvPr id="1024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Implemented on HM9.0-RExt</a:t>
            </a:r>
          </a:p>
          <a:p>
            <a:r>
              <a:rPr lang="en-US" altLang="ja-JP" dirty="0" smtClean="0"/>
              <a:t>Summary of the results for all intra</a:t>
            </a:r>
            <a:endParaRPr lang="ja-JP" altLang="en-US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41810EC-287E-467A-8E08-BCB0BDAD5AEA}" type="slidenum">
              <a:rPr lang="ja-JP" altLang="en-US" smtClean="0"/>
              <a:pPr>
                <a:defRPr/>
              </a:pPr>
              <a:t>7</a:t>
            </a:fld>
            <a:endParaRPr lang="ja-JP" alt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068960"/>
            <a:ext cx="8553452" cy="28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Experimental results2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Proposed RM </a:t>
            </a:r>
            <a:r>
              <a:rPr lang="en-US" altLang="ja-JP" dirty="0" err="1" smtClean="0"/>
              <a:t>v.s</a:t>
            </a:r>
            <a:r>
              <a:rPr lang="en-US" altLang="ja-JP" dirty="0" smtClean="0"/>
              <a:t>. LM</a:t>
            </a:r>
          </a:p>
          <a:p>
            <a:pPr lvl="1"/>
            <a:r>
              <a:rPr kumimoji="1" lang="en-US" altLang="ja-JP" dirty="0" smtClean="0"/>
              <a:t>Encoding run-time is shorter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8</a:t>
            </a:fld>
            <a:endParaRPr lang="ja-JP" altLang="en-US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996952"/>
            <a:ext cx="7143752" cy="3186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New chroma intra prediction for 4:2:2/4:4:4</a:t>
            </a:r>
          </a:p>
          <a:p>
            <a:pPr lvl="1"/>
            <a:r>
              <a:rPr lang="en-US" altLang="ja-JP" dirty="0" smtClean="0"/>
              <a:t>YUV BD-rate gains are 2.5%/3.3%/17.5% </a:t>
            </a:r>
            <a:br>
              <a:rPr lang="en-US" altLang="ja-JP" dirty="0" smtClean="0"/>
            </a:br>
            <a:r>
              <a:rPr lang="en-US" altLang="ja-JP" dirty="0" smtClean="0"/>
              <a:t>for YUV4:2:2/YUV4:4:4/RGB 4:4:4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Recommend to adopt the proposal to HM-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RExt</a:t>
            </a:r>
            <a:endParaRPr kumimoji="1"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E8BBFA-7616-4681-AA93-B37284E71718}" type="slidenum">
              <a:rPr lang="ja-JP" altLang="en-US" smtClean="0"/>
              <a:pPr>
                <a:defRPr/>
              </a:pPr>
              <a:t>9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3264</TotalTime>
  <Words>268</Words>
  <Application>Microsoft Office PowerPoint</Application>
  <PresentationFormat>画面に合わせる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0" baseType="lpstr">
      <vt:lpstr>Office テーマ</vt:lpstr>
      <vt:lpstr>AHG7: Inter-plane intra coding of residual signals for range extensions</vt:lpstr>
      <vt:lpstr>Overview</vt:lpstr>
      <vt:lpstr>Introduction</vt:lpstr>
      <vt:lpstr>Motivation &amp; Solution</vt:lpstr>
      <vt:lpstr>Proposed method (RM mode)</vt:lpstr>
      <vt:lpstr>Comparison between LM and RM</vt:lpstr>
      <vt:lpstr>Experimental Results 1</vt:lpstr>
      <vt:lpstr>Experimental results2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Adaptive loop filtering using directional activity</dc:title>
  <dc:creator>kei</dc:creator>
  <cp:lastModifiedBy>kei</cp:lastModifiedBy>
  <cp:revision>256</cp:revision>
  <dcterms:created xsi:type="dcterms:W3CDTF">2011-03-08T07:14:25Z</dcterms:created>
  <dcterms:modified xsi:type="dcterms:W3CDTF">2013-01-16T17:09:18Z</dcterms:modified>
</cp:coreProperties>
</file>