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7.xml" ContentType="application/vnd.openxmlformats-officedocument.presentationml.slide+xml"/>
  <Override PartName="/ppt/slides/slide3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4.xml" ContentType="application/vnd.openxmlformats-officedocument.presentationml.slide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0" r:id="rId3"/>
    <p:sldId id="258" r:id="rId4"/>
    <p:sldId id="259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990" y="-4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D436F-641E-489B-B1DB-C00E0CCB5F2B}" type="datetimeFigureOut">
              <a:rPr lang="en-GB" smtClean="0"/>
              <a:t>15/01/2013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A000B-6E49-422F-BECE-4FDEB0054F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45453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D436F-641E-489B-B1DB-C00E0CCB5F2B}" type="datetimeFigureOut">
              <a:rPr lang="en-GB" smtClean="0"/>
              <a:t>15/01/2013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A000B-6E49-422F-BECE-4FDEB0054F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67842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D436F-641E-489B-B1DB-C00E0CCB5F2B}" type="datetimeFigureOut">
              <a:rPr lang="en-GB" smtClean="0"/>
              <a:t>15/01/2013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A000B-6E49-422F-BECE-4FDEB0054F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40624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D436F-641E-489B-B1DB-C00E0CCB5F2B}" type="datetimeFigureOut">
              <a:rPr lang="en-GB" smtClean="0"/>
              <a:t>15/01/2013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A000B-6E49-422F-BECE-4FDEB0054F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20940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D436F-641E-489B-B1DB-C00E0CCB5F2B}" type="datetimeFigureOut">
              <a:rPr lang="en-GB" smtClean="0"/>
              <a:t>15/01/2013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A000B-6E49-422F-BECE-4FDEB0054F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95140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D436F-641E-489B-B1DB-C00E0CCB5F2B}" type="datetimeFigureOut">
              <a:rPr lang="en-GB" smtClean="0"/>
              <a:t>15/01/2013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A000B-6E49-422F-BECE-4FDEB0054F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16952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D436F-641E-489B-B1DB-C00E0CCB5F2B}" type="datetimeFigureOut">
              <a:rPr lang="en-GB" smtClean="0"/>
              <a:t>15/01/2013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A000B-6E49-422F-BECE-4FDEB0054F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32324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D436F-641E-489B-B1DB-C00E0CCB5F2B}" type="datetimeFigureOut">
              <a:rPr lang="en-GB" smtClean="0"/>
              <a:t>15/01/2013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A000B-6E49-422F-BECE-4FDEB0054F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221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D436F-641E-489B-B1DB-C00E0CCB5F2B}" type="datetimeFigureOut">
              <a:rPr lang="en-GB" smtClean="0"/>
              <a:t>15/01/2013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A000B-6E49-422F-BECE-4FDEB0054F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50429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D436F-641E-489B-B1DB-C00E0CCB5F2B}" type="datetimeFigureOut">
              <a:rPr lang="en-GB" smtClean="0"/>
              <a:t>15/01/2013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A000B-6E49-422F-BECE-4FDEB0054F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80820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D436F-641E-489B-B1DB-C00E0CCB5F2B}" type="datetimeFigureOut">
              <a:rPr lang="en-GB" smtClean="0"/>
              <a:t>15/01/2013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A000B-6E49-422F-BECE-4FDEB0054F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22240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BD436F-641E-489B-B1DB-C00E0CCB5F2B}" type="datetimeFigureOut">
              <a:rPr lang="en-GB" smtClean="0"/>
              <a:t>15/01/2013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0A000B-6E49-422F-BECE-4FDEB0054F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95697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Non-CE1: Square transform blocks for 4:2:2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55576" y="4124672"/>
            <a:ext cx="7776864" cy="1752600"/>
          </a:xfrm>
        </p:spPr>
        <p:txBody>
          <a:bodyPr>
            <a:normAutofit/>
          </a:bodyPr>
          <a:lstStyle/>
          <a:p>
            <a:r>
              <a:rPr lang="en-US" sz="2800" dirty="0">
                <a:solidFill>
                  <a:schemeClr val="tx1"/>
                </a:solidFill>
              </a:rPr>
              <a:t>J. </a:t>
            </a:r>
            <a:r>
              <a:rPr lang="en-US" sz="2800" dirty="0" smtClean="0">
                <a:solidFill>
                  <a:schemeClr val="tx1"/>
                </a:solidFill>
              </a:rPr>
              <a:t>Sole, R</a:t>
            </a:r>
            <a:r>
              <a:rPr lang="en-US" sz="2800" dirty="0">
                <a:solidFill>
                  <a:schemeClr val="tx1"/>
                </a:solidFill>
              </a:rPr>
              <a:t>. </a:t>
            </a:r>
            <a:r>
              <a:rPr lang="en-US" sz="2800" dirty="0" smtClean="0">
                <a:solidFill>
                  <a:schemeClr val="tx1"/>
                </a:solidFill>
              </a:rPr>
              <a:t>Joshi, M</a:t>
            </a:r>
            <a:r>
              <a:rPr lang="en-US" sz="2800" dirty="0">
                <a:solidFill>
                  <a:schemeClr val="tx1"/>
                </a:solidFill>
              </a:rPr>
              <a:t>. </a:t>
            </a:r>
            <a:r>
              <a:rPr lang="en-US" sz="2800" dirty="0" smtClean="0">
                <a:solidFill>
                  <a:schemeClr val="tx1"/>
                </a:solidFill>
              </a:rPr>
              <a:t>Karczewicz (Qualcomm</a:t>
            </a:r>
            <a:r>
              <a:rPr lang="en-US" sz="2800" dirty="0">
                <a:solidFill>
                  <a:schemeClr val="tx1"/>
                </a:solidFill>
              </a:rPr>
              <a:t>)</a:t>
            </a:r>
          </a:p>
          <a:p>
            <a:r>
              <a:rPr lang="en-US" sz="2800" dirty="0">
                <a:solidFill>
                  <a:schemeClr val="tx1"/>
                </a:solidFill>
              </a:rPr>
              <a:t>A. </a:t>
            </a:r>
            <a:r>
              <a:rPr lang="en-US" sz="2800" dirty="0" err="1" smtClean="0">
                <a:solidFill>
                  <a:schemeClr val="tx1"/>
                </a:solidFill>
              </a:rPr>
              <a:t>Gabriellini</a:t>
            </a:r>
            <a:r>
              <a:rPr lang="en-US" sz="2800" dirty="0" smtClean="0">
                <a:solidFill>
                  <a:schemeClr val="tx1"/>
                </a:solidFill>
              </a:rPr>
              <a:t>, M</a:t>
            </a:r>
            <a:r>
              <a:rPr lang="en-US" sz="2800" dirty="0">
                <a:solidFill>
                  <a:schemeClr val="tx1"/>
                </a:solidFill>
              </a:rPr>
              <a:t>. </a:t>
            </a:r>
            <a:r>
              <a:rPr lang="en-US" sz="2800" dirty="0" err="1">
                <a:solidFill>
                  <a:schemeClr val="tx1"/>
                </a:solidFill>
              </a:rPr>
              <a:t>Mrak</a:t>
            </a:r>
            <a:r>
              <a:rPr lang="en-US" sz="2800" dirty="0">
                <a:solidFill>
                  <a:schemeClr val="tx1"/>
                </a:solidFill>
              </a:rPr>
              <a:t> (BBC)</a:t>
            </a:r>
          </a:p>
        </p:txBody>
      </p:sp>
    </p:spTree>
    <p:extLst>
      <p:ext uri="{BB962C8B-B14F-4D97-AF65-F5344CB8AC3E}">
        <p14:creationId xmlns:p14="http://schemas.microsoft.com/office/powerpoint/2010/main" val="23828799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Motivation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sz="2400" dirty="0"/>
              <a:t>HEVC Range Extensions Core Experiment 1 </a:t>
            </a:r>
            <a:r>
              <a:rPr lang="en-CA" sz="2400" dirty="0" smtClean="0"/>
              <a:t>tests </a:t>
            </a:r>
            <a:r>
              <a:rPr lang="en-CA" sz="2400" dirty="0"/>
              <a:t>the usage of two square transforms instead of one rectangular transform </a:t>
            </a:r>
            <a:endParaRPr lang="en-CA" sz="2400" dirty="0" smtClean="0"/>
          </a:p>
          <a:p>
            <a:pPr lvl="1"/>
            <a:endParaRPr lang="en-CA" sz="2000" dirty="0" smtClean="0"/>
          </a:p>
          <a:p>
            <a:r>
              <a:rPr lang="en-CA" sz="2400" dirty="0" smtClean="0"/>
              <a:t>Test 3 only replaces one rectangular transform by two square transforms (JCTVC-L0333)</a:t>
            </a:r>
          </a:p>
          <a:p>
            <a:pPr lvl="1"/>
            <a:r>
              <a:rPr lang="en-US" sz="2000" dirty="0" smtClean="0"/>
              <a:t>Signaling </a:t>
            </a:r>
            <a:r>
              <a:rPr lang="en-US" sz="2000" dirty="0"/>
              <a:t>of two </a:t>
            </a:r>
            <a:r>
              <a:rPr lang="en-US" sz="2000" dirty="0" err="1"/>
              <a:t>cbf</a:t>
            </a:r>
            <a:r>
              <a:rPr lang="en-US" sz="2000" dirty="0"/>
              <a:t> and invoking residual coding twice</a:t>
            </a:r>
          </a:p>
          <a:p>
            <a:pPr lvl="1"/>
            <a:r>
              <a:rPr lang="en-US" sz="2000" dirty="0" smtClean="0"/>
              <a:t>No </a:t>
            </a:r>
            <a:r>
              <a:rPr lang="en-US" sz="2000" dirty="0"/>
              <a:t>need for the 32-point transform in the </a:t>
            </a:r>
            <a:r>
              <a:rPr lang="en-US" sz="2000" dirty="0" err="1"/>
              <a:t>chroma</a:t>
            </a:r>
            <a:r>
              <a:rPr lang="en-US" sz="2000" dirty="0"/>
              <a:t> </a:t>
            </a:r>
            <a:r>
              <a:rPr lang="en-US" sz="2000" dirty="0" smtClean="0"/>
              <a:t>path</a:t>
            </a:r>
            <a:endParaRPr lang="en-CA" sz="2000" dirty="0" smtClean="0"/>
          </a:p>
          <a:p>
            <a:pPr lvl="1"/>
            <a:r>
              <a:rPr lang="en-CA" sz="2000" b="1" dirty="0" smtClean="0"/>
              <a:t>No reconstruction after intra prediction as in HEVC version 1</a:t>
            </a:r>
          </a:p>
          <a:p>
            <a:pPr lvl="1"/>
            <a:r>
              <a:rPr lang="en-CA" sz="2000" dirty="0" smtClean="0"/>
              <a:t>Intra prediction </a:t>
            </a:r>
            <a:r>
              <a:rPr lang="en-CA" sz="2000" dirty="0" smtClean="0"/>
              <a:t>applied on </a:t>
            </a:r>
            <a:r>
              <a:rPr lang="en-CA" sz="2000" dirty="0" smtClean="0"/>
              <a:t>rectangular blocks (intra angles modified with respect to HEVC version 1)</a:t>
            </a:r>
          </a:p>
          <a:p>
            <a:pPr lvl="1"/>
            <a:endParaRPr lang="en-CA" sz="2000" dirty="0"/>
          </a:p>
          <a:p>
            <a:pPr lvl="1"/>
            <a:endParaRPr lang="en-CA" sz="2000" dirty="0" smtClean="0"/>
          </a:p>
          <a:p>
            <a:pPr lvl="1"/>
            <a:endParaRPr lang="en-CA" sz="2000" dirty="0"/>
          </a:p>
          <a:p>
            <a:pPr lvl="1"/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6466019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Method 1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sz="2400" dirty="0" smtClean="0"/>
              <a:t>Based on CE1 test 3, JCTVC-L0333</a:t>
            </a:r>
            <a:endParaRPr lang="en-CA" sz="2400" dirty="0" smtClean="0"/>
          </a:p>
          <a:p>
            <a:r>
              <a:rPr lang="en-CA" sz="2400" b="1" dirty="0" smtClean="0"/>
              <a:t>Included</a:t>
            </a:r>
            <a:r>
              <a:rPr lang="en-CA" sz="2400" dirty="0" smtClean="0"/>
              <a:t> </a:t>
            </a:r>
            <a:r>
              <a:rPr lang="en-CA" sz="2400" dirty="0" smtClean="0"/>
              <a:t>upper </a:t>
            </a:r>
            <a:r>
              <a:rPr lang="en-CA" sz="2400" dirty="0"/>
              <a:t>square transform block </a:t>
            </a:r>
            <a:r>
              <a:rPr lang="en-CA" sz="2400" dirty="0" smtClean="0"/>
              <a:t>reconstruction prior </a:t>
            </a:r>
            <a:r>
              <a:rPr lang="en-CA" sz="2400" dirty="0"/>
              <a:t>to the intra prediction of the lower </a:t>
            </a:r>
            <a:r>
              <a:rPr lang="en-CA" sz="2400" dirty="0" smtClean="0"/>
              <a:t>square block</a:t>
            </a:r>
          </a:p>
          <a:p>
            <a:pPr lvl="0" hangingPunct="0"/>
            <a:r>
              <a:rPr lang="en-CA" sz="2400" b="1" dirty="0"/>
              <a:t>Removed</a:t>
            </a:r>
            <a:r>
              <a:rPr lang="en-CA" sz="2400" dirty="0"/>
              <a:t> the QP increase by 3 associated to the rectangular transforms</a:t>
            </a:r>
            <a:endParaRPr lang="en-US" sz="2400" dirty="0"/>
          </a:p>
          <a:p>
            <a:pPr lvl="0" hangingPunct="0"/>
            <a:r>
              <a:rPr lang="en-CA" sz="2400" b="1" dirty="0"/>
              <a:t>Removed </a:t>
            </a:r>
            <a:r>
              <a:rPr lang="en-CA" sz="2400" dirty="0"/>
              <a:t>the scaling lists associated to the rectangular transforms</a:t>
            </a:r>
            <a:endParaRPr lang="en-US" sz="2400" dirty="0"/>
          </a:p>
          <a:p>
            <a:pPr lvl="0" hangingPunct="0"/>
            <a:r>
              <a:rPr lang="en-CA" sz="2400" b="1" dirty="0"/>
              <a:t>Removed </a:t>
            </a:r>
            <a:r>
              <a:rPr lang="en-CA" sz="2400" dirty="0"/>
              <a:t>the intra prediction modification for planar modes specific for rectangular </a:t>
            </a:r>
            <a:r>
              <a:rPr lang="en-CA" sz="2400" dirty="0" smtClean="0"/>
              <a:t>blocks</a:t>
            </a:r>
            <a:endParaRPr lang="en-US" sz="2400" dirty="0"/>
          </a:p>
          <a:p>
            <a:pPr lvl="0" hangingPunct="0"/>
            <a:r>
              <a:rPr lang="en-CA" sz="2400" b="1" dirty="0"/>
              <a:t>Removed</a:t>
            </a:r>
            <a:r>
              <a:rPr lang="en-CA" sz="2400" dirty="0"/>
              <a:t> the intra prediction modification for angular modes specific for rectangular blocks</a:t>
            </a:r>
            <a:endParaRPr lang="en-US" sz="2400" dirty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871362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Method </a:t>
            </a:r>
            <a:r>
              <a:rPr lang="en-US" sz="3600" dirty="0"/>
              <a:t>2: intra angle clip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Like method 1, but keeping the rectangular intra </a:t>
            </a:r>
            <a:r>
              <a:rPr lang="en-US" sz="2400" dirty="0" err="1" smtClean="0"/>
              <a:t>agnular</a:t>
            </a:r>
            <a:r>
              <a:rPr lang="en-US" sz="2400" dirty="0" smtClean="0"/>
              <a:t> prediction</a:t>
            </a:r>
          </a:p>
          <a:p>
            <a:r>
              <a:rPr lang="en-US" sz="2400" dirty="0" smtClean="0"/>
              <a:t>Since the intra prediction reference array size depends on the block size, largest angles get out of boundary</a:t>
            </a:r>
          </a:p>
          <a:p>
            <a:r>
              <a:rPr lang="en-US" sz="2400" b="1" dirty="0" smtClean="0"/>
              <a:t>Proposal</a:t>
            </a:r>
            <a:r>
              <a:rPr lang="en-US" sz="2400" dirty="0" smtClean="0"/>
              <a:t>: clip intra angle values to 32</a:t>
            </a:r>
            <a:endParaRPr lang="en-US" sz="2400" dirty="0"/>
          </a:p>
        </p:txBody>
      </p:sp>
      <p:sp>
        <p:nvSpPr>
          <p:cNvPr id="4" name="Rectangle 3"/>
          <p:cNvSpPr>
            <a:spLocks noChangeAspect="1"/>
          </p:cNvSpPr>
          <p:nvPr/>
        </p:nvSpPr>
        <p:spPr>
          <a:xfrm>
            <a:off x="827584" y="4437312"/>
            <a:ext cx="1440000" cy="1440000"/>
          </a:xfrm>
          <a:prstGeom prst="rect">
            <a:avLst/>
          </a:prstGeom>
          <a:noFill/>
          <a:effectLst>
            <a:outerShdw blurRad="50800" dist="50800" dir="5400000" algn="ctr" rotWithShape="0">
              <a:schemeClr val="bg2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/>
          <p:cNvSpPr>
            <a:spLocks noChangeAspect="1"/>
          </p:cNvSpPr>
          <p:nvPr/>
        </p:nvSpPr>
        <p:spPr>
          <a:xfrm>
            <a:off x="3059872" y="4436390"/>
            <a:ext cx="720000" cy="1440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/>
          <p:cNvSpPr>
            <a:spLocks/>
          </p:cNvSpPr>
          <p:nvPr/>
        </p:nvSpPr>
        <p:spPr>
          <a:xfrm>
            <a:off x="4788024" y="4437312"/>
            <a:ext cx="720000" cy="720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>
            <a:spLocks/>
          </p:cNvSpPr>
          <p:nvPr/>
        </p:nvSpPr>
        <p:spPr>
          <a:xfrm>
            <a:off x="4789142" y="5156390"/>
            <a:ext cx="720000" cy="720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8" name="Straight Connector 7"/>
          <p:cNvCxnSpPr/>
          <p:nvPr/>
        </p:nvCxnSpPr>
        <p:spPr>
          <a:xfrm>
            <a:off x="1547584" y="4291555"/>
            <a:ext cx="0" cy="1801941"/>
          </a:xfrm>
          <a:prstGeom prst="line">
            <a:avLst/>
          </a:prstGeom>
          <a:ln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755576" y="5156390"/>
            <a:ext cx="7416824" cy="0"/>
          </a:xfrm>
          <a:prstGeom prst="line">
            <a:avLst/>
          </a:prstGeom>
          <a:ln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4499992" y="4797312"/>
            <a:ext cx="1440160" cy="0"/>
          </a:xfrm>
          <a:prstGeom prst="line">
            <a:avLst/>
          </a:prstGeom>
          <a:ln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4499992" y="5516390"/>
            <a:ext cx="1368152" cy="0"/>
          </a:xfrm>
          <a:prstGeom prst="line">
            <a:avLst/>
          </a:prstGeom>
          <a:ln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3419872" y="4291555"/>
            <a:ext cx="0" cy="1720641"/>
          </a:xfrm>
          <a:prstGeom prst="line">
            <a:avLst/>
          </a:prstGeom>
          <a:ln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5148024" y="4291555"/>
            <a:ext cx="0" cy="1945757"/>
          </a:xfrm>
          <a:prstGeom prst="line">
            <a:avLst/>
          </a:prstGeom>
          <a:ln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V="1">
            <a:off x="395536" y="4436390"/>
            <a:ext cx="2304256" cy="1440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V="1">
            <a:off x="2843808" y="4448634"/>
            <a:ext cx="1152128" cy="1440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V="1">
            <a:off x="4572000" y="4291555"/>
            <a:ext cx="1008112" cy="122575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V="1">
            <a:off x="4571960" y="4797312"/>
            <a:ext cx="1152128" cy="1440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611560" y="3757802"/>
            <a:ext cx="16561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 err="1" smtClean="0"/>
              <a:t>Luma</a:t>
            </a:r>
            <a:r>
              <a:rPr lang="en-GB" sz="1600" dirty="0" smtClean="0"/>
              <a:t> Block</a:t>
            </a:r>
          </a:p>
          <a:p>
            <a:pPr algn="ctr"/>
            <a:r>
              <a:rPr lang="en-GB" sz="1600" dirty="0" smtClean="0"/>
              <a:t> </a:t>
            </a:r>
            <a:r>
              <a:rPr lang="en-GB" sz="1600" dirty="0" err="1" smtClean="0"/>
              <a:t>Hor</a:t>
            </a:r>
            <a:r>
              <a:rPr lang="en-GB" sz="1600" dirty="0" smtClean="0"/>
              <a:t> Intra </a:t>
            </a:r>
            <a:r>
              <a:rPr lang="en-GB" sz="1600" dirty="0" err="1" smtClean="0"/>
              <a:t>Pred</a:t>
            </a:r>
            <a:endParaRPr lang="en-GB" sz="1600" dirty="0"/>
          </a:p>
        </p:txBody>
      </p:sp>
      <p:sp>
        <p:nvSpPr>
          <p:cNvPr id="19" name="TextBox 18"/>
          <p:cNvSpPr txBox="1"/>
          <p:nvPr/>
        </p:nvSpPr>
        <p:spPr>
          <a:xfrm>
            <a:off x="251520" y="6516052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 smtClean="0"/>
              <a:t>IntraPredAngle</a:t>
            </a:r>
            <a:r>
              <a:rPr lang="en-GB" dirty="0" smtClean="0"/>
              <a:t>=21</a:t>
            </a:r>
            <a:endParaRPr lang="en-GB" dirty="0"/>
          </a:p>
        </p:txBody>
      </p:sp>
      <p:sp>
        <p:nvSpPr>
          <p:cNvPr id="20" name="TextBox 19"/>
          <p:cNvSpPr txBox="1"/>
          <p:nvPr/>
        </p:nvSpPr>
        <p:spPr>
          <a:xfrm>
            <a:off x="2411760" y="6516052"/>
            <a:ext cx="20522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 smtClean="0"/>
              <a:t>IntraPredAngle</a:t>
            </a:r>
            <a:r>
              <a:rPr lang="en-GB" dirty="0" smtClean="0"/>
              <a:t>=42</a:t>
            </a:r>
            <a:endParaRPr lang="en-GB" dirty="0"/>
          </a:p>
        </p:txBody>
      </p:sp>
      <p:sp>
        <p:nvSpPr>
          <p:cNvPr id="21" name="TextBox 20"/>
          <p:cNvSpPr txBox="1"/>
          <p:nvPr/>
        </p:nvSpPr>
        <p:spPr>
          <a:xfrm>
            <a:off x="2627784" y="3759543"/>
            <a:ext cx="20522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Chroma 4:2:2 Block </a:t>
            </a:r>
            <a:r>
              <a:rPr lang="en-GB" sz="1600" dirty="0" err="1" smtClean="0"/>
              <a:t>Hor</a:t>
            </a:r>
            <a:r>
              <a:rPr lang="en-GB" sz="1600" dirty="0" smtClean="0"/>
              <a:t> Intra </a:t>
            </a:r>
            <a:r>
              <a:rPr lang="en-GB" sz="1600" dirty="0" err="1" smtClean="0"/>
              <a:t>Pred</a:t>
            </a:r>
            <a:endParaRPr lang="en-GB" sz="1600" dirty="0"/>
          </a:p>
        </p:txBody>
      </p:sp>
      <p:sp>
        <p:nvSpPr>
          <p:cNvPr id="22" name="Rectangle 21"/>
          <p:cNvSpPr/>
          <p:nvPr/>
        </p:nvSpPr>
        <p:spPr>
          <a:xfrm>
            <a:off x="4427984" y="4797352"/>
            <a:ext cx="360000" cy="1800000"/>
          </a:xfrm>
          <a:prstGeom prst="rect">
            <a:avLst/>
          </a:prstGeom>
          <a:noFill/>
          <a:ln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tangle 22"/>
          <p:cNvSpPr/>
          <p:nvPr/>
        </p:nvSpPr>
        <p:spPr>
          <a:xfrm rot="5400000">
            <a:off x="5149102" y="4077392"/>
            <a:ext cx="360000" cy="1800000"/>
          </a:xfrm>
          <a:prstGeom prst="rect">
            <a:avLst/>
          </a:prstGeom>
          <a:noFill/>
          <a:ln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4499992" y="3718773"/>
            <a:ext cx="43924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Chroma 4:2:2 </a:t>
            </a:r>
            <a:r>
              <a:rPr lang="en-GB" dirty="0"/>
              <a:t>S</a:t>
            </a:r>
            <a:r>
              <a:rPr lang="en-GB" dirty="0" smtClean="0"/>
              <a:t>quare Blocks </a:t>
            </a:r>
            <a:r>
              <a:rPr lang="en-GB" dirty="0" err="1" smtClean="0"/>
              <a:t>Hor</a:t>
            </a:r>
            <a:r>
              <a:rPr lang="en-GB" dirty="0" smtClean="0"/>
              <a:t> Intra </a:t>
            </a:r>
            <a:r>
              <a:rPr lang="en-GB" dirty="0" err="1" smtClean="0"/>
              <a:t>Pred</a:t>
            </a:r>
            <a:endParaRPr lang="en-GB" dirty="0" smtClean="0"/>
          </a:p>
          <a:p>
            <a:r>
              <a:rPr lang="en-GB" dirty="0"/>
              <a:t> </a:t>
            </a:r>
            <a:r>
              <a:rPr lang="en-GB" dirty="0" smtClean="0"/>
              <a:t>    </a:t>
            </a:r>
            <a:r>
              <a:rPr lang="en-GB" b="1" dirty="0" smtClean="0"/>
              <a:t>No Clipping                       With Clipping</a:t>
            </a:r>
            <a:endParaRPr lang="en-GB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4525867" y="6516052"/>
            <a:ext cx="20623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 smtClean="0"/>
              <a:t>IntraPredAngle</a:t>
            </a:r>
            <a:r>
              <a:rPr lang="en-GB" dirty="0" smtClean="0"/>
              <a:t>=42</a:t>
            </a:r>
            <a:endParaRPr lang="en-GB" dirty="0"/>
          </a:p>
        </p:txBody>
      </p:sp>
      <p:cxnSp>
        <p:nvCxnSpPr>
          <p:cNvPr id="26" name="Straight Arrow Connector 25"/>
          <p:cNvCxnSpPr/>
          <p:nvPr/>
        </p:nvCxnSpPr>
        <p:spPr>
          <a:xfrm flipV="1">
            <a:off x="4499992" y="5481128"/>
            <a:ext cx="936104" cy="115679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ectangle 26"/>
          <p:cNvSpPr>
            <a:spLocks/>
          </p:cNvSpPr>
          <p:nvPr/>
        </p:nvSpPr>
        <p:spPr>
          <a:xfrm>
            <a:off x="7092280" y="4437312"/>
            <a:ext cx="720000" cy="720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Rectangle 27"/>
          <p:cNvSpPr>
            <a:spLocks/>
          </p:cNvSpPr>
          <p:nvPr/>
        </p:nvSpPr>
        <p:spPr>
          <a:xfrm>
            <a:off x="7092280" y="5156390"/>
            <a:ext cx="720000" cy="720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9" name="Straight Connector 28"/>
          <p:cNvCxnSpPr/>
          <p:nvPr/>
        </p:nvCxnSpPr>
        <p:spPr>
          <a:xfrm>
            <a:off x="6804248" y="4797312"/>
            <a:ext cx="1440160" cy="0"/>
          </a:xfrm>
          <a:prstGeom prst="line">
            <a:avLst/>
          </a:prstGeom>
          <a:ln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6804248" y="5516390"/>
            <a:ext cx="1368152" cy="0"/>
          </a:xfrm>
          <a:prstGeom prst="line">
            <a:avLst/>
          </a:prstGeom>
          <a:ln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 flipV="1">
            <a:off x="6912120" y="4257312"/>
            <a:ext cx="1080000" cy="1080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ectangle 31"/>
          <p:cNvSpPr/>
          <p:nvPr/>
        </p:nvSpPr>
        <p:spPr>
          <a:xfrm>
            <a:off x="6732240" y="4797352"/>
            <a:ext cx="360000" cy="1800000"/>
          </a:xfrm>
          <a:prstGeom prst="rect">
            <a:avLst/>
          </a:prstGeom>
          <a:noFill/>
          <a:ln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Rectangle 32"/>
          <p:cNvSpPr/>
          <p:nvPr/>
        </p:nvSpPr>
        <p:spPr>
          <a:xfrm rot="5400000">
            <a:off x="7452240" y="4077392"/>
            <a:ext cx="360000" cy="1800000"/>
          </a:xfrm>
          <a:prstGeom prst="rect">
            <a:avLst/>
          </a:prstGeom>
          <a:noFill/>
          <a:ln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4" name="Straight Arrow Connector 33"/>
          <p:cNvCxnSpPr/>
          <p:nvPr/>
        </p:nvCxnSpPr>
        <p:spPr>
          <a:xfrm flipV="1">
            <a:off x="6912120" y="5733456"/>
            <a:ext cx="828032" cy="82344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7452120" y="4293296"/>
            <a:ext cx="0" cy="1945757"/>
          </a:xfrm>
          <a:prstGeom prst="line">
            <a:avLst/>
          </a:prstGeom>
          <a:ln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 flipV="1">
            <a:off x="6876376" y="5013496"/>
            <a:ext cx="1080000" cy="1080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6732240" y="6516052"/>
            <a:ext cx="20623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 smtClean="0"/>
              <a:t>IntraPredAngle</a:t>
            </a:r>
            <a:r>
              <a:rPr lang="en-GB" dirty="0" smtClean="0"/>
              <a:t>=32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811395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Performance</a:t>
            </a:r>
            <a:endParaRPr lang="en-US" sz="36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33398150"/>
              </p:ext>
            </p:extLst>
          </p:nvPr>
        </p:nvGraphicFramePr>
        <p:xfrm>
          <a:off x="323528" y="2287689"/>
          <a:ext cx="8424931" cy="1717375"/>
        </p:xfrm>
        <a:graphic>
          <a:graphicData uri="http://schemas.openxmlformats.org/drawingml/2006/table">
            <a:tbl>
              <a:tblPr firstCol="1" bandRow="1">
                <a:tableStyleId>{5C22544A-7EE6-4342-B048-85BDC9FD1C3A}</a:tableStyleId>
              </a:tblPr>
              <a:tblGrid>
                <a:gridCol w="1946575"/>
                <a:gridCol w="1079726"/>
                <a:gridCol w="1079726"/>
                <a:gridCol w="1079726"/>
                <a:gridCol w="1079726"/>
                <a:gridCol w="1079726"/>
                <a:gridCol w="1079726"/>
              </a:tblGrid>
              <a:tr h="343475">
                <a:tc rowSpan="2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dirty="0" smtClean="0">
                          <a:effectLst/>
                        </a:rPr>
                        <a:t>Method</a:t>
                      </a:r>
                      <a:r>
                        <a:rPr lang="en-CA" sz="1800" baseline="0" dirty="0" smtClean="0">
                          <a:effectLst/>
                        </a:rPr>
                        <a:t> 1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 gridSpan="3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dirty="0">
                          <a:effectLst/>
                        </a:rPr>
                        <a:t>Main Tier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High Tier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4347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Y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U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V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Y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U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V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43475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All Intra HE 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0.8%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3.6%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5.0%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0.6%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1.9%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2.3%</a:t>
                      </a:r>
                    </a:p>
                  </a:txBody>
                  <a:tcPr marL="9525" marR="9525" marT="9525" marB="0" anchor="ctr"/>
                </a:tc>
              </a:tr>
              <a:tr h="343475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dirty="0">
                          <a:effectLst/>
                        </a:rPr>
                        <a:t>Random </a:t>
                      </a:r>
                      <a:r>
                        <a:rPr lang="en-CA" sz="1800" dirty="0" err="1" smtClean="0">
                          <a:effectLst/>
                        </a:rPr>
                        <a:t>Acc</a:t>
                      </a:r>
                      <a:r>
                        <a:rPr lang="en-CA" sz="1800" dirty="0" smtClean="0">
                          <a:effectLst/>
                        </a:rPr>
                        <a:t> HE 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0.4%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4.5%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5.6%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0.3%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2.4%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3.6%</a:t>
                      </a:r>
                    </a:p>
                  </a:txBody>
                  <a:tcPr marL="9525" marR="9525" marT="9525" marB="0" anchor="ctr"/>
                </a:tc>
              </a:tr>
              <a:tr h="343475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dirty="0">
                          <a:effectLst/>
                        </a:rPr>
                        <a:t>Low Delay B HE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0.2%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4.0%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5.0%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2.3%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3.4%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graphicFrame>
        <p:nvGraphicFramePr>
          <p:cNvPr id="5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15564969"/>
              </p:ext>
            </p:extLst>
          </p:nvPr>
        </p:nvGraphicFramePr>
        <p:xfrm>
          <a:off x="323528" y="4447929"/>
          <a:ext cx="8424931" cy="1717375"/>
        </p:xfrm>
        <a:graphic>
          <a:graphicData uri="http://schemas.openxmlformats.org/drawingml/2006/table">
            <a:tbl>
              <a:tblPr firstCol="1" bandRow="1">
                <a:tableStyleId>{5C22544A-7EE6-4342-B048-85BDC9FD1C3A}</a:tableStyleId>
              </a:tblPr>
              <a:tblGrid>
                <a:gridCol w="1946575"/>
                <a:gridCol w="1079726"/>
                <a:gridCol w="1079726"/>
                <a:gridCol w="1079726"/>
                <a:gridCol w="1079726"/>
                <a:gridCol w="1079726"/>
                <a:gridCol w="1079726"/>
              </a:tblGrid>
              <a:tr h="343475">
                <a:tc rowSpan="2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dirty="0" smtClean="0">
                          <a:effectLst/>
                        </a:rPr>
                        <a:t>Method</a:t>
                      </a:r>
                      <a:r>
                        <a:rPr lang="en-CA" sz="1800" baseline="0" dirty="0" smtClean="0">
                          <a:effectLst/>
                        </a:rPr>
                        <a:t> 2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 gridSpan="3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dirty="0">
                          <a:effectLst/>
                        </a:rPr>
                        <a:t>Main Tier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High Tier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4347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dirty="0">
                          <a:effectLst/>
                        </a:rPr>
                        <a:t>Y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U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V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Y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U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V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43475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dirty="0">
                          <a:effectLst/>
                        </a:rPr>
                        <a:t>All Intra HE 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0.2%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2.9%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4.3%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1.5%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1.9%</a:t>
                      </a:r>
                    </a:p>
                  </a:txBody>
                  <a:tcPr marL="0" marR="0" marT="0" marB="0" anchor="ctr"/>
                </a:tc>
              </a:tr>
              <a:tr h="343475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dirty="0">
                          <a:effectLst/>
                        </a:rPr>
                        <a:t>Random </a:t>
                      </a:r>
                      <a:r>
                        <a:rPr lang="en-CA" sz="1800" dirty="0" err="1" smtClean="0">
                          <a:effectLst/>
                        </a:rPr>
                        <a:t>Acc</a:t>
                      </a:r>
                      <a:r>
                        <a:rPr lang="en-CA" sz="1800" dirty="0" smtClean="0">
                          <a:effectLst/>
                        </a:rPr>
                        <a:t> HE 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0.2%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3.8%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5.0%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2.1%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3.3%</a:t>
                      </a:r>
                    </a:p>
                  </a:txBody>
                  <a:tcPr marL="0" marR="0" marT="0" marB="0" anchor="ctr"/>
                </a:tc>
              </a:tr>
              <a:tr h="343475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dirty="0">
                          <a:effectLst/>
                        </a:rPr>
                        <a:t>Low Delay B HE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3.5%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4.6%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2.2%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3.2%</a:t>
                      </a: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467544" y="1268760"/>
            <a:ext cx="69847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BD-rate using HEVC range extensions common conditions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03432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86741739"/>
              </p:ext>
            </p:extLst>
          </p:nvPr>
        </p:nvGraphicFramePr>
        <p:xfrm>
          <a:off x="323528" y="4437112"/>
          <a:ext cx="8424931" cy="1717375"/>
        </p:xfrm>
        <a:graphic>
          <a:graphicData uri="http://schemas.openxmlformats.org/drawingml/2006/table">
            <a:tbl>
              <a:tblPr firstCol="1" bandRow="1">
                <a:tableStyleId>{5C22544A-7EE6-4342-B048-85BDC9FD1C3A}</a:tableStyleId>
              </a:tblPr>
              <a:tblGrid>
                <a:gridCol w="1946575"/>
                <a:gridCol w="1079726"/>
                <a:gridCol w="1079726"/>
                <a:gridCol w="1079726"/>
                <a:gridCol w="1079726"/>
                <a:gridCol w="1079726"/>
                <a:gridCol w="1079726"/>
              </a:tblGrid>
              <a:tr h="343475">
                <a:tc rowSpan="2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dirty="0" smtClean="0">
                          <a:effectLst/>
                        </a:rPr>
                        <a:t>Method</a:t>
                      </a:r>
                      <a:r>
                        <a:rPr lang="en-CA" sz="1800" baseline="0" dirty="0" smtClean="0">
                          <a:effectLst/>
                        </a:rPr>
                        <a:t> 2</a:t>
                      </a:r>
                    </a:p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baseline="0" dirty="0" err="1" smtClean="0">
                          <a:effectLst/>
                          <a:latin typeface="Times New Roman"/>
                          <a:ea typeface="Times New Roman"/>
                        </a:rPr>
                        <a:t>vs</a:t>
                      </a:r>
                      <a:r>
                        <a:rPr lang="en-CA" sz="1800" baseline="0" dirty="0" smtClean="0">
                          <a:effectLst/>
                          <a:latin typeface="Times New Roman"/>
                          <a:ea typeface="Times New Roman"/>
                        </a:rPr>
                        <a:t> Method 1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 gridSpan="3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dirty="0">
                          <a:effectLst/>
                        </a:rPr>
                        <a:t>Main Tier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High Tier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4347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dirty="0">
                          <a:effectLst/>
                        </a:rPr>
                        <a:t>Y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U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V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Y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U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V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43475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All Intra HE 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-0.6%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-0.6%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-0.7%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-0.5%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-0.4%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-0.4%</a:t>
                      </a:r>
                    </a:p>
                  </a:txBody>
                  <a:tcPr marL="0" marR="0" marT="0" marB="0" anchor="ctr"/>
                </a:tc>
              </a:tr>
              <a:tr h="343475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dirty="0">
                          <a:effectLst/>
                        </a:rPr>
                        <a:t>Random </a:t>
                      </a:r>
                      <a:r>
                        <a:rPr lang="en-CA" sz="1800" dirty="0" err="1" smtClean="0">
                          <a:effectLst/>
                        </a:rPr>
                        <a:t>Acc</a:t>
                      </a:r>
                      <a:r>
                        <a:rPr lang="en-CA" sz="1800" dirty="0" smtClean="0">
                          <a:effectLst/>
                        </a:rPr>
                        <a:t> HE 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-0.3%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-0.6%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-0.5%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-0.3%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-0.3%</a:t>
                      </a:r>
                    </a:p>
                  </a:txBody>
                  <a:tcPr marL="0" marR="0" marT="0" marB="0" anchor="ctr"/>
                </a:tc>
              </a:tr>
              <a:tr h="343475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dirty="0">
                          <a:effectLst/>
                        </a:rPr>
                        <a:t>Low Delay B HE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-0.5%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-0.4%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  <p:graphicFrame>
        <p:nvGraphicFramePr>
          <p:cNvPr id="5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66711214"/>
              </p:ext>
            </p:extLst>
          </p:nvPr>
        </p:nvGraphicFramePr>
        <p:xfrm>
          <a:off x="323533" y="1619872"/>
          <a:ext cx="8424931" cy="1717375"/>
        </p:xfrm>
        <a:graphic>
          <a:graphicData uri="http://schemas.openxmlformats.org/drawingml/2006/table">
            <a:tbl>
              <a:tblPr firstCol="1" bandRow="1">
                <a:tableStyleId>{5C22544A-7EE6-4342-B048-85BDC9FD1C3A}</a:tableStyleId>
              </a:tblPr>
              <a:tblGrid>
                <a:gridCol w="1946575"/>
                <a:gridCol w="1079726"/>
                <a:gridCol w="1079726"/>
                <a:gridCol w="1079726"/>
                <a:gridCol w="1079726"/>
                <a:gridCol w="1079726"/>
                <a:gridCol w="1079726"/>
              </a:tblGrid>
              <a:tr h="343475">
                <a:tc rowSpan="2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dirty="0" smtClean="0">
                          <a:effectLst/>
                        </a:rPr>
                        <a:t>Method</a:t>
                      </a:r>
                      <a:r>
                        <a:rPr lang="en-CA" sz="1800" baseline="0" dirty="0" smtClean="0">
                          <a:effectLst/>
                        </a:rPr>
                        <a:t> 1</a:t>
                      </a:r>
                    </a:p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baseline="0" dirty="0" err="1" smtClean="0">
                          <a:effectLst/>
                          <a:latin typeface="Times New Roman"/>
                          <a:ea typeface="Times New Roman"/>
                        </a:rPr>
                        <a:t>vs</a:t>
                      </a:r>
                      <a:r>
                        <a:rPr lang="en-CA" sz="1800" baseline="0" dirty="0" smtClean="0">
                          <a:effectLst/>
                          <a:latin typeface="Times New Roman"/>
                          <a:ea typeface="Times New Roman"/>
                        </a:rPr>
                        <a:t> L0331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 gridSpan="3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dirty="0">
                          <a:effectLst/>
                        </a:rPr>
                        <a:t>Main Tier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High Tier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4347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dirty="0">
                          <a:effectLst/>
                        </a:rPr>
                        <a:t>Y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U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V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Y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U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V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43475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dirty="0">
                          <a:effectLst/>
                        </a:rPr>
                        <a:t>All Intra HE 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ctr"/>
                </a:tc>
              </a:tr>
              <a:tr h="343475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dirty="0">
                          <a:effectLst/>
                        </a:rPr>
                        <a:t>Random </a:t>
                      </a:r>
                      <a:r>
                        <a:rPr lang="en-CA" sz="1800" dirty="0" err="1" smtClean="0">
                          <a:effectLst/>
                        </a:rPr>
                        <a:t>Acc</a:t>
                      </a:r>
                      <a:r>
                        <a:rPr lang="en-CA" sz="1800" dirty="0" smtClean="0">
                          <a:effectLst/>
                        </a:rPr>
                        <a:t> HE 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0.2%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0.2%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9525" marR="9525" marT="9525" marB="0" anchor="ctr"/>
                </a:tc>
              </a:tr>
              <a:tr h="343475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dirty="0">
                          <a:effectLst/>
                        </a:rPr>
                        <a:t>Low Delay B HE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0.3%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0.3%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467544" y="3409255"/>
            <a:ext cx="69847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JCTVC-L0333 (CE1 test 3) replaces rectangular transform by two square transforms</a:t>
            </a:r>
            <a:endParaRPr lang="en-US" sz="1400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446856" y="26064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 smtClean="0"/>
              <a:t>Performance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6679932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Conclusions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err="1" smtClean="0"/>
              <a:t>Luma</a:t>
            </a:r>
            <a:r>
              <a:rPr lang="en-US" sz="2400" dirty="0" smtClean="0"/>
              <a:t> </a:t>
            </a:r>
            <a:r>
              <a:rPr lang="en-US" sz="2400" dirty="0"/>
              <a:t>BD-rate reflects changes in bit-rate; in average that is 0.1%, 0.0% and -0.1% for AI, RA and LD, </a:t>
            </a:r>
            <a:r>
              <a:rPr lang="en-US" sz="2400" dirty="0" smtClean="0"/>
              <a:t>respectively</a:t>
            </a:r>
          </a:p>
          <a:p>
            <a:endParaRPr lang="en-US" sz="2400" dirty="0" smtClean="0"/>
          </a:p>
          <a:p>
            <a:r>
              <a:rPr lang="en-US" sz="2400" dirty="0" smtClean="0"/>
              <a:t>Chroma </a:t>
            </a:r>
            <a:r>
              <a:rPr lang="en-US" sz="2400" dirty="0"/>
              <a:t>BD-rate reflects changes in PSNR for </a:t>
            </a:r>
            <a:r>
              <a:rPr lang="en-US" sz="2400" dirty="0" err="1" smtClean="0"/>
              <a:t>chroma</a:t>
            </a:r>
            <a:endParaRPr lang="en-US" sz="2400" dirty="0" smtClean="0"/>
          </a:p>
          <a:p>
            <a:pPr lvl="1"/>
            <a:r>
              <a:rPr lang="en-US" sz="2000" dirty="0"/>
              <a:t>A</a:t>
            </a:r>
            <a:r>
              <a:rPr lang="en-US" sz="2000" dirty="0" smtClean="0"/>
              <a:t>verage 0.06 dB </a:t>
            </a:r>
            <a:r>
              <a:rPr lang="en-US" sz="2000" dirty="0"/>
              <a:t>for each component, compared to non-square </a:t>
            </a:r>
            <a:r>
              <a:rPr lang="en-US" sz="2000" dirty="0" smtClean="0"/>
              <a:t>anchors</a:t>
            </a:r>
          </a:p>
          <a:p>
            <a:pPr lvl="1"/>
            <a:endParaRPr lang="en-US" sz="2000" dirty="0"/>
          </a:p>
          <a:p>
            <a:r>
              <a:rPr lang="en-US" sz="2400" dirty="0" smtClean="0"/>
              <a:t>This contribution shows the best results using square transforms in 4:2:2 </a:t>
            </a:r>
            <a:r>
              <a:rPr lang="en-US" sz="2400" dirty="0" err="1" smtClean="0"/>
              <a:t>chroma</a:t>
            </a:r>
            <a:r>
              <a:rPr lang="en-US" sz="2400" dirty="0" smtClean="0"/>
              <a:t> format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5417416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1226</TotalTime>
  <Words>591</Words>
  <Application>Microsoft Office PowerPoint</Application>
  <PresentationFormat>On-screen Show (4:3)</PresentationFormat>
  <Paragraphs>166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Non-CE1: Square transform blocks for 4:2:2</vt:lpstr>
      <vt:lpstr>Motivation</vt:lpstr>
      <vt:lpstr>Method 1</vt:lpstr>
      <vt:lpstr>Method 2: intra angle clip</vt:lpstr>
      <vt:lpstr>Performance</vt:lpstr>
      <vt:lpstr>PowerPoint Presentation</vt:lpstr>
      <vt:lpstr>Conclusions</vt:lpstr>
    </vt:vector>
  </TitlesOfParts>
  <Company>BBC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Andrea Gabriellini</dc:creator>
  <cp:lastModifiedBy>Qualcomm User</cp:lastModifiedBy>
  <cp:revision>30</cp:revision>
  <dcterms:created xsi:type="dcterms:W3CDTF">2013-01-14T10:55:31Z</dcterms:created>
  <dcterms:modified xsi:type="dcterms:W3CDTF">2013-01-15T12:35:01Z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1068909116</vt:i4>
  </property>
  <property fmtid="{D5CDD505-2E9C-101B-9397-08002B2CF9AE}" pid="3" name="_NewReviewCycle">
    <vt:lpwstr/>
  </property>
  <property fmtid="{D5CDD505-2E9C-101B-9397-08002B2CF9AE}" pid="4" name="_EmailSubject">
    <vt:lpwstr>L0351 presentation</vt:lpwstr>
  </property>
  <property fmtid="{D5CDD505-2E9C-101B-9397-08002B2CF9AE}" pid="5" name="_AuthorEmail">
    <vt:lpwstr>joels@qti.qualcomm.com</vt:lpwstr>
  </property>
  <property fmtid="{D5CDD505-2E9C-101B-9397-08002B2CF9AE}" pid="6" name="_AuthorEmailDisplayName">
    <vt:lpwstr>Sole Rojals, Joel</vt:lpwstr>
  </property>
</Properties>
</file>