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5">
  <p:sldMasterIdLst>
    <p:sldMasterId id="2147483648" r:id="rId1"/>
  </p:sldMasterIdLst>
  <p:notesMasterIdLst>
    <p:notesMasterId r:id="rId6"/>
  </p:notesMasterIdLst>
  <p:handoutMasterIdLst>
    <p:handoutMasterId r:id="rId7"/>
  </p:handoutMasterIdLst>
  <p:sldIdLst>
    <p:sldId id="350" r:id="rId2"/>
    <p:sldId id="387" r:id="rId3"/>
    <p:sldId id="386" r:id="rId4"/>
    <p:sldId id="377" r:id="rId5"/>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 id="1" name="Karczewicz, Marta" initials="KM"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592C3"/>
    <a:srgbClr val="A2A2A2"/>
    <a:srgbClr val="BC443A"/>
    <a:srgbClr val="C13535"/>
    <a:srgbClr val="3E3233"/>
    <a:srgbClr val="333333"/>
    <a:srgbClr val="7C7570"/>
    <a:srgbClr val="678D32"/>
    <a:srgbClr val="89B259"/>
    <a:srgbClr val="97C06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91" autoAdjust="0"/>
    <p:restoredTop sz="91367" autoAdjust="0"/>
  </p:normalViewPr>
  <p:slideViewPr>
    <p:cSldViewPr snapToGrid="0">
      <p:cViewPr varScale="1">
        <p:scale>
          <a:sx n="67" d="100"/>
          <a:sy n="67" d="100"/>
        </p:scale>
        <p:origin x="-204" y="-102"/>
      </p:cViewPr>
      <p:guideLst>
        <p:guide orient="horz" pos="4031"/>
        <p:guide pos="171"/>
      </p:guideLst>
    </p:cSldViewPr>
  </p:slideViewPr>
  <p:outlineViewPr>
    <p:cViewPr>
      <p:scale>
        <a:sx n="33" d="100"/>
        <a:sy n="33" d="100"/>
      </p:scale>
      <p:origin x="0" y="894"/>
    </p:cViewPr>
    <p:sldLst>
      <p:sld r:id="rId1" collapse="1"/>
    </p:sldLst>
  </p:outlin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handoutMaster" Target="handoutMasters/handout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a:p>
        </p:txBody>
      </p:sp>
    </p:spTree>
    <p:extLst>
      <p:ext uri="{BB962C8B-B14F-4D97-AF65-F5344CB8AC3E}">
        <p14:creationId xmlns:p14="http://schemas.microsoft.com/office/powerpoint/2010/main" val="6025840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a:p>
        </p:txBody>
      </p:sp>
    </p:spTree>
    <p:extLst>
      <p:ext uri="{BB962C8B-B14F-4D97-AF65-F5344CB8AC3E}">
        <p14:creationId xmlns:p14="http://schemas.microsoft.com/office/powerpoint/2010/main" val="387364287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Preparation for the 8-th JCT-VC</a:t>
            </a:r>
            <a:r>
              <a:rPr lang="en-US" baseline="0" dirty="0" smtClean="0"/>
              <a:t> meeting</a:t>
            </a:r>
          </a:p>
          <a:p>
            <a:r>
              <a:rPr lang="en-US" baseline="0" dirty="0" smtClean="0"/>
              <a:t>Possible topics to look into (JS)</a:t>
            </a:r>
            <a:endParaRPr lang="en-US" dirty="0"/>
          </a:p>
        </p:txBody>
      </p:sp>
      <p:sp>
        <p:nvSpPr>
          <p:cNvPr id="4" name="Slide Number Placeholder 3"/>
          <p:cNvSpPr>
            <a:spLocks noGrp="1"/>
          </p:cNvSpPr>
          <p:nvPr>
            <p:ph type="sldNum" sz="quarter" idx="10"/>
          </p:nvPr>
        </p:nvSpPr>
        <p:spPr/>
        <p:txBody>
          <a:bodyPr/>
          <a:lstStyle/>
          <a:p>
            <a:fld id="{E391298E-09D2-4F98-B954-86421036320A}" type="slidenum">
              <a:rPr lang="en-US" smtClean="0"/>
              <a:pPr/>
              <a:t>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9" r:id="rId1"/>
    <p:sldLayoutId id="2147483651" r:id="rId2"/>
    <p:sldLayoutId id="2147483649" r:id="rId3"/>
    <p:sldLayoutId id="2147483650" r:id="rId4"/>
    <p:sldLayoutId id="2147483653" r:id="rId5"/>
    <p:sldLayoutId id="2147483655" r:id="rId6"/>
    <p:sldLayoutId id="2147483656"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1904096" y="3985957"/>
            <a:ext cx="7170240" cy="1540334"/>
          </a:xfrm>
        </p:spPr>
        <p:txBody>
          <a:bodyPr/>
          <a:lstStyle/>
          <a:p>
            <a:r>
              <a:rPr lang="en-US" sz="2000" b="1" dirty="0" smtClean="0"/>
              <a:t>JCTVC-L0336</a:t>
            </a:r>
            <a:r>
              <a:rPr lang="en-US" sz="2000" b="1" dirty="0"/>
              <a:t>: Non-TE5: on motion mapping in SHVC </a:t>
            </a:r>
            <a:r>
              <a:rPr lang="en-US" sz="2000" b="1" dirty="0" smtClean="0"/>
              <a:t/>
            </a:r>
            <a:br>
              <a:rPr lang="en-US" sz="2000" b="1" dirty="0" smtClean="0"/>
            </a:br>
            <a:r>
              <a:rPr lang="en-US" sz="2000" b="1" dirty="0" smtClean="0"/>
              <a:t/>
            </a:r>
            <a:br>
              <a:rPr lang="en-US" sz="2000" b="1" dirty="0" smtClean="0"/>
            </a:br>
            <a:r>
              <a:rPr lang="en-US" b="1" dirty="0" smtClean="0"/>
              <a:t>	</a:t>
            </a:r>
            <a:r>
              <a:rPr lang="en-US" b="1" dirty="0"/>
              <a:t/>
            </a:r>
            <a:br>
              <a:rPr lang="en-US" b="1" dirty="0"/>
            </a:br>
            <a:r>
              <a:rPr lang="en-US" sz="1600" b="1" u="sng" dirty="0" smtClean="0"/>
              <a:t>Jianle Chen</a:t>
            </a:r>
            <a:r>
              <a:rPr lang="en-US" sz="1600" dirty="0" smtClean="0"/>
              <a:t>, </a:t>
            </a:r>
            <a:r>
              <a:rPr lang="en-US" sz="1600" dirty="0" smtClean="0"/>
              <a:t>Vadim Seregin, Liwei Guo, Marta </a:t>
            </a:r>
            <a:r>
              <a:rPr lang="en-US" sz="1600" dirty="0" smtClean="0"/>
              <a:t>Karczewicz, </a:t>
            </a:r>
            <a:endParaRPr lang="en-US" sz="1600"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of the proposed method</a:t>
            </a:r>
            <a:endParaRPr lang="en-US" dirty="0"/>
          </a:p>
        </p:txBody>
      </p:sp>
      <p:sp>
        <p:nvSpPr>
          <p:cNvPr id="3" name="Content Placeholder 2"/>
          <p:cNvSpPr>
            <a:spLocks noGrp="1"/>
          </p:cNvSpPr>
          <p:nvPr>
            <p:ph idx="1"/>
          </p:nvPr>
        </p:nvSpPr>
        <p:spPr/>
        <p:txBody>
          <a:bodyPr/>
          <a:lstStyle/>
          <a:p>
            <a:r>
              <a:rPr lang="en-US" dirty="0" smtClean="0"/>
              <a:t>In the current reference software, motion field of  Interlayer reference (ILR) picture is missing.</a:t>
            </a:r>
          </a:p>
          <a:p>
            <a:r>
              <a:rPr lang="en-US" dirty="0" smtClean="0"/>
              <a:t>Motion field mapping is necessary to enable TMVP on ILR without low level modification</a:t>
            </a:r>
          </a:p>
          <a:p>
            <a:pPr lvl="1"/>
            <a:r>
              <a:rPr lang="en-US" dirty="0" smtClean="0"/>
              <a:t>For each 16x16 EL block</a:t>
            </a:r>
          </a:p>
          <a:p>
            <a:pPr lvl="2"/>
            <a:r>
              <a:rPr lang="en-US" dirty="0" smtClean="0"/>
              <a:t>Copy collocated MV and prediction mode</a:t>
            </a:r>
          </a:p>
          <a:p>
            <a:pPr lvl="2"/>
            <a:r>
              <a:rPr lang="en-US" dirty="0" smtClean="0"/>
              <a:t>Aligned to motion compression method of HEVC</a:t>
            </a:r>
          </a:p>
          <a:p>
            <a:pPr lvl="1"/>
            <a:r>
              <a:rPr lang="en-US" dirty="0" smtClean="0"/>
              <a:t>Using compressed base-layer motion field</a:t>
            </a:r>
          </a:p>
        </p:txBody>
      </p:sp>
    </p:spTree>
    <p:extLst>
      <p:ext uri="{BB962C8B-B14F-4D97-AF65-F5344CB8AC3E}">
        <p14:creationId xmlns:p14="http://schemas.microsoft.com/office/powerpoint/2010/main" val="34516947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Experimental results</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3576353066"/>
              </p:ext>
            </p:extLst>
          </p:nvPr>
        </p:nvGraphicFramePr>
        <p:xfrm>
          <a:off x="406928" y="1614308"/>
          <a:ext cx="8364540" cy="4334211"/>
        </p:xfrm>
        <a:graphic>
          <a:graphicData uri="http://schemas.openxmlformats.org/drawingml/2006/table">
            <a:tbl>
              <a:tblPr/>
              <a:tblGrid>
                <a:gridCol w="1200351"/>
                <a:gridCol w="796021"/>
                <a:gridCol w="796021"/>
                <a:gridCol w="796021"/>
                <a:gridCol w="796021"/>
                <a:gridCol w="796021"/>
                <a:gridCol w="796021"/>
                <a:gridCol w="796021"/>
                <a:gridCol w="796021"/>
                <a:gridCol w="796021"/>
              </a:tblGrid>
              <a:tr h="177953">
                <a:tc>
                  <a:txBody>
                    <a:bodyPr/>
                    <a:lstStyle/>
                    <a:p>
                      <a:pPr algn="ctr" fontAlgn="b"/>
                      <a:r>
                        <a:rPr lang="en-US" sz="1200" b="0" i="0" u="none" strike="noStrike" dirty="0">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200" b="1" i="0" u="none" strike="noStrike">
                          <a:solidFill>
                            <a:srgbClr val="000000"/>
                          </a:solidFill>
                          <a:effectLst/>
                          <a:latin typeface="Arial"/>
                        </a:rPr>
                        <a:t>RA HEVC 2x</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effectLst/>
                          <a:latin typeface="Arial"/>
                        </a:rPr>
                        <a:t>RA HEVC 1.5x</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effectLst/>
                          <a:latin typeface="Arial"/>
                        </a:rPr>
                        <a:t>RA HEVC SNR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77953">
                <a:tc>
                  <a:txBody>
                    <a:bodyPr/>
                    <a:lstStyle/>
                    <a:p>
                      <a:pPr algn="ctr"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77953">
                <a:tc>
                  <a:txBody>
                    <a:bodyPr/>
                    <a:lstStyle/>
                    <a:p>
                      <a:pPr algn="ctr" fontAlgn="b"/>
                      <a:r>
                        <a:rPr lang="en-US" sz="1200" b="0" i="0" u="none" strike="noStrike">
                          <a:solidFill>
                            <a:srgbClr val="000000"/>
                          </a:solidFill>
                          <a:effectLst/>
                          <a:latin typeface="Arial"/>
                        </a:rPr>
                        <a:t>Class A</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dirty="0">
                          <a:solidFill>
                            <a:srgbClr val="000000"/>
                          </a:solidFill>
                          <a:effectLst/>
                          <a:latin typeface="Arial"/>
                        </a:rPr>
                        <a:t>-0.7%</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dirty="0">
                          <a:solidFill>
                            <a:srgbClr val="000000"/>
                          </a:solidFill>
                          <a:effectLst/>
                          <a:latin typeface="Arial"/>
                        </a:rPr>
                        <a:t>-2.4%</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-2.6%</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 </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-1.6%</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-3.9%</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200" b="0" i="0" u="none" strike="noStrike">
                          <a:solidFill>
                            <a:srgbClr val="000000"/>
                          </a:solidFill>
                          <a:effectLst/>
                          <a:latin typeface="Arial"/>
                        </a:rPr>
                        <a:t>-4.5%</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177953">
                <a:tc>
                  <a:txBody>
                    <a:bodyPr/>
                    <a:lstStyle/>
                    <a:p>
                      <a:pPr algn="ctr" fontAlgn="b"/>
                      <a:r>
                        <a:rPr lang="en-US" sz="12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-1.2%</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Arial"/>
                        </a:rPr>
                        <a:t>-2.7%</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-3.1%</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200" b="0" i="0" u="none" strike="noStrike">
                          <a:solidFill>
                            <a:srgbClr val="000000"/>
                          </a:solidFill>
                          <a:effectLst/>
                          <a:latin typeface="Arial"/>
                        </a:rPr>
                        <a:t>-1.7%</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-3.0%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-3.4%</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200" b="0" i="0" u="none" strike="noStrike">
                          <a:solidFill>
                            <a:srgbClr val="000000"/>
                          </a:solidFill>
                          <a:effectLst/>
                          <a:latin typeface="Arial"/>
                        </a:rPr>
                        <a:t>-2.1%</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-4.0%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200" b="0" i="0" u="none" strike="noStrike">
                          <a:solidFill>
                            <a:srgbClr val="000000"/>
                          </a:solidFill>
                          <a:effectLst/>
                          <a:latin typeface="Arial"/>
                        </a:rPr>
                        <a:t>-4.5%</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339258">
                <a:tc>
                  <a:txBody>
                    <a:bodyPr/>
                    <a:lstStyle/>
                    <a:p>
                      <a:pPr algn="ctr" fontAlgn="b"/>
                      <a:r>
                        <a:rPr lang="en-US" sz="1200" b="1" i="0" u="none" strike="noStrike" dirty="0">
                          <a:solidFill>
                            <a:srgbClr val="000000"/>
                          </a:solidFill>
                          <a:effectLst/>
                          <a:latin typeface="Arial"/>
                        </a:rPr>
                        <a:t>Overall (EL+BL)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-1.1%</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dirty="0">
                          <a:solidFill>
                            <a:srgbClr val="000000"/>
                          </a:solidFill>
                          <a:effectLst/>
                          <a:latin typeface="Arial"/>
                        </a:rPr>
                        <a:t>-2.6%</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dirty="0">
                          <a:solidFill>
                            <a:srgbClr val="000000"/>
                          </a:solidFill>
                          <a:effectLst/>
                          <a:latin typeface="Arial"/>
                        </a:rPr>
                        <a:t>-3.0%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-1.7%</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-3.0%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-3.4%</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200" b="0" i="0" u="none" strike="noStrike">
                          <a:solidFill>
                            <a:srgbClr val="000000"/>
                          </a:solidFill>
                          <a:effectLst/>
                          <a:latin typeface="Arial"/>
                        </a:rPr>
                        <a:t>-2.0%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-4.0%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200" b="0" i="0" u="none" strike="noStrike">
                          <a:solidFill>
                            <a:srgbClr val="000000"/>
                          </a:solidFill>
                          <a:effectLst/>
                          <a:latin typeface="Arial"/>
                        </a:rPr>
                        <a:t>-4.5%</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177953">
                <a:tc>
                  <a:txBody>
                    <a:bodyPr/>
                    <a:lstStyle/>
                    <a:p>
                      <a:pPr algn="ctr" fontAlgn="b"/>
                      <a:r>
                        <a:rPr lang="en-US" sz="1200" b="1" i="0" u="none" strike="noStrike">
                          <a:solidFill>
                            <a:srgbClr val="808080"/>
                          </a:solidFill>
                          <a:effectLst/>
                          <a:latin typeface="Arial"/>
                        </a:rPr>
                        <a:t>Overall (EL)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effectLst/>
                          <a:latin typeface="Arial"/>
                        </a:rPr>
                        <a:t>-2.1%</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effectLst/>
                          <a:latin typeface="Arial"/>
                        </a:rPr>
                        <a:t>-4.7%</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808080"/>
                          </a:solidFill>
                          <a:effectLst/>
                          <a:latin typeface="Arial"/>
                        </a:rPr>
                        <a:t>-5.3%</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effectLst/>
                          <a:latin typeface="Arial"/>
                        </a:rPr>
                        <a:t>-4.4%</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effectLst/>
                          <a:latin typeface="Arial"/>
                        </a:rPr>
                        <a:t>-7.1%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effectLst/>
                          <a:latin typeface="Arial"/>
                        </a:rPr>
                        <a:t>-8.2%</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effectLst/>
                          <a:latin typeface="Arial"/>
                        </a:rPr>
                        <a:t>-3.8%</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effectLst/>
                          <a:latin typeface="Arial"/>
                        </a:rPr>
                        <a:t>-7.2%</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effectLst/>
                          <a:latin typeface="Arial"/>
                        </a:rPr>
                        <a:t>-8.1%</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77953">
                <a:tc>
                  <a:txBody>
                    <a:bodyPr/>
                    <a:lstStyle/>
                    <a:p>
                      <a:pPr algn="ctr" fontAlgn="b"/>
                      <a:r>
                        <a:rPr lang="en-US" sz="12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200" b="0" i="0" u="none" strike="noStrike">
                          <a:solidFill>
                            <a:srgbClr val="000000"/>
                          </a:solidFill>
                          <a:effectLst/>
                          <a:latin typeface="Arial"/>
                        </a:rPr>
                        <a:t>91.0%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dirty="0">
                          <a:solidFill>
                            <a:srgbClr val="000000"/>
                          </a:solidFill>
                          <a:effectLst/>
                          <a:latin typeface="Arial"/>
                        </a:rPr>
                        <a:t>86.7%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effectLst/>
                          <a:latin typeface="Arial"/>
                        </a:rPr>
                        <a:t>89.6%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77953">
                <a:tc>
                  <a:txBody>
                    <a:bodyPr/>
                    <a:lstStyle/>
                    <a:p>
                      <a:pPr algn="ctr" fontAlgn="b"/>
                      <a:r>
                        <a:rPr lang="en-US" sz="12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200" b="0" i="0" u="none" strike="noStrike">
                          <a:solidFill>
                            <a:srgbClr val="000000"/>
                          </a:solidFill>
                          <a:effectLst/>
                          <a:latin typeface="Arial"/>
                        </a:rPr>
                        <a:t>88.3%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effectLst/>
                          <a:latin typeface="Arial"/>
                        </a:rPr>
                        <a:t>84.8%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effectLst/>
                          <a:latin typeface="Arial"/>
                        </a:rPr>
                        <a:t>89.5%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77953">
                <a:tc>
                  <a:txBody>
                    <a:bodyPr/>
                    <a:lstStyle/>
                    <a:p>
                      <a:pPr algn="ctr" fontAlgn="b"/>
                      <a:r>
                        <a:rPr lang="en-US" sz="1200" b="0" i="0" u="none" strike="noStrike">
                          <a:solidFill>
                            <a:srgbClr val="000000"/>
                          </a:solidFill>
                          <a:effectLst/>
                          <a:latin typeface="Arial"/>
                        </a:rPr>
                        <a:t>Enc Mem[%]</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n-US" sz="1200" b="0" i="0" u="none" strike="noStrike">
                          <a:solidFill>
                            <a:srgbClr val="000000"/>
                          </a:solidFill>
                          <a:effectLst/>
                          <a:latin typeface="Arial"/>
                        </a:rPr>
                        <a:t>107.3%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dirty="0">
                          <a:solidFill>
                            <a:srgbClr val="000000"/>
                          </a:solidFill>
                          <a:effectLst/>
                          <a:latin typeface="Arial"/>
                        </a:rPr>
                        <a:t>106.4%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effectLst/>
                          <a:latin typeface="Arial"/>
                        </a:rPr>
                        <a:t>105.3%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77953">
                <a:tc>
                  <a:txBody>
                    <a:bodyPr/>
                    <a:lstStyle/>
                    <a:p>
                      <a:pPr algn="ctr" fontAlgn="b"/>
                      <a:r>
                        <a:rPr lang="en-US" sz="1200" b="0" i="0" u="none" strike="noStrike">
                          <a:solidFill>
                            <a:srgbClr val="000000"/>
                          </a:solidFill>
                          <a:effectLst/>
                          <a:latin typeface="Arial"/>
                        </a:rPr>
                        <a:t>BL Match</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n-US" sz="1200" b="0" i="0" u="none" strike="noStrike">
                          <a:solidFill>
                            <a:srgbClr val="000000"/>
                          </a:solidFill>
                          <a:effectLst/>
                          <a:latin typeface="Arial"/>
                        </a:rPr>
                        <a:t>Matched</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dirty="0">
                          <a:solidFill>
                            <a:srgbClr val="000000"/>
                          </a:solidFill>
                          <a:effectLst/>
                          <a:latin typeface="Arial"/>
                        </a:rPr>
                        <a:t>Matched</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effectLst/>
                          <a:latin typeface="Arial"/>
                        </a:rPr>
                        <a:t>Matched</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77953">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7953">
                <a:tc>
                  <a:txBody>
                    <a:bodyPr/>
                    <a:lstStyle/>
                    <a:p>
                      <a:pPr algn="ctr"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200" b="1" i="0" u="none" strike="noStrike">
                          <a:solidFill>
                            <a:srgbClr val="000000"/>
                          </a:solidFill>
                          <a:effectLst/>
                          <a:latin typeface="Arial"/>
                        </a:rPr>
                        <a:t>LD-P HEVC 2x</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effectLst/>
                          <a:latin typeface="Arial"/>
                        </a:rPr>
                        <a:t>LD-P HEVC 1.5x</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dirty="0">
                          <a:solidFill>
                            <a:srgbClr val="000000"/>
                          </a:solidFill>
                          <a:effectLst/>
                          <a:latin typeface="Arial"/>
                        </a:rPr>
                        <a:t>LD-P HEVC SNR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77953">
                <a:tc>
                  <a:txBody>
                    <a:bodyPr/>
                    <a:lstStyle/>
                    <a:p>
                      <a:pPr algn="ctr"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77953">
                <a:tc>
                  <a:txBody>
                    <a:bodyPr/>
                    <a:lstStyle/>
                    <a:p>
                      <a:pPr algn="ctr" fontAlgn="b"/>
                      <a:r>
                        <a:rPr lang="en-US" sz="1200" b="0" i="0" u="none" strike="noStrike">
                          <a:solidFill>
                            <a:srgbClr val="000000"/>
                          </a:solidFill>
                          <a:effectLst/>
                          <a:latin typeface="Arial"/>
                        </a:rPr>
                        <a:t>Class A</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-0.6%</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dirty="0">
                          <a:solidFill>
                            <a:srgbClr val="000000"/>
                          </a:solidFill>
                          <a:effectLst/>
                          <a:latin typeface="Arial"/>
                        </a:rPr>
                        <a:t>-0.6%</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 </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-1.0%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-1.6%</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-1.7%</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77953">
                <a:tc>
                  <a:txBody>
                    <a:bodyPr/>
                    <a:lstStyle/>
                    <a:p>
                      <a:pPr algn="ctr" fontAlgn="b"/>
                      <a:r>
                        <a:rPr lang="en-US" sz="12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-0.5%</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-0.5%</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-0.4%</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-0.6%</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-0.7%</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Arial"/>
                        </a:rPr>
                        <a:t>-0.7%</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-1.1%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-1.2%</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39258">
                <a:tc>
                  <a:txBody>
                    <a:bodyPr/>
                    <a:lstStyle/>
                    <a:p>
                      <a:pPr algn="ctr" fontAlgn="b"/>
                      <a:r>
                        <a:rPr lang="en-US" sz="1200" b="1" i="0" u="none" strike="noStrike">
                          <a:solidFill>
                            <a:srgbClr val="000000"/>
                          </a:solidFill>
                          <a:effectLst/>
                          <a:latin typeface="Arial"/>
                        </a:rPr>
                        <a:t>Overall (EL+BL)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-0.6%</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-0.5%</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-0.4%</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-0.6%</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-0.7%</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-0.8%</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-1.2%</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-1.4%</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77953">
                <a:tc>
                  <a:txBody>
                    <a:bodyPr/>
                    <a:lstStyle/>
                    <a:p>
                      <a:pPr algn="ctr" fontAlgn="b"/>
                      <a:r>
                        <a:rPr lang="en-US" sz="1200" b="1" i="0" u="none" strike="noStrike">
                          <a:solidFill>
                            <a:srgbClr val="808080"/>
                          </a:solidFill>
                          <a:effectLst/>
                          <a:latin typeface="Arial"/>
                        </a:rPr>
                        <a:t>Overall (EL)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effectLst/>
                          <a:latin typeface="Arial"/>
                        </a:rPr>
                        <a:t>-0.4%</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effectLst/>
                          <a:latin typeface="Arial"/>
                        </a:rPr>
                        <a:t>-1.0%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effectLst/>
                          <a:latin typeface="Arial"/>
                        </a:rPr>
                        <a:t>-1.0%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effectLst/>
                          <a:latin typeface="Arial"/>
                        </a:rPr>
                        <a:t>-0.9%</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effectLst/>
                          <a:latin typeface="Arial"/>
                        </a:rPr>
                        <a:t>-1.2%</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effectLst/>
                          <a:latin typeface="Arial"/>
                        </a:rPr>
                        <a:t>-1.6%</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effectLst/>
                          <a:latin typeface="Arial"/>
                        </a:rPr>
                        <a:t>-1.3%</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effectLst/>
                          <a:latin typeface="Arial"/>
                        </a:rPr>
                        <a:t>-2.0%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effectLst/>
                          <a:latin typeface="Arial"/>
                        </a:rPr>
                        <a:t>-2.2%</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77953">
                <a:tc>
                  <a:txBody>
                    <a:bodyPr/>
                    <a:lstStyle/>
                    <a:p>
                      <a:pPr algn="ctr" fontAlgn="b"/>
                      <a:r>
                        <a:rPr lang="en-US" sz="12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200" b="0" i="0" u="none" strike="noStrike">
                          <a:solidFill>
                            <a:srgbClr val="000000"/>
                          </a:solidFill>
                          <a:effectLst/>
                          <a:latin typeface="Arial"/>
                        </a:rPr>
                        <a:t>86.9%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effectLst/>
                          <a:latin typeface="Arial"/>
                        </a:rPr>
                        <a:t>82.1%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effectLst/>
                          <a:latin typeface="Arial"/>
                        </a:rPr>
                        <a:t>87.0%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77953">
                <a:tc>
                  <a:txBody>
                    <a:bodyPr/>
                    <a:lstStyle/>
                    <a:p>
                      <a:pPr algn="ctr" fontAlgn="b"/>
                      <a:r>
                        <a:rPr lang="en-US" sz="12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200" b="0" i="0" u="none" strike="noStrike">
                          <a:solidFill>
                            <a:srgbClr val="000000"/>
                          </a:solidFill>
                          <a:effectLst/>
                          <a:latin typeface="Arial"/>
                        </a:rPr>
                        <a:t>87.6%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effectLst/>
                          <a:latin typeface="Arial"/>
                        </a:rPr>
                        <a:t>83.0%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dirty="0">
                          <a:solidFill>
                            <a:srgbClr val="000000"/>
                          </a:solidFill>
                          <a:effectLst/>
                          <a:latin typeface="Arial"/>
                        </a:rPr>
                        <a:t>87.7%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77953">
                <a:tc>
                  <a:txBody>
                    <a:bodyPr/>
                    <a:lstStyle/>
                    <a:p>
                      <a:pPr algn="ctr" fontAlgn="b"/>
                      <a:r>
                        <a:rPr lang="en-US" sz="1200" b="0" i="0" u="none" strike="noStrike">
                          <a:solidFill>
                            <a:srgbClr val="000000"/>
                          </a:solidFill>
                          <a:effectLst/>
                          <a:latin typeface="Arial"/>
                        </a:rPr>
                        <a:t>Enc Mem[%]</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n-US" sz="1200" b="0" i="0" u="none" strike="noStrike">
                          <a:solidFill>
                            <a:srgbClr val="000000"/>
                          </a:solidFill>
                          <a:effectLst/>
                          <a:latin typeface="Arial"/>
                        </a:rPr>
                        <a:t>108.8%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effectLst/>
                          <a:latin typeface="Arial"/>
                        </a:rPr>
                        <a:t>107.7%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dirty="0">
                          <a:solidFill>
                            <a:srgbClr val="000000"/>
                          </a:solidFill>
                          <a:effectLst/>
                          <a:latin typeface="Arial"/>
                        </a:rPr>
                        <a:t>106.4%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77953">
                <a:tc>
                  <a:txBody>
                    <a:bodyPr/>
                    <a:lstStyle/>
                    <a:p>
                      <a:pPr algn="ctr" fontAlgn="b"/>
                      <a:r>
                        <a:rPr lang="en-US" sz="1200" b="0" i="0" u="none" strike="noStrike">
                          <a:solidFill>
                            <a:srgbClr val="000000"/>
                          </a:solidFill>
                          <a:effectLst/>
                          <a:latin typeface="Arial"/>
                        </a:rPr>
                        <a:t>BL Match</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n-US" sz="1200" b="0" i="0" u="none" strike="noStrike">
                          <a:solidFill>
                            <a:srgbClr val="000000"/>
                          </a:solidFill>
                          <a:effectLst/>
                          <a:latin typeface="Arial"/>
                        </a:rPr>
                        <a:t>Matched</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effectLst/>
                          <a:latin typeface="Arial"/>
                        </a:rPr>
                        <a:t>Matched</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dirty="0">
                          <a:solidFill>
                            <a:srgbClr val="000000"/>
                          </a:solidFill>
                          <a:effectLst/>
                          <a:latin typeface="Arial"/>
                        </a:rPr>
                        <a:t>Matched</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
        <p:nvSpPr>
          <p:cNvPr id="4" name="TextBox 3"/>
          <p:cNvSpPr txBox="1"/>
          <p:nvPr/>
        </p:nvSpPr>
        <p:spPr>
          <a:xfrm>
            <a:off x="373063" y="1065199"/>
            <a:ext cx="4898848" cy="369332"/>
          </a:xfrm>
          <a:prstGeom prst="rect">
            <a:avLst/>
          </a:prstGeom>
          <a:noFill/>
        </p:spPr>
        <p:txBody>
          <a:bodyPr wrap="square" rtlCol="0">
            <a:spAutoFit/>
          </a:bodyPr>
          <a:lstStyle/>
          <a:p>
            <a:r>
              <a:rPr lang="en-US" dirty="0" smtClean="0"/>
              <a:t>Average gain</a:t>
            </a:r>
            <a:r>
              <a:rPr lang="en-US" dirty="0"/>
              <a:t>: </a:t>
            </a:r>
            <a:r>
              <a:rPr lang="en-US" dirty="0" smtClean="0"/>
              <a:t>Y -1.03%, U -2.01%, V -2.24</a:t>
            </a:r>
            <a:r>
              <a:rPr lang="en-US" dirty="0"/>
              <a:t>%</a:t>
            </a:r>
            <a:r>
              <a:rPr lang="en-US" dirty="0"/>
              <a:t> </a:t>
            </a:r>
          </a:p>
        </p:txBody>
      </p:sp>
    </p:spTree>
    <p:extLst>
      <p:ext uri="{BB962C8B-B14F-4D97-AF65-F5344CB8AC3E}">
        <p14:creationId xmlns:p14="http://schemas.microsoft.com/office/powerpoint/2010/main" val="21903526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05050" y="1981200"/>
            <a:ext cx="4800600" cy="1219200"/>
          </a:xfrm>
        </p:spPr>
        <p:txBody>
          <a:bodyPr/>
          <a:lstStyle/>
          <a:p>
            <a:r>
              <a:rPr lang="en-US" dirty="0" smtClean="0">
                <a:solidFill>
                  <a:schemeClr val="bg1"/>
                </a:solidFill>
              </a:rPr>
              <a:t>Thanks</a:t>
            </a:r>
            <a:endParaRPr lang="en-US" dirty="0">
              <a:solidFill>
                <a:schemeClr val="bg1"/>
              </a:solidFill>
            </a:endParaRPr>
          </a:p>
        </p:txBody>
      </p:sp>
    </p:spTree>
    <p:extLst>
      <p:ext uri="{BB962C8B-B14F-4D97-AF65-F5344CB8AC3E}">
        <p14:creationId xmlns:p14="http://schemas.microsoft.com/office/powerpoint/2010/main" val="447665117"/>
      </p:ext>
    </p:extLst>
  </p:cSld>
  <p:clrMapOvr>
    <a:masterClrMapping/>
  </p:clrMapOvr>
  <p:timing>
    <p:tnLst>
      <p:par>
        <p:cTn id="1" dur="indefinite" restart="never" nodeType="tmRoot"/>
      </p:par>
    </p:tnLst>
  </p:timing>
</p:sld>
</file>

<file path=ppt/theme/theme1.xml><?xml version="1.0" encoding="utf-8"?>
<a:theme xmlns:a="http://schemas.openxmlformats.org/drawingml/2006/main" name="JCTVC-D257">
  <a:themeElements>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JCTVC-D257</Template>
  <TotalTime>33379</TotalTime>
  <Words>424</Words>
  <Application>Microsoft Office PowerPoint</Application>
  <PresentationFormat>On-screen Show (4:3)</PresentationFormat>
  <Paragraphs>154</Paragraphs>
  <Slides>4</Slides>
  <Notes>1</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JCTVC-D257</vt:lpstr>
      <vt:lpstr>JCTVC-L0336: Non-TE5: on motion mapping in SHVC     Jianle Chen, Vadim Seregin, Liwei Guo, Marta Karczewicz, </vt:lpstr>
      <vt:lpstr>Summary of the proposed method</vt:lpstr>
      <vt:lpstr>Experimental results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JCTVC-G323 Non-CE11: Diagonal sub-block scan for HE residual coding</dc:title>
  <dc:creator>Qualcomm User</dc:creator>
  <cp:lastModifiedBy>Jianle</cp:lastModifiedBy>
  <cp:revision>596</cp:revision>
  <cp:lastPrinted>2005-08-27T17:58:21Z</cp:lastPrinted>
  <dcterms:created xsi:type="dcterms:W3CDTF">2011-01-18T01:05:45Z</dcterms:created>
  <dcterms:modified xsi:type="dcterms:W3CDTF">2013-01-16T16:05:02Z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597930975</vt:i4>
  </property>
  <property fmtid="{D5CDD505-2E9C-101B-9397-08002B2CF9AE}" pid="3" name="_NewReviewCycle">
    <vt:lpwstr/>
  </property>
  <property fmtid="{D5CDD505-2E9C-101B-9397-08002B2CF9AE}" pid="4" name="_EmailSubject">
    <vt:lpwstr>upcoming SVC meeting</vt:lpwstr>
  </property>
  <property fmtid="{D5CDD505-2E9C-101B-9397-08002B2CF9AE}" pid="5" name="_AuthorEmail">
    <vt:lpwstr>martak@qti.qualcomm.com</vt:lpwstr>
  </property>
  <property fmtid="{D5CDD505-2E9C-101B-9397-08002B2CF9AE}" pid="6" name="_AuthorEmailDisplayName">
    <vt:lpwstr>Karczewicz, Marta</vt:lpwstr>
  </property>
  <property fmtid="{D5CDD505-2E9C-101B-9397-08002B2CF9AE}" pid="7" name="_PreviousAdHocReviewCycleID">
    <vt:i4>378378523</vt:i4>
  </property>
</Properties>
</file>