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57" r:id="rId1"/>
  </p:sldMasterIdLst>
  <p:notesMasterIdLst>
    <p:notesMasterId r:id="rId19"/>
  </p:notesMasterIdLst>
  <p:handoutMasterIdLst>
    <p:handoutMasterId r:id="rId20"/>
  </p:handoutMasterIdLst>
  <p:sldIdLst>
    <p:sldId id="256" r:id="rId2"/>
    <p:sldId id="501" r:id="rId3"/>
    <p:sldId id="478" r:id="rId4"/>
    <p:sldId id="486" r:id="rId5"/>
    <p:sldId id="487" r:id="rId6"/>
    <p:sldId id="502" r:id="rId7"/>
    <p:sldId id="493" r:id="rId8"/>
    <p:sldId id="507" r:id="rId9"/>
    <p:sldId id="504" r:id="rId10"/>
    <p:sldId id="443" r:id="rId11"/>
    <p:sldId id="503" r:id="rId12"/>
    <p:sldId id="444" r:id="rId13"/>
    <p:sldId id="445" r:id="rId14"/>
    <p:sldId id="498" r:id="rId15"/>
    <p:sldId id="505" r:id="rId16"/>
    <p:sldId id="435" r:id="rId17"/>
    <p:sldId id="506" r:id="rId18"/>
  </p:sldIdLst>
  <p:sldSz cx="9144000" cy="5143500" type="screen16x9"/>
  <p:notesSz cx="7010400" cy="9296400"/>
  <p:defaultTextStyle>
    <a:defPPr>
      <a:defRPr lang="en-US"/>
    </a:defPPr>
    <a:lvl1pPr algn="l" rtl="0" fontAlgn="base">
      <a:spcBef>
        <a:spcPct val="0"/>
      </a:spcBef>
      <a:spcAft>
        <a:spcPct val="0"/>
      </a:spcAft>
      <a:defRPr sz="1900" kern="1200">
        <a:solidFill>
          <a:schemeClr val="tx1"/>
        </a:solidFill>
        <a:latin typeface="Tahoma" pitchFamily="34" charset="0"/>
        <a:ea typeface="+mn-ea"/>
        <a:cs typeface="+mn-cs"/>
      </a:defRPr>
    </a:lvl1pPr>
    <a:lvl2pPr marL="457200" algn="l" rtl="0" fontAlgn="base">
      <a:spcBef>
        <a:spcPct val="0"/>
      </a:spcBef>
      <a:spcAft>
        <a:spcPct val="0"/>
      </a:spcAft>
      <a:defRPr sz="1900" kern="1200">
        <a:solidFill>
          <a:schemeClr val="tx1"/>
        </a:solidFill>
        <a:latin typeface="Tahoma" pitchFamily="34" charset="0"/>
        <a:ea typeface="+mn-ea"/>
        <a:cs typeface="+mn-cs"/>
      </a:defRPr>
    </a:lvl2pPr>
    <a:lvl3pPr marL="914400" algn="l" rtl="0" fontAlgn="base">
      <a:spcBef>
        <a:spcPct val="0"/>
      </a:spcBef>
      <a:spcAft>
        <a:spcPct val="0"/>
      </a:spcAft>
      <a:defRPr sz="1900" kern="1200">
        <a:solidFill>
          <a:schemeClr val="tx1"/>
        </a:solidFill>
        <a:latin typeface="Tahoma" pitchFamily="34" charset="0"/>
        <a:ea typeface="+mn-ea"/>
        <a:cs typeface="+mn-cs"/>
      </a:defRPr>
    </a:lvl3pPr>
    <a:lvl4pPr marL="1371600" algn="l" rtl="0" fontAlgn="base">
      <a:spcBef>
        <a:spcPct val="0"/>
      </a:spcBef>
      <a:spcAft>
        <a:spcPct val="0"/>
      </a:spcAft>
      <a:defRPr sz="1900" kern="1200">
        <a:solidFill>
          <a:schemeClr val="tx1"/>
        </a:solidFill>
        <a:latin typeface="Tahoma" pitchFamily="34" charset="0"/>
        <a:ea typeface="+mn-ea"/>
        <a:cs typeface="+mn-cs"/>
      </a:defRPr>
    </a:lvl4pPr>
    <a:lvl5pPr marL="1828800" algn="l" rtl="0" fontAlgn="base">
      <a:spcBef>
        <a:spcPct val="0"/>
      </a:spcBef>
      <a:spcAft>
        <a:spcPct val="0"/>
      </a:spcAft>
      <a:defRPr sz="1900" kern="1200">
        <a:solidFill>
          <a:schemeClr val="tx1"/>
        </a:solidFill>
        <a:latin typeface="Tahoma" pitchFamily="34" charset="0"/>
        <a:ea typeface="+mn-ea"/>
        <a:cs typeface="+mn-cs"/>
      </a:defRPr>
    </a:lvl5pPr>
    <a:lvl6pPr marL="2286000" algn="l" defTabSz="914400" rtl="0" eaLnBrk="1" latinLnBrk="0" hangingPunct="1">
      <a:defRPr sz="1900" kern="1200">
        <a:solidFill>
          <a:schemeClr val="tx1"/>
        </a:solidFill>
        <a:latin typeface="Tahoma" pitchFamily="34" charset="0"/>
        <a:ea typeface="+mn-ea"/>
        <a:cs typeface="+mn-cs"/>
      </a:defRPr>
    </a:lvl6pPr>
    <a:lvl7pPr marL="2743200" algn="l" defTabSz="914400" rtl="0" eaLnBrk="1" latinLnBrk="0" hangingPunct="1">
      <a:defRPr sz="1900" kern="1200">
        <a:solidFill>
          <a:schemeClr val="tx1"/>
        </a:solidFill>
        <a:latin typeface="Tahoma" pitchFamily="34" charset="0"/>
        <a:ea typeface="+mn-ea"/>
        <a:cs typeface="+mn-cs"/>
      </a:defRPr>
    </a:lvl7pPr>
    <a:lvl8pPr marL="3200400" algn="l" defTabSz="914400" rtl="0" eaLnBrk="1" latinLnBrk="0" hangingPunct="1">
      <a:defRPr sz="1900" kern="1200">
        <a:solidFill>
          <a:schemeClr val="tx1"/>
        </a:solidFill>
        <a:latin typeface="Tahoma" pitchFamily="34" charset="0"/>
        <a:ea typeface="+mn-ea"/>
        <a:cs typeface="+mn-cs"/>
      </a:defRPr>
    </a:lvl8pPr>
    <a:lvl9pPr marL="3657600" algn="l" defTabSz="914400" rtl="0" eaLnBrk="1" latinLnBrk="0" hangingPunct="1">
      <a:defRPr sz="1900" kern="1200">
        <a:solidFill>
          <a:schemeClr val="tx1"/>
        </a:solidFill>
        <a:latin typeface="Tahom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lasny, Daryl" initials="H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5050"/>
    <a:srgbClr val="006600"/>
    <a:srgbClr val="FFFFCC"/>
    <a:srgbClr val="CCECFF"/>
    <a:srgbClr val="CCFFFF"/>
    <a:srgbClr val="CCFFCC"/>
    <a:srgbClr val="FFCCFF"/>
    <a:srgbClr val="663300"/>
    <a:srgbClr val="728E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304" autoAdjust="0"/>
    <p:restoredTop sz="94574" autoAdjust="0"/>
  </p:normalViewPr>
  <p:slideViewPr>
    <p:cSldViewPr>
      <p:cViewPr>
        <p:scale>
          <a:sx n="100" d="100"/>
          <a:sy n="100" d="100"/>
        </p:scale>
        <p:origin x="-12" y="-48"/>
      </p:cViewPr>
      <p:guideLst>
        <p:guide orient="horz" pos="1627"/>
        <p:guide pos="2880"/>
      </p:guideLst>
    </p:cSldViewPr>
  </p:slideViewPr>
  <p:outlineViewPr>
    <p:cViewPr>
      <p:scale>
        <a:sx n="33" d="100"/>
        <a:sy n="33" d="100"/>
      </p:scale>
      <p:origin x="42"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7" d="100"/>
          <a:sy n="87" d="100"/>
        </p:scale>
        <p:origin x="-3780" y="-78"/>
      </p:cViewPr>
      <p:guideLst>
        <p:guide orient="horz" pos="2929"/>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2"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t" anchorCtr="0" compatLnSpc="1">
            <a:prstTxWarp prst="textNoShape">
              <a:avLst/>
            </a:prstTxWarp>
          </a:bodyPr>
          <a:lstStyle>
            <a:lvl1pPr defTabSz="931726">
              <a:defRPr sz="1200"/>
            </a:lvl1pPr>
          </a:lstStyle>
          <a:p>
            <a:endParaRPr lang="en-US"/>
          </a:p>
        </p:txBody>
      </p:sp>
      <p:sp>
        <p:nvSpPr>
          <p:cNvPr id="101379" name="Rectangle 3"/>
          <p:cNvSpPr>
            <a:spLocks noGrp="1" noChangeArrowheads="1"/>
          </p:cNvSpPr>
          <p:nvPr>
            <p:ph type="dt" sz="quarter" idx="1"/>
          </p:nvPr>
        </p:nvSpPr>
        <p:spPr bwMode="auto">
          <a:xfrm>
            <a:off x="3971926"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t" anchorCtr="0" compatLnSpc="1">
            <a:prstTxWarp prst="textNoShape">
              <a:avLst/>
            </a:prstTxWarp>
          </a:bodyPr>
          <a:lstStyle>
            <a:lvl1pPr algn="r" defTabSz="931726">
              <a:defRPr sz="1200"/>
            </a:lvl1pPr>
          </a:lstStyle>
          <a:p>
            <a:endParaRPr lang="en-US"/>
          </a:p>
        </p:txBody>
      </p:sp>
      <p:sp>
        <p:nvSpPr>
          <p:cNvPr id="101380" name="Rectangle 4"/>
          <p:cNvSpPr>
            <a:spLocks noGrp="1" noChangeArrowheads="1"/>
          </p:cNvSpPr>
          <p:nvPr>
            <p:ph type="ftr" sz="quarter" idx="2"/>
          </p:nvPr>
        </p:nvSpPr>
        <p:spPr bwMode="auto">
          <a:xfrm>
            <a:off x="2" y="8831266"/>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b" anchorCtr="0" compatLnSpc="1">
            <a:prstTxWarp prst="textNoShape">
              <a:avLst/>
            </a:prstTxWarp>
          </a:bodyPr>
          <a:lstStyle>
            <a:lvl1pPr defTabSz="931726">
              <a:defRPr sz="1200"/>
            </a:lvl1pPr>
          </a:lstStyle>
          <a:p>
            <a:endParaRPr lang="en-US"/>
          </a:p>
        </p:txBody>
      </p:sp>
      <p:sp>
        <p:nvSpPr>
          <p:cNvPr id="101381" name="Rectangle 5"/>
          <p:cNvSpPr>
            <a:spLocks noGrp="1" noChangeArrowheads="1"/>
          </p:cNvSpPr>
          <p:nvPr>
            <p:ph type="sldNum" sz="quarter" idx="3"/>
          </p:nvPr>
        </p:nvSpPr>
        <p:spPr bwMode="auto">
          <a:xfrm>
            <a:off x="3971926" y="8831266"/>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b" anchorCtr="0" compatLnSpc="1">
            <a:prstTxWarp prst="textNoShape">
              <a:avLst/>
            </a:prstTxWarp>
          </a:bodyPr>
          <a:lstStyle>
            <a:lvl1pPr algn="r" defTabSz="931726">
              <a:defRPr sz="1200"/>
            </a:lvl1pPr>
          </a:lstStyle>
          <a:p>
            <a:fld id="{F781F78A-6DA5-4E5C-B7DA-CC0FBB00C99F}" type="slidenum">
              <a:rPr lang="en-US"/>
              <a:pPr/>
              <a:t>‹#›</a:t>
            </a:fld>
            <a:endParaRPr lang="en-US"/>
          </a:p>
        </p:txBody>
      </p:sp>
    </p:spTree>
    <p:extLst>
      <p:ext uri="{BB962C8B-B14F-4D97-AF65-F5344CB8AC3E}">
        <p14:creationId xmlns:p14="http://schemas.microsoft.com/office/powerpoint/2010/main" val="3283334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2"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t" anchorCtr="0" compatLnSpc="1">
            <a:prstTxWarp prst="textNoShape">
              <a:avLst/>
            </a:prstTxWarp>
          </a:bodyPr>
          <a:lstStyle>
            <a:lvl1pPr defTabSz="931726">
              <a:defRPr sz="1200"/>
            </a:lvl1pPr>
          </a:lstStyle>
          <a:p>
            <a:endParaRPr lang="en-US"/>
          </a:p>
        </p:txBody>
      </p:sp>
      <p:sp>
        <p:nvSpPr>
          <p:cNvPr id="97283" name="Rectangle 3"/>
          <p:cNvSpPr>
            <a:spLocks noGrp="1" noChangeArrowheads="1"/>
          </p:cNvSpPr>
          <p:nvPr>
            <p:ph type="dt" idx="1"/>
          </p:nvPr>
        </p:nvSpPr>
        <p:spPr bwMode="auto">
          <a:xfrm>
            <a:off x="3971926" y="0"/>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t" anchorCtr="0" compatLnSpc="1">
            <a:prstTxWarp prst="textNoShape">
              <a:avLst/>
            </a:prstTxWarp>
          </a:bodyPr>
          <a:lstStyle>
            <a:lvl1pPr algn="r" defTabSz="931726">
              <a:defRPr sz="1200"/>
            </a:lvl1pPr>
          </a:lstStyle>
          <a:p>
            <a:endParaRPr lang="en-US"/>
          </a:p>
        </p:txBody>
      </p:sp>
      <p:sp>
        <p:nvSpPr>
          <p:cNvPr id="32772" name="Rectangle 4"/>
          <p:cNvSpPr>
            <a:spLocks noGrp="1" noRot="1" noChangeAspect="1" noChangeArrowheads="1" noTextEdit="1"/>
          </p:cNvSpPr>
          <p:nvPr>
            <p:ph type="sldImg" idx="2"/>
          </p:nvPr>
        </p:nvSpPr>
        <p:spPr bwMode="auto">
          <a:xfrm>
            <a:off x="511175" y="511175"/>
            <a:ext cx="6040438" cy="33972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5" name="Rectangle 5"/>
          <p:cNvSpPr>
            <a:spLocks noGrp="1" noChangeArrowheads="1"/>
          </p:cNvSpPr>
          <p:nvPr>
            <p:ph type="body" sz="quarter" idx="3"/>
          </p:nvPr>
        </p:nvSpPr>
        <p:spPr bwMode="auto">
          <a:xfrm>
            <a:off x="587828" y="4376060"/>
            <a:ext cx="6259286" cy="4419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97286" name="Rectangle 6"/>
          <p:cNvSpPr>
            <a:spLocks noGrp="1" noChangeArrowheads="1"/>
          </p:cNvSpPr>
          <p:nvPr>
            <p:ph type="ftr" sz="quarter" idx="4"/>
          </p:nvPr>
        </p:nvSpPr>
        <p:spPr bwMode="auto">
          <a:xfrm>
            <a:off x="2" y="8831266"/>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b" anchorCtr="0" compatLnSpc="1">
            <a:prstTxWarp prst="textNoShape">
              <a:avLst/>
            </a:prstTxWarp>
          </a:bodyPr>
          <a:lstStyle>
            <a:lvl1pPr defTabSz="931726">
              <a:defRPr sz="1200"/>
            </a:lvl1pPr>
          </a:lstStyle>
          <a:p>
            <a:endParaRPr lang="en-US"/>
          </a:p>
        </p:txBody>
      </p:sp>
      <p:sp>
        <p:nvSpPr>
          <p:cNvPr id="97287" name="Rectangle 7"/>
          <p:cNvSpPr>
            <a:spLocks noGrp="1" noChangeArrowheads="1"/>
          </p:cNvSpPr>
          <p:nvPr>
            <p:ph type="sldNum" sz="quarter" idx="5"/>
          </p:nvPr>
        </p:nvSpPr>
        <p:spPr bwMode="auto">
          <a:xfrm>
            <a:off x="3971926" y="8831266"/>
            <a:ext cx="3038475"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163" tIns="46583" rIns="93163" bIns="46583" numCol="1" anchor="b" anchorCtr="0" compatLnSpc="1">
            <a:prstTxWarp prst="textNoShape">
              <a:avLst/>
            </a:prstTxWarp>
          </a:bodyPr>
          <a:lstStyle>
            <a:lvl1pPr algn="r" defTabSz="931726">
              <a:defRPr sz="1200"/>
            </a:lvl1pPr>
          </a:lstStyle>
          <a:p>
            <a:fld id="{14BF4540-F070-4ED6-A048-E38C81298C37}" type="slidenum">
              <a:rPr lang="en-US"/>
              <a:pPr/>
              <a:t>‹#›</a:t>
            </a:fld>
            <a:endParaRPr lang="en-US"/>
          </a:p>
        </p:txBody>
      </p:sp>
    </p:spTree>
    <p:extLst>
      <p:ext uri="{BB962C8B-B14F-4D97-AF65-F5344CB8AC3E}">
        <p14:creationId xmlns:p14="http://schemas.microsoft.com/office/powerpoint/2010/main" val="13106477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511175"/>
            <a:ext cx="6040438" cy="339725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14BF4540-F070-4ED6-A048-E38C81298C37}" type="slidenum">
              <a:rPr lang="en-US" smtClean="0"/>
              <a:pPr/>
              <a:t>1</a:t>
            </a:fld>
            <a:endParaRPr lang="en-US"/>
          </a:p>
        </p:txBody>
      </p:sp>
    </p:spTree>
    <p:extLst>
      <p:ext uri="{BB962C8B-B14F-4D97-AF65-F5344CB8AC3E}">
        <p14:creationId xmlns:p14="http://schemas.microsoft.com/office/powerpoint/2010/main" val="351284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hangingPunct="0"/>
            <a:endParaRPr lang="en-US" dirty="0"/>
          </a:p>
        </p:txBody>
      </p:sp>
      <p:sp>
        <p:nvSpPr>
          <p:cNvPr id="4" name="Slide Number Placeholder 3"/>
          <p:cNvSpPr>
            <a:spLocks noGrp="1"/>
          </p:cNvSpPr>
          <p:nvPr>
            <p:ph type="sldNum" sz="quarter" idx="10"/>
          </p:nvPr>
        </p:nvSpPr>
        <p:spPr/>
        <p:txBody>
          <a:bodyPr/>
          <a:lstStyle/>
          <a:p>
            <a:fld id="{14BF4540-F070-4ED6-A048-E38C81298C3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BF4540-F070-4ED6-A048-E38C81298C3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BF4540-F070-4ED6-A048-E38C81298C37}"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BF4540-F070-4ED6-A048-E38C81298C37}"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BF4540-F070-4ED6-A048-E38C81298C37}" type="slidenum">
              <a:rPr lang="en-US" smtClean="0"/>
              <a:pPr/>
              <a:t>16</a:t>
            </a:fld>
            <a:endParaRPr lang="en-US"/>
          </a:p>
        </p:txBody>
      </p:sp>
    </p:spTree>
    <p:extLst>
      <p:ext uri="{BB962C8B-B14F-4D97-AF65-F5344CB8AC3E}">
        <p14:creationId xmlns:p14="http://schemas.microsoft.com/office/powerpoint/2010/main" val="1139809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1175" y="511175"/>
            <a:ext cx="6040438" cy="3397250"/>
          </a:xfrm>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14BF4540-F070-4ED6-A048-E38C81298C37}" type="slidenum">
              <a:rPr lang="en-US" smtClean="0"/>
              <a:pPr/>
              <a:t>17</a:t>
            </a:fld>
            <a:endParaRPr lang="en-US"/>
          </a:p>
        </p:txBody>
      </p:sp>
    </p:spTree>
    <p:extLst>
      <p:ext uri="{BB962C8B-B14F-4D97-AF65-F5344CB8AC3E}">
        <p14:creationId xmlns:p14="http://schemas.microsoft.com/office/powerpoint/2010/main" val="35128464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pic>
        <p:nvPicPr>
          <p:cNvPr id="4" name="Picture 13" descr="SLATITLEPAGE.jpg copy.png"/>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sp>
        <p:nvSpPr>
          <p:cNvPr id="2" name="Title 1"/>
          <p:cNvSpPr>
            <a:spLocks noGrp="1"/>
          </p:cNvSpPr>
          <p:nvPr>
            <p:ph type="ctrTitle" hasCustomPrompt="1"/>
          </p:nvPr>
        </p:nvSpPr>
        <p:spPr>
          <a:xfrm>
            <a:off x="440539" y="845202"/>
            <a:ext cx="8262922" cy="1102519"/>
          </a:xfrm>
          <a:prstGeom prst="rect">
            <a:avLst/>
          </a:prstGeom>
        </p:spPr>
        <p:txBody>
          <a:bodyPr>
            <a:noAutofit/>
          </a:bodyPr>
          <a:lstStyle>
            <a:lvl1pPr algn="ctr">
              <a:defRPr lang="en-US" sz="3600" b="1" baseline="0" dirty="0">
                <a:solidFill>
                  <a:schemeClr val="tx1"/>
                </a:solidFill>
                <a:latin typeface="Calibri" pitchFamily="34" charset="0"/>
                <a:ea typeface="+mj-ea"/>
                <a:cs typeface="Calibri" pitchFamily="34" charset="0"/>
              </a:defRPr>
            </a:lvl1pPr>
          </a:lstStyle>
          <a:p>
            <a:r>
              <a:rPr lang="en-US" dirty="0" smtClean="0"/>
              <a:t>Click to edit Title</a:t>
            </a:r>
            <a:endParaRPr lang="en-US" dirty="0"/>
          </a:p>
        </p:txBody>
      </p:sp>
      <p:sp>
        <p:nvSpPr>
          <p:cNvPr id="3" name="Subtitle 2"/>
          <p:cNvSpPr>
            <a:spLocks noGrp="1"/>
          </p:cNvSpPr>
          <p:nvPr>
            <p:ph type="subTitle" idx="1" hasCustomPrompt="1"/>
          </p:nvPr>
        </p:nvSpPr>
        <p:spPr>
          <a:xfrm>
            <a:off x="1903402" y="3375921"/>
            <a:ext cx="5337199" cy="1075292"/>
          </a:xfrm>
        </p:spPr>
        <p:txBody>
          <a:bodyPr>
            <a:normAutofit/>
          </a:bodyPr>
          <a:lstStyle>
            <a:lvl1pPr marL="0" indent="0" algn="ctr">
              <a:spcBef>
                <a:spcPts val="0"/>
              </a:spcBef>
              <a:buNone/>
              <a:defRPr lang="en-US" sz="1800" b="1" dirty="0">
                <a:solidFill>
                  <a:schemeClr val="accent6">
                    <a:lumMod val="75000"/>
                  </a:schemeClr>
                </a:solidFill>
                <a:latin typeface="Calibri" pitchFamily="34" charset="0"/>
                <a:ea typeface="+mj-ea"/>
                <a:cs typeface="Calibri" pitchFamily="34" charset="0"/>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dirty="0" smtClean="0"/>
              <a:t>Click to edit Presenter Information</a:t>
            </a:r>
            <a:endParaRPr lang="en-US" dirty="0"/>
          </a:p>
        </p:txBody>
      </p:sp>
      <p:sp>
        <p:nvSpPr>
          <p:cNvPr id="6" name="Text Placeholder 5"/>
          <p:cNvSpPr>
            <a:spLocks noGrp="1"/>
          </p:cNvSpPr>
          <p:nvPr>
            <p:ph type="body" sz="quarter" idx="10" hasCustomPrompt="1"/>
          </p:nvPr>
        </p:nvSpPr>
        <p:spPr>
          <a:xfrm>
            <a:off x="430078" y="2198903"/>
            <a:ext cx="8283844" cy="926702"/>
          </a:xfrm>
        </p:spPr>
        <p:txBody>
          <a:bodyPr/>
          <a:lstStyle>
            <a:lvl1pPr marL="0" indent="0" algn="ctr">
              <a:spcBef>
                <a:spcPts val="0"/>
              </a:spcBef>
              <a:buNone/>
              <a:defRPr lang="en-US" sz="2400" b="1" dirty="0">
                <a:solidFill>
                  <a:schemeClr val="tx1"/>
                </a:solidFill>
                <a:latin typeface="Calibri" pitchFamily="34" charset="0"/>
                <a:ea typeface="+mj-ea"/>
                <a:cs typeface="Calibri" pitchFamily="34" charset="0"/>
              </a:defRPr>
            </a:lvl1pPr>
          </a:lstStyle>
          <a:p>
            <a:pPr lvl="0"/>
            <a:r>
              <a:rPr lang="en-US" dirty="0" smtClean="0"/>
              <a:t>Click to edit Subtitle</a:t>
            </a:r>
            <a:endParaRPr lang="en-US" dirty="0"/>
          </a:p>
        </p:txBody>
      </p:sp>
      <p:pic>
        <p:nvPicPr>
          <p:cNvPr id="7" name="Picture 6" descr="SLA Logo Vertical110728 copy.png"/>
          <p:cNvPicPr>
            <a:picLocks noChangeAspect="1"/>
          </p:cNvPicPr>
          <p:nvPr userDrawn="1"/>
        </p:nvPicPr>
        <p:blipFill>
          <a:blip r:embed="rId3" cstate="print"/>
          <a:stretch>
            <a:fillRect/>
          </a:stretch>
        </p:blipFill>
        <p:spPr>
          <a:xfrm>
            <a:off x="3657598" y="4589879"/>
            <a:ext cx="1828804" cy="470917"/>
          </a:xfrm>
          <a:prstGeom prst="rect">
            <a:avLst/>
          </a:prstGeom>
        </p:spPr>
      </p:pic>
    </p:spTree>
    <p:extLst>
      <p:ext uri="{BB962C8B-B14F-4D97-AF65-F5344CB8AC3E}">
        <p14:creationId xmlns:p14="http://schemas.microsoft.com/office/powerpoint/2010/main" val="2458601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Text">
    <p:spTree>
      <p:nvGrpSpPr>
        <p:cNvPr id="1" name=""/>
        <p:cNvGrpSpPr/>
        <p:nvPr/>
      </p:nvGrpSpPr>
      <p:grpSpPr>
        <a:xfrm>
          <a:off x="0" y="0"/>
          <a:ext cx="0" cy="0"/>
          <a:chOff x="0" y="0"/>
          <a:chExt cx="0" cy="0"/>
        </a:xfrm>
      </p:grpSpPr>
      <p:sp>
        <p:nvSpPr>
          <p:cNvPr id="7" name="Rectangle 10"/>
          <p:cNvSpPr>
            <a:spLocks noGrp="1" noChangeArrowheads="1"/>
          </p:cNvSpPr>
          <p:nvPr>
            <p:ph idx="1"/>
          </p:nvPr>
        </p:nvSpPr>
        <p:spPr bwMode="auto">
          <a:xfrm>
            <a:off x="572293" y="942268"/>
            <a:ext cx="8152608" cy="3650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 name="Tit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lvl1pPr>
              <a:defRPr>
                <a:latin typeface="Calibri" pitchFamily="34" charset="0"/>
                <a:cs typeface="Calibri" pitchFamily="34" charset="0"/>
              </a:defRPr>
            </a:lvl1pPr>
          </a:lstStyle>
          <a:p>
            <a:pPr lvl="0"/>
            <a:r>
              <a:rPr lang="en-US" dirty="0" smtClean="0"/>
              <a:t>Click to edit title</a:t>
            </a:r>
          </a:p>
        </p:txBody>
      </p:sp>
    </p:spTree>
    <p:extLst>
      <p:ext uri="{BB962C8B-B14F-4D97-AF65-F5344CB8AC3E}">
        <p14:creationId xmlns:p14="http://schemas.microsoft.com/office/powerpoint/2010/main" val="40263309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Tex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5776" y="936198"/>
            <a:ext cx="3800474" cy="3692281"/>
          </a:xfrm>
        </p:spPr>
        <p:txBody>
          <a:bodyPr/>
          <a:lstStyle>
            <a:lvl1pPr>
              <a:defRPr sz="2400" baseline="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752976" y="945714"/>
            <a:ext cx="3819525" cy="3692281"/>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lvl1pPr>
              <a:defRPr>
                <a:latin typeface="Calibri" pitchFamily="34" charset="0"/>
                <a:cs typeface="Calibri" pitchFamily="34" charset="0"/>
              </a:defRPr>
            </a:lvl1pPr>
          </a:lstStyle>
          <a:p>
            <a:pPr lvl="0"/>
            <a:r>
              <a:rPr lang="en-US" dirty="0" smtClean="0"/>
              <a:t>Click to edit title</a:t>
            </a:r>
          </a:p>
        </p:txBody>
      </p:sp>
    </p:spTree>
    <p:extLst>
      <p:ext uri="{BB962C8B-B14F-4D97-AF65-F5344CB8AC3E}">
        <p14:creationId xmlns:p14="http://schemas.microsoft.com/office/powerpoint/2010/main" val="35931296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lvl1pPr>
              <a:defRPr>
                <a:latin typeface="Calibri" pitchFamily="34" charset="0"/>
                <a:cs typeface="Calibri" pitchFamily="34" charset="0"/>
              </a:defRPr>
            </a:lvl1pPr>
          </a:lstStyle>
          <a:p>
            <a:pPr lvl="0"/>
            <a:r>
              <a:rPr lang="en-US" dirty="0" smtClean="0"/>
              <a:t>Click to edit title</a:t>
            </a:r>
          </a:p>
        </p:txBody>
      </p:sp>
    </p:spTree>
    <p:extLst>
      <p:ext uri="{BB962C8B-B14F-4D97-AF65-F5344CB8AC3E}">
        <p14:creationId xmlns:p14="http://schemas.microsoft.com/office/powerpoint/2010/main" val="4612671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nal Page">
    <p:spTree>
      <p:nvGrpSpPr>
        <p:cNvPr id="1" name=""/>
        <p:cNvGrpSpPr/>
        <p:nvPr/>
      </p:nvGrpSpPr>
      <p:grpSpPr>
        <a:xfrm>
          <a:off x="0" y="0"/>
          <a:ext cx="0" cy="0"/>
          <a:chOff x="0" y="0"/>
          <a:chExt cx="0" cy="0"/>
        </a:xfrm>
      </p:grpSpPr>
      <p:sp>
        <p:nvSpPr>
          <p:cNvPr id="4" name="Rectangle 3"/>
          <p:cNvSpPr/>
          <p:nvPr userDrawn="1"/>
        </p:nvSpPr>
        <p:spPr bwMode="auto">
          <a:xfrm>
            <a:off x="0" y="0"/>
            <a:ext cx="9144000" cy="51435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endParaRPr kumimoji="0" lang="en-US" sz="1900" b="0" i="0" u="none" strike="noStrike" cap="none" normalizeH="0" baseline="0" smtClean="0">
              <a:ln>
                <a:noFill/>
              </a:ln>
              <a:solidFill>
                <a:schemeClr val="tx1"/>
              </a:solidFill>
              <a:effectLst/>
              <a:latin typeface="Tahoma" pitchFamily="34" charset="0"/>
            </a:endParaRPr>
          </a:p>
        </p:txBody>
      </p:sp>
      <p:pic>
        <p:nvPicPr>
          <p:cNvPr id="5" name="Picture 13" descr="SLATITLEPAGE.jpg copy.png"/>
          <p:cNvPicPr>
            <a:picLocks noChangeAspect="1"/>
          </p:cNvPicPr>
          <p:nvPr userDrawn="1"/>
        </p:nvPicPr>
        <p:blipFill>
          <a:blip r:embed="rId2" cstate="print"/>
          <a:srcRect l="15042" r="12174"/>
          <a:stretch>
            <a:fillRect/>
          </a:stretch>
        </p:blipFill>
        <p:spPr bwMode="auto">
          <a:xfrm>
            <a:off x="0" y="-961611"/>
            <a:ext cx="9144000" cy="7066722"/>
          </a:xfrm>
          <a:prstGeom prst="rect">
            <a:avLst/>
          </a:prstGeom>
          <a:noFill/>
          <a:ln w="9525">
            <a:noFill/>
            <a:miter lim="800000"/>
            <a:headEnd/>
            <a:tailEnd/>
          </a:ln>
        </p:spPr>
      </p:pic>
      <p:pic>
        <p:nvPicPr>
          <p:cNvPr id="8" name="Picture 7" descr="SLA Logo Vertical110728 copy.png"/>
          <p:cNvPicPr>
            <a:picLocks noChangeAspect="1"/>
          </p:cNvPicPr>
          <p:nvPr userDrawn="1"/>
        </p:nvPicPr>
        <p:blipFill>
          <a:blip r:embed="rId3" cstate="print"/>
          <a:stretch>
            <a:fillRect/>
          </a:stretch>
        </p:blipFill>
        <p:spPr>
          <a:xfrm>
            <a:off x="3262267" y="2234495"/>
            <a:ext cx="2619466" cy="674511"/>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xfrm>
            <a:off x="228600" y="4914900"/>
            <a:ext cx="1905000" cy="228600"/>
          </a:xfrm>
          <a:prstGeom prst="rect">
            <a:avLst/>
          </a:prstGeom>
          <a:ln/>
        </p:spPr>
        <p:txBody>
          <a:bodyPr/>
          <a:lstStyle>
            <a:lvl1pPr>
              <a:defRPr/>
            </a:lvl1pPr>
          </a:lstStyle>
          <a:p>
            <a:pPr>
              <a:defRPr/>
            </a:pPr>
            <a:endParaRPr lang="en-US"/>
          </a:p>
        </p:txBody>
      </p:sp>
      <p:sp>
        <p:nvSpPr>
          <p:cNvPr id="5" name="Rectangle 12"/>
          <p:cNvSpPr>
            <a:spLocks noGrp="1" noChangeArrowheads="1"/>
          </p:cNvSpPr>
          <p:nvPr>
            <p:ph type="ftr" sz="quarter" idx="11"/>
          </p:nvPr>
        </p:nvSpPr>
        <p:spPr>
          <a:xfrm>
            <a:off x="3352800" y="4914900"/>
            <a:ext cx="2895600" cy="228600"/>
          </a:xfrm>
          <a:prstGeom prst="rect">
            <a:avLst/>
          </a:prstGeom>
          <a:ln/>
        </p:spPr>
        <p:txBody>
          <a:bodyPr/>
          <a:lstStyle>
            <a:lvl1pPr>
              <a:defRPr/>
            </a:lvl1pPr>
          </a:lstStyle>
          <a:p>
            <a:pPr>
              <a:defRPr/>
            </a:pPr>
            <a:r>
              <a:rPr lang="en-US"/>
              <a:t>Confidential </a:t>
            </a:r>
          </a:p>
        </p:txBody>
      </p:sp>
      <p:sp>
        <p:nvSpPr>
          <p:cNvPr id="6" name="Rectangle 13"/>
          <p:cNvSpPr>
            <a:spLocks noGrp="1" noChangeArrowheads="1"/>
          </p:cNvSpPr>
          <p:nvPr>
            <p:ph type="sldNum" sz="quarter" idx="12"/>
          </p:nvPr>
        </p:nvSpPr>
        <p:spPr>
          <a:xfrm>
            <a:off x="7038975" y="4914900"/>
            <a:ext cx="1143000" cy="228600"/>
          </a:xfrm>
          <a:prstGeom prst="rect">
            <a:avLst/>
          </a:prstGeom>
          <a:ln/>
        </p:spPr>
        <p:txBody>
          <a:bodyPr/>
          <a:lstStyle>
            <a:lvl1pPr>
              <a:defRPr/>
            </a:lvl1pPr>
          </a:lstStyle>
          <a:p>
            <a:pPr>
              <a:defRPr/>
            </a:pPr>
            <a:fld id="{1A8015EF-F97A-489C-9776-D770EC10D823}" type="slidenum">
              <a:rPr lang="en-US"/>
              <a:pPr>
                <a:defRPr/>
              </a:pPr>
              <a:t>‹#›</a:t>
            </a:fld>
            <a:endParaRPr lang="en-US"/>
          </a:p>
        </p:txBody>
      </p:sp>
    </p:spTree>
    <p:extLst>
      <p:ext uri="{BB962C8B-B14F-4D97-AF65-F5344CB8AC3E}">
        <p14:creationId xmlns:p14="http://schemas.microsoft.com/office/powerpoint/2010/main" val="1729500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13" descr="SLATITLEPAGE.jpg copy.png"/>
          <p:cNvPicPr>
            <a:picLocks noChangeAspect="1"/>
          </p:cNvPicPr>
          <p:nvPr userDrawn="1"/>
        </p:nvPicPr>
        <p:blipFill>
          <a:blip r:embed="rId8" cstate="print"/>
          <a:srcRect/>
          <a:stretch>
            <a:fillRect/>
          </a:stretch>
        </p:blipFill>
        <p:spPr bwMode="auto">
          <a:xfrm>
            <a:off x="0" y="4916837"/>
            <a:ext cx="9144000" cy="226663"/>
          </a:xfrm>
          <a:prstGeom prst="rect">
            <a:avLst/>
          </a:prstGeom>
          <a:noFill/>
          <a:ln w="9525">
            <a:noFill/>
            <a:miter lim="800000"/>
            <a:headEnd/>
            <a:tailEnd/>
          </a:ln>
        </p:spPr>
      </p:pic>
      <p:sp>
        <p:nvSpPr>
          <p:cNvPr id="64526" name="Rectangle 14"/>
          <p:cNvSpPr>
            <a:spLocks noChangeArrowheads="1"/>
          </p:cNvSpPr>
          <p:nvPr userDrawn="1"/>
        </p:nvSpPr>
        <p:spPr bwMode="auto">
          <a:xfrm>
            <a:off x="0" y="1"/>
            <a:ext cx="9144000" cy="610245"/>
          </a:xfrm>
          <a:prstGeom prst="rect">
            <a:avLst/>
          </a:prstGeom>
          <a:solidFill>
            <a:srgbClr val="000066"/>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871538" rtl="0" eaLnBrk="1" fontAlgn="base" latinLnBrk="0" hangingPunct="1">
              <a:lnSpc>
                <a:spcPct val="100000"/>
              </a:lnSpc>
              <a:spcBef>
                <a:spcPct val="0"/>
              </a:spcBef>
              <a:spcAft>
                <a:spcPct val="0"/>
              </a:spcAft>
              <a:buClrTx/>
              <a:buSzTx/>
              <a:buFontTx/>
              <a:buNone/>
              <a:tabLst/>
            </a:pPr>
            <a:endParaRPr kumimoji="0" lang="en-US" sz="1900" b="0" i="0" u="none" strike="noStrike" kern="1200" cap="none" normalizeH="0" baseline="0" dirty="0">
              <a:ln>
                <a:noFill/>
              </a:ln>
              <a:solidFill>
                <a:schemeClr val="tx1"/>
              </a:solidFill>
              <a:effectLst/>
              <a:latin typeface="Calibri" pitchFamily="34" charset="0"/>
              <a:ea typeface="+mn-ea"/>
              <a:cs typeface="Calibri" pitchFamily="34" charset="0"/>
            </a:endParaRPr>
          </a:p>
        </p:txBody>
      </p:sp>
      <p:sp>
        <p:nvSpPr>
          <p:cNvPr id="1032" name="Rectangle 9"/>
          <p:cNvSpPr>
            <a:spLocks noGrp="1" noChangeArrowheads="1"/>
          </p:cNvSpPr>
          <p:nvPr>
            <p:ph type="title"/>
          </p:nvPr>
        </p:nvSpPr>
        <p:spPr bwMode="auto">
          <a:xfrm>
            <a:off x="104776" y="1"/>
            <a:ext cx="8938418" cy="610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ctr" anchorCtr="0" compatLnSpc="1">
            <a:prstTxWarp prst="textNoShape">
              <a:avLst/>
            </a:prstTxWarp>
          </a:bodyPr>
          <a:lstStyle/>
          <a:p>
            <a:pPr lvl="0"/>
            <a:r>
              <a:rPr lang="en-US" dirty="0" smtClean="0"/>
              <a:t>Click to edit title</a:t>
            </a:r>
          </a:p>
        </p:txBody>
      </p:sp>
      <p:sp>
        <p:nvSpPr>
          <p:cNvPr id="1036" name="Rectangle 10"/>
          <p:cNvSpPr>
            <a:spLocks noGrp="1" noChangeArrowheads="1"/>
          </p:cNvSpPr>
          <p:nvPr>
            <p:ph type="body" idx="1"/>
          </p:nvPr>
        </p:nvSpPr>
        <p:spPr bwMode="auto">
          <a:xfrm>
            <a:off x="572293" y="770812"/>
            <a:ext cx="8152608" cy="3835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1" name="Picture 10" descr="SLA Logo Horizontal 110728 copy.png"/>
          <p:cNvPicPr>
            <a:picLocks noChangeAspect="1"/>
          </p:cNvPicPr>
          <p:nvPr userDrawn="1"/>
        </p:nvPicPr>
        <p:blipFill>
          <a:blip r:embed="rId9" cstate="print"/>
          <a:srcRect l="3013"/>
          <a:stretch>
            <a:fillRect/>
          </a:stretch>
        </p:blipFill>
        <p:spPr>
          <a:xfrm>
            <a:off x="0" y="4947551"/>
            <a:ext cx="2291120" cy="171516"/>
          </a:xfrm>
          <a:prstGeom prst="rect">
            <a:avLst/>
          </a:prstGeom>
        </p:spPr>
      </p:pic>
      <p:sp>
        <p:nvSpPr>
          <p:cNvPr id="13" name="Footer Placeholder 3"/>
          <p:cNvSpPr txBox="1">
            <a:spLocks/>
          </p:cNvSpPr>
          <p:nvPr userDrawn="1"/>
        </p:nvSpPr>
        <p:spPr>
          <a:xfrm>
            <a:off x="2286000" y="4924425"/>
            <a:ext cx="6096000" cy="214156"/>
          </a:xfrm>
          <a:prstGeom prst="rect">
            <a:avLst/>
          </a:prstGeom>
          <a:noFill/>
        </p:spPr>
        <p:txBody>
          <a:bodyPr anchor="ctr"/>
          <a:lstStyle>
            <a:defPPr>
              <a:defRPr lang="en-US"/>
            </a:defPPr>
            <a:lvl1pPr algn="r" rtl="0" fontAlgn="base">
              <a:spcBef>
                <a:spcPct val="0"/>
              </a:spcBef>
              <a:spcAft>
                <a:spcPct val="0"/>
              </a:spcAft>
              <a:defRPr sz="600" b="1" kern="1200">
                <a:solidFill>
                  <a:srgbClr val="000066"/>
                </a:solidFill>
                <a:latin typeface="Verdana" pitchFamily="34" charset="0"/>
                <a:ea typeface="+mn-ea"/>
                <a:cs typeface="+mn-cs"/>
              </a:defRPr>
            </a:lvl1pPr>
            <a:lvl2pPr marL="457200" algn="l" rtl="0" fontAlgn="base">
              <a:spcBef>
                <a:spcPct val="0"/>
              </a:spcBef>
              <a:spcAft>
                <a:spcPct val="0"/>
              </a:spcAft>
              <a:defRPr sz="1900" kern="1200">
                <a:solidFill>
                  <a:schemeClr val="tx1"/>
                </a:solidFill>
                <a:latin typeface="Tahoma" pitchFamily="34" charset="0"/>
                <a:ea typeface="+mn-ea"/>
                <a:cs typeface="+mn-cs"/>
              </a:defRPr>
            </a:lvl2pPr>
            <a:lvl3pPr marL="914400" algn="l" rtl="0" fontAlgn="base">
              <a:spcBef>
                <a:spcPct val="0"/>
              </a:spcBef>
              <a:spcAft>
                <a:spcPct val="0"/>
              </a:spcAft>
              <a:defRPr sz="1900" kern="1200">
                <a:solidFill>
                  <a:schemeClr val="tx1"/>
                </a:solidFill>
                <a:latin typeface="Tahoma" pitchFamily="34" charset="0"/>
                <a:ea typeface="+mn-ea"/>
                <a:cs typeface="+mn-cs"/>
              </a:defRPr>
            </a:lvl3pPr>
            <a:lvl4pPr marL="1371600" algn="l" rtl="0" fontAlgn="base">
              <a:spcBef>
                <a:spcPct val="0"/>
              </a:spcBef>
              <a:spcAft>
                <a:spcPct val="0"/>
              </a:spcAft>
              <a:defRPr sz="1900" kern="1200">
                <a:solidFill>
                  <a:schemeClr val="tx1"/>
                </a:solidFill>
                <a:latin typeface="Tahoma" pitchFamily="34" charset="0"/>
                <a:ea typeface="+mn-ea"/>
                <a:cs typeface="+mn-cs"/>
              </a:defRPr>
            </a:lvl4pPr>
            <a:lvl5pPr marL="1828800" algn="l" rtl="0" fontAlgn="base">
              <a:spcBef>
                <a:spcPct val="0"/>
              </a:spcBef>
              <a:spcAft>
                <a:spcPct val="0"/>
              </a:spcAft>
              <a:defRPr sz="1900" kern="1200">
                <a:solidFill>
                  <a:schemeClr val="tx1"/>
                </a:solidFill>
                <a:latin typeface="Tahoma" pitchFamily="34" charset="0"/>
                <a:ea typeface="+mn-ea"/>
                <a:cs typeface="+mn-cs"/>
              </a:defRPr>
            </a:lvl5pPr>
            <a:lvl6pPr marL="2286000" algn="l" defTabSz="914400" rtl="0" eaLnBrk="1" latinLnBrk="0" hangingPunct="1">
              <a:defRPr sz="1900" kern="1200">
                <a:solidFill>
                  <a:schemeClr val="tx1"/>
                </a:solidFill>
                <a:latin typeface="Tahoma" pitchFamily="34" charset="0"/>
                <a:ea typeface="+mn-ea"/>
                <a:cs typeface="+mn-cs"/>
              </a:defRPr>
            </a:lvl6pPr>
            <a:lvl7pPr marL="2743200" algn="l" defTabSz="914400" rtl="0" eaLnBrk="1" latinLnBrk="0" hangingPunct="1">
              <a:defRPr sz="1900" kern="1200">
                <a:solidFill>
                  <a:schemeClr val="tx1"/>
                </a:solidFill>
                <a:latin typeface="Tahoma" pitchFamily="34" charset="0"/>
                <a:ea typeface="+mn-ea"/>
                <a:cs typeface="+mn-cs"/>
              </a:defRPr>
            </a:lvl7pPr>
            <a:lvl8pPr marL="3200400" algn="l" defTabSz="914400" rtl="0" eaLnBrk="1" latinLnBrk="0" hangingPunct="1">
              <a:defRPr sz="1900" kern="1200">
                <a:solidFill>
                  <a:schemeClr val="tx1"/>
                </a:solidFill>
                <a:latin typeface="Tahoma" pitchFamily="34" charset="0"/>
                <a:ea typeface="+mn-ea"/>
                <a:cs typeface="+mn-cs"/>
              </a:defRPr>
            </a:lvl8pPr>
            <a:lvl9pPr marL="3657600" algn="l" defTabSz="914400" rtl="0" eaLnBrk="1" latinLnBrk="0" hangingPunct="1">
              <a:defRPr sz="1900" kern="1200">
                <a:solidFill>
                  <a:schemeClr val="tx1"/>
                </a:solidFill>
                <a:latin typeface="Tahoma" pitchFamily="34" charset="0"/>
                <a:ea typeface="+mn-ea"/>
                <a:cs typeface="+mn-cs"/>
              </a:defRPr>
            </a:lvl9p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800" dirty="0" smtClean="0"/>
              <a:t>JCT-VC L0334: </a:t>
            </a:r>
            <a:r>
              <a:rPr lang="en-US" sz="800" dirty="0" smtClean="0">
                <a:latin typeface="arial"/>
              </a:rPr>
              <a:t>Color Gamut Scalable Video Coding</a:t>
            </a:r>
            <a:r>
              <a:rPr lang="en-US" sz="700" kern="0" dirty="0" smtClean="0"/>
              <a:t>     |  January</a:t>
            </a:r>
            <a:r>
              <a:rPr lang="en-US" sz="700" kern="0" baseline="0" dirty="0" smtClean="0"/>
              <a:t> 2013</a:t>
            </a:r>
            <a:r>
              <a:rPr lang="en-US" sz="700" kern="0" dirty="0" smtClean="0"/>
              <a:t>   |                                                 </a:t>
            </a:r>
            <a:fld id="{95F343B4-3827-46CB-BBEB-8360B6C13ADE}" type="slidenum">
              <a:rPr lang="en-US" sz="1200" kern="0" smtClean="0"/>
              <a:pPr marL="0" marR="0" indent="0" algn="r" defTabSz="914400" rtl="0" eaLnBrk="1" fontAlgn="auto" latinLnBrk="0" hangingPunct="1">
                <a:lnSpc>
                  <a:spcPct val="100000"/>
                </a:lnSpc>
                <a:spcBef>
                  <a:spcPts val="0"/>
                </a:spcBef>
                <a:spcAft>
                  <a:spcPts val="0"/>
                </a:spcAft>
                <a:buClrTx/>
                <a:buSzTx/>
                <a:buFontTx/>
                <a:buNone/>
                <a:tabLst/>
                <a:defRPr/>
              </a:pPr>
              <a:t>‹#›</a:t>
            </a:fld>
            <a:r>
              <a:rPr lang="en-US" sz="700" kern="0" dirty="0" smtClean="0"/>
              <a:t> </a:t>
            </a:r>
          </a:p>
        </p:txBody>
      </p:sp>
    </p:spTree>
  </p:cSld>
  <p:clrMap bg1="lt1" tx1="dk1" bg2="lt2" tx2="dk2" accent1="accent1" accent2="accent2" accent3="accent3" accent4="accent4" accent5="accent5" accent6="accent6" hlink="hlink" folHlink="folHlink"/>
  <p:sldLayoutIdLst>
    <p:sldLayoutId id="2147483697" r:id="rId1"/>
    <p:sldLayoutId id="2147483668" r:id="rId2"/>
    <p:sldLayoutId id="2147483696" r:id="rId3"/>
    <p:sldLayoutId id="2147483669" r:id="rId4"/>
    <p:sldLayoutId id="2147483699" r:id="rId5"/>
    <p:sldLayoutId id="2147483700" r:id="rId6"/>
  </p:sldLayoutIdLst>
  <p:timing>
    <p:tnLst>
      <p:par>
        <p:cTn id="1" dur="indefinite" restart="never" nodeType="tmRoot"/>
      </p:par>
    </p:tnLst>
  </p:timing>
  <p:hf hdr="0" dt="0"/>
  <p:txStyles>
    <p:titleStyle>
      <a:lvl1pPr algn="ctr" defTabSz="871538" rtl="0" eaLnBrk="0" fontAlgn="base" hangingPunct="0">
        <a:spcBef>
          <a:spcPct val="0"/>
        </a:spcBef>
        <a:spcAft>
          <a:spcPct val="0"/>
        </a:spcAft>
        <a:defRPr sz="3200" b="1">
          <a:solidFill>
            <a:schemeClr val="bg1"/>
          </a:solidFill>
          <a:latin typeface="Calibri" pitchFamily="34" charset="0"/>
          <a:ea typeface="+mj-ea"/>
          <a:cs typeface="Calibri" pitchFamily="34" charset="0"/>
        </a:defRPr>
      </a:lvl1pPr>
      <a:lvl2pPr algn="l" defTabSz="871538" rtl="0" eaLnBrk="0" fontAlgn="base" hangingPunct="0">
        <a:spcBef>
          <a:spcPct val="0"/>
        </a:spcBef>
        <a:spcAft>
          <a:spcPct val="0"/>
        </a:spcAft>
        <a:defRPr sz="2800" b="1">
          <a:solidFill>
            <a:schemeClr val="bg1"/>
          </a:solidFill>
          <a:latin typeface="Tahoma" pitchFamily="34" charset="0"/>
        </a:defRPr>
      </a:lvl2pPr>
      <a:lvl3pPr algn="l" defTabSz="871538" rtl="0" eaLnBrk="0" fontAlgn="base" hangingPunct="0">
        <a:spcBef>
          <a:spcPct val="0"/>
        </a:spcBef>
        <a:spcAft>
          <a:spcPct val="0"/>
        </a:spcAft>
        <a:defRPr sz="2800" b="1">
          <a:solidFill>
            <a:schemeClr val="bg1"/>
          </a:solidFill>
          <a:latin typeface="Tahoma" pitchFamily="34" charset="0"/>
        </a:defRPr>
      </a:lvl3pPr>
      <a:lvl4pPr algn="l" defTabSz="871538" rtl="0" eaLnBrk="0" fontAlgn="base" hangingPunct="0">
        <a:spcBef>
          <a:spcPct val="0"/>
        </a:spcBef>
        <a:spcAft>
          <a:spcPct val="0"/>
        </a:spcAft>
        <a:defRPr sz="2800" b="1">
          <a:solidFill>
            <a:schemeClr val="bg1"/>
          </a:solidFill>
          <a:latin typeface="Tahoma" pitchFamily="34" charset="0"/>
        </a:defRPr>
      </a:lvl4pPr>
      <a:lvl5pPr algn="l" defTabSz="871538" rtl="0" eaLnBrk="0" fontAlgn="base" hangingPunct="0">
        <a:spcBef>
          <a:spcPct val="0"/>
        </a:spcBef>
        <a:spcAft>
          <a:spcPct val="0"/>
        </a:spcAft>
        <a:defRPr sz="2800" b="1">
          <a:solidFill>
            <a:schemeClr val="bg1"/>
          </a:solidFill>
          <a:latin typeface="Tahoma" pitchFamily="34" charset="0"/>
        </a:defRPr>
      </a:lvl5pPr>
      <a:lvl6pPr marL="457200" algn="l" defTabSz="871538" rtl="0" fontAlgn="base">
        <a:spcBef>
          <a:spcPct val="0"/>
        </a:spcBef>
        <a:spcAft>
          <a:spcPct val="0"/>
        </a:spcAft>
        <a:defRPr sz="2800" b="1">
          <a:solidFill>
            <a:schemeClr val="bg1"/>
          </a:solidFill>
          <a:latin typeface="Tahoma" pitchFamily="34" charset="0"/>
        </a:defRPr>
      </a:lvl6pPr>
      <a:lvl7pPr marL="914400" algn="l" defTabSz="871538" rtl="0" fontAlgn="base">
        <a:spcBef>
          <a:spcPct val="0"/>
        </a:spcBef>
        <a:spcAft>
          <a:spcPct val="0"/>
        </a:spcAft>
        <a:defRPr sz="2800" b="1">
          <a:solidFill>
            <a:schemeClr val="bg1"/>
          </a:solidFill>
          <a:latin typeface="Tahoma" pitchFamily="34" charset="0"/>
        </a:defRPr>
      </a:lvl7pPr>
      <a:lvl8pPr marL="1371600" algn="l" defTabSz="871538" rtl="0" fontAlgn="base">
        <a:spcBef>
          <a:spcPct val="0"/>
        </a:spcBef>
        <a:spcAft>
          <a:spcPct val="0"/>
        </a:spcAft>
        <a:defRPr sz="2800" b="1">
          <a:solidFill>
            <a:schemeClr val="bg1"/>
          </a:solidFill>
          <a:latin typeface="Tahoma" pitchFamily="34" charset="0"/>
        </a:defRPr>
      </a:lvl8pPr>
      <a:lvl9pPr marL="1828800" algn="l" defTabSz="871538" rtl="0" fontAlgn="base">
        <a:spcBef>
          <a:spcPct val="0"/>
        </a:spcBef>
        <a:spcAft>
          <a:spcPct val="0"/>
        </a:spcAft>
        <a:defRPr sz="2800" b="1">
          <a:solidFill>
            <a:schemeClr val="bg1"/>
          </a:solidFill>
          <a:latin typeface="Tahoma" pitchFamily="34" charset="0"/>
        </a:defRPr>
      </a:lvl9pPr>
    </p:titleStyle>
    <p:bodyStyle>
      <a:lvl1pPr marL="325438" indent="-325438" algn="l" defTabSz="871538" rtl="0" eaLnBrk="0" fontAlgn="base" hangingPunct="0">
        <a:spcBef>
          <a:spcPct val="20000"/>
        </a:spcBef>
        <a:spcAft>
          <a:spcPct val="0"/>
        </a:spcAft>
        <a:buClr>
          <a:schemeClr val="bg1">
            <a:lumMod val="50000"/>
          </a:schemeClr>
        </a:buClr>
        <a:buSzPct val="60000"/>
        <a:buFont typeface="Wingdings" pitchFamily="2" charset="2"/>
        <a:buChar char="n"/>
        <a:defRPr sz="2800">
          <a:solidFill>
            <a:schemeClr val="tx1"/>
          </a:solidFill>
          <a:latin typeface="Calibri" pitchFamily="34" charset="0"/>
          <a:ea typeface="+mn-ea"/>
          <a:cs typeface="Calibri" pitchFamily="34" charset="0"/>
        </a:defRPr>
      </a:lvl1pPr>
      <a:lvl2pPr marL="706438" indent="-269875" algn="l" defTabSz="871538" rtl="0" eaLnBrk="0" fontAlgn="base" hangingPunct="0">
        <a:spcBef>
          <a:spcPct val="20000"/>
        </a:spcBef>
        <a:spcAft>
          <a:spcPct val="0"/>
        </a:spcAft>
        <a:buClr>
          <a:schemeClr val="bg1">
            <a:lumMod val="50000"/>
          </a:schemeClr>
        </a:buClr>
        <a:buSzPct val="55000"/>
        <a:buFont typeface="Wingdings" pitchFamily="2" charset="2"/>
        <a:buChar char="n"/>
        <a:defRPr sz="2400">
          <a:solidFill>
            <a:schemeClr val="tx1"/>
          </a:solidFill>
          <a:latin typeface="Calibri" pitchFamily="34" charset="0"/>
          <a:cs typeface="Calibri" pitchFamily="34" charset="0"/>
        </a:defRPr>
      </a:lvl2pPr>
      <a:lvl3pPr marL="1087438" indent="-215900" algn="l" defTabSz="871538" rtl="0" eaLnBrk="0" fontAlgn="base" hangingPunct="0">
        <a:spcBef>
          <a:spcPct val="20000"/>
        </a:spcBef>
        <a:spcAft>
          <a:spcPct val="0"/>
        </a:spcAft>
        <a:buClr>
          <a:schemeClr val="bg1">
            <a:lumMod val="50000"/>
          </a:schemeClr>
        </a:buClr>
        <a:buSzPct val="50000"/>
        <a:buFont typeface="Wingdings" pitchFamily="2" charset="2"/>
        <a:buChar char="n"/>
        <a:defRPr sz="2200">
          <a:solidFill>
            <a:schemeClr val="tx1"/>
          </a:solidFill>
          <a:latin typeface="Calibri" pitchFamily="34" charset="0"/>
          <a:cs typeface="Calibri" pitchFamily="34" charset="0"/>
        </a:defRPr>
      </a:lvl3pPr>
      <a:lvl4pPr marL="1524000" indent="-217488" algn="l" defTabSz="871538" rtl="0" eaLnBrk="0" fontAlgn="base" hangingPunct="0">
        <a:spcBef>
          <a:spcPct val="20000"/>
        </a:spcBef>
        <a:spcAft>
          <a:spcPct val="0"/>
        </a:spcAft>
        <a:buClr>
          <a:schemeClr val="bg1">
            <a:lumMod val="50000"/>
          </a:schemeClr>
        </a:buClr>
        <a:buSzPct val="55000"/>
        <a:buFont typeface="Wingdings" pitchFamily="2" charset="2"/>
        <a:buChar char="n"/>
        <a:defRPr sz="2000">
          <a:solidFill>
            <a:schemeClr val="tx1"/>
          </a:solidFill>
          <a:latin typeface="Calibri" pitchFamily="34" charset="0"/>
          <a:cs typeface="Calibri" pitchFamily="34" charset="0"/>
        </a:defRPr>
      </a:lvl4pPr>
      <a:lvl5pPr marL="1960563" indent="-217488" algn="l" defTabSz="871538" rtl="0" eaLnBrk="0" fontAlgn="base" hangingPunct="0">
        <a:spcBef>
          <a:spcPct val="20000"/>
        </a:spcBef>
        <a:spcAft>
          <a:spcPct val="0"/>
        </a:spcAft>
        <a:buClr>
          <a:schemeClr val="bg1">
            <a:lumMod val="50000"/>
          </a:schemeClr>
        </a:buClr>
        <a:buSzPct val="50000"/>
        <a:buFont typeface="Wingdings" pitchFamily="2" charset="2"/>
        <a:buChar char="n"/>
        <a:defRPr sz="1800">
          <a:solidFill>
            <a:schemeClr val="tx1"/>
          </a:solidFill>
          <a:latin typeface="Calibri" pitchFamily="34" charset="0"/>
          <a:cs typeface="Calibri" pitchFamily="34" charset="0"/>
        </a:defRPr>
      </a:lvl5pPr>
      <a:lvl6pPr marL="24177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6pPr>
      <a:lvl7pPr marL="28749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7pPr>
      <a:lvl8pPr marL="33321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8pPr>
      <a:lvl9pPr marL="3789363" indent="-217488" algn="l" defTabSz="871538" rtl="0" fontAlgn="base">
        <a:spcBef>
          <a:spcPct val="20000"/>
        </a:spcBef>
        <a:spcAft>
          <a:spcPct val="0"/>
        </a:spcAft>
        <a:buClr>
          <a:schemeClr val="accent1"/>
        </a:buClr>
        <a:buSzPct val="50000"/>
        <a:buFont typeface="Wingdings" pitchFamily="2" charset="2"/>
        <a:buChar char="n"/>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JCT-VC L0334: </a:t>
            </a:r>
            <a:r>
              <a:rPr lang="en-US" sz="4000" dirty="0"/>
              <a:t>Color Gamut Scalable Video Coding </a:t>
            </a:r>
            <a:endParaRPr lang="en-US" sz="4000" dirty="0">
              <a:solidFill>
                <a:srgbClr val="0070C0"/>
              </a:solidFill>
            </a:endParaRPr>
          </a:p>
        </p:txBody>
      </p:sp>
      <p:sp>
        <p:nvSpPr>
          <p:cNvPr id="3" name="Subtitle 2"/>
          <p:cNvSpPr>
            <a:spLocks noGrp="1"/>
          </p:cNvSpPr>
          <p:nvPr>
            <p:ph type="subTitle" idx="1"/>
          </p:nvPr>
        </p:nvSpPr>
        <p:spPr>
          <a:xfrm>
            <a:off x="1905000" y="2876550"/>
            <a:ext cx="5337199" cy="1075292"/>
          </a:xfrm>
        </p:spPr>
        <p:txBody>
          <a:bodyPr>
            <a:normAutofit lnSpcReduction="10000"/>
          </a:bodyPr>
          <a:lstStyle/>
          <a:p>
            <a:r>
              <a:rPr lang="en-US" dirty="0" smtClean="0"/>
              <a:t>Louis Kerofsky, Seung-Hwan Kim, </a:t>
            </a:r>
            <a:r>
              <a:rPr lang="en-US" smtClean="0"/>
              <a:t>Kiran Misra </a:t>
            </a:r>
            <a:r>
              <a:rPr lang="en-US" dirty="0" smtClean="0"/>
              <a:t>and Andrew Segall</a:t>
            </a:r>
          </a:p>
          <a:p>
            <a:endParaRPr lang="en-US" dirty="0" smtClean="0"/>
          </a:p>
          <a:p>
            <a:r>
              <a:rPr lang="en-US" dirty="0" smtClean="0"/>
              <a:t>Presenter: Andrew Segall</a:t>
            </a:r>
            <a:endParaRPr lang="en-US" dirty="0"/>
          </a:p>
        </p:txBody>
      </p:sp>
    </p:spTree>
    <p:extLst>
      <p:ext uri="{BB962C8B-B14F-4D97-AF65-F5344CB8AC3E}">
        <p14:creationId xmlns:p14="http://schemas.microsoft.com/office/powerpoint/2010/main" val="21266660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2293" y="942268"/>
            <a:ext cx="8343108" cy="3650794"/>
          </a:xfrm>
        </p:spPr>
        <p:txBody>
          <a:bodyPr/>
          <a:lstStyle/>
          <a:p>
            <a:r>
              <a:rPr lang="en-US" sz="2000" dirty="0" smtClean="0"/>
              <a:t>Performance</a:t>
            </a:r>
          </a:p>
          <a:p>
            <a:pPr lvl="1"/>
            <a:r>
              <a:rPr lang="en-US" sz="1600" dirty="0" smtClean="0"/>
              <a:t>First Scenario</a:t>
            </a:r>
          </a:p>
          <a:p>
            <a:pPr lvl="2"/>
            <a:r>
              <a:rPr lang="en-US" sz="1400" dirty="0" smtClean="0"/>
              <a:t>Use common test sequences </a:t>
            </a:r>
          </a:p>
          <a:p>
            <a:pPr lvl="2"/>
            <a:endParaRPr lang="en-US" sz="1400" dirty="0" smtClean="0"/>
          </a:p>
          <a:p>
            <a:pPr lvl="2"/>
            <a:endParaRPr lang="en-US" sz="1400" dirty="0"/>
          </a:p>
          <a:p>
            <a:endParaRPr lang="en-US" dirty="0"/>
          </a:p>
        </p:txBody>
      </p:sp>
      <p:sp>
        <p:nvSpPr>
          <p:cNvPr id="2" name="Title 1"/>
          <p:cNvSpPr>
            <a:spLocks noGrp="1"/>
          </p:cNvSpPr>
          <p:nvPr>
            <p:ph type="title"/>
          </p:nvPr>
        </p:nvSpPr>
        <p:spPr/>
        <p:txBody>
          <a:bodyPr/>
          <a:lstStyle/>
          <a:p>
            <a:r>
              <a:rPr lang="en-US" dirty="0" smtClean="0"/>
              <a:t>Color Space scalable tests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129225"/>
            <a:ext cx="3657600" cy="2057400"/>
          </a:xfrm>
          <a:prstGeom prst="rect">
            <a:avLst/>
          </a:prstGeom>
        </p:spPr>
      </p:pic>
      <p:sp>
        <p:nvSpPr>
          <p:cNvPr id="5" name="TextBox 4"/>
          <p:cNvSpPr txBox="1"/>
          <p:nvPr/>
        </p:nvSpPr>
        <p:spPr>
          <a:xfrm>
            <a:off x="1219200" y="4311223"/>
            <a:ext cx="2733441" cy="276999"/>
          </a:xfrm>
          <a:prstGeom prst="rect">
            <a:avLst/>
          </a:prstGeom>
          <a:noFill/>
        </p:spPr>
        <p:txBody>
          <a:bodyPr wrap="none" rtlCol="0">
            <a:spAutoFit/>
          </a:bodyPr>
          <a:lstStyle/>
          <a:p>
            <a:r>
              <a:rPr lang="en-US" sz="1200" dirty="0" smtClean="0"/>
              <a:t>BT.709 BL data (presented as BT.709)</a:t>
            </a:r>
            <a:endParaRPr lang="en-US" sz="12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4400" y="2114550"/>
            <a:ext cx="3657600" cy="2057400"/>
          </a:xfrm>
          <a:prstGeom prst="rect">
            <a:avLst/>
          </a:prstGeom>
        </p:spPr>
      </p:pic>
      <p:sp>
        <p:nvSpPr>
          <p:cNvPr id="7" name="TextBox 6"/>
          <p:cNvSpPr txBox="1"/>
          <p:nvPr/>
        </p:nvSpPr>
        <p:spPr>
          <a:xfrm>
            <a:off x="5562600" y="4325123"/>
            <a:ext cx="2815643" cy="276999"/>
          </a:xfrm>
          <a:prstGeom prst="rect">
            <a:avLst/>
          </a:prstGeom>
          <a:noFill/>
        </p:spPr>
        <p:txBody>
          <a:bodyPr wrap="none" rtlCol="0">
            <a:spAutoFit/>
          </a:bodyPr>
          <a:lstStyle/>
          <a:p>
            <a:r>
              <a:rPr lang="en-US" sz="1200" dirty="0" smtClean="0"/>
              <a:t>BT.2020 EL data (presented as BT.709)</a:t>
            </a:r>
            <a:endParaRPr lang="en-US" sz="1200" dirty="0"/>
          </a:p>
        </p:txBody>
      </p:sp>
    </p:spTree>
    <p:extLst>
      <p:ext uri="{BB962C8B-B14F-4D97-AF65-F5344CB8AC3E}">
        <p14:creationId xmlns:p14="http://schemas.microsoft.com/office/powerpoint/2010/main" val="3228666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Chromaticity of SWG-1 to SWG-5 content</a:t>
            </a:r>
            <a:endParaRPr lang="en-US"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58000" y="3209925"/>
            <a:ext cx="2286000" cy="1714500"/>
          </a:xfrm>
          <a:prstGeom prst="rect">
            <a:avLst/>
          </a:prstGeom>
        </p:spPr>
      </p:pic>
      <p:pic>
        <p:nvPicPr>
          <p:cNvPr id="9"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648200" y="1466850"/>
            <a:ext cx="22860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0" y="1466850"/>
            <a:ext cx="2286000" cy="171450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0" y="3219450"/>
            <a:ext cx="2286000" cy="1714500"/>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72000" y="3219450"/>
            <a:ext cx="2286000" cy="1714500"/>
          </a:xfrm>
          <a:prstGeom prst="rect">
            <a:avLst/>
          </a:prstGeom>
        </p:spPr>
      </p:pic>
      <p:sp>
        <p:nvSpPr>
          <p:cNvPr id="13" name="Content Placeholder 2"/>
          <p:cNvSpPr>
            <a:spLocks noGrp="1"/>
          </p:cNvSpPr>
          <p:nvPr>
            <p:ph idx="1"/>
          </p:nvPr>
        </p:nvSpPr>
        <p:spPr>
          <a:xfrm>
            <a:off x="572293" y="942268"/>
            <a:ext cx="3923507" cy="3650794"/>
          </a:xfrm>
        </p:spPr>
        <p:txBody>
          <a:bodyPr/>
          <a:lstStyle/>
          <a:p>
            <a:r>
              <a:rPr lang="en-US" sz="2000" dirty="0" smtClean="0"/>
              <a:t>Performance</a:t>
            </a:r>
          </a:p>
          <a:p>
            <a:pPr lvl="1"/>
            <a:r>
              <a:rPr lang="en-US" sz="1600" dirty="0" smtClean="0"/>
              <a:t>Second Scenario</a:t>
            </a:r>
          </a:p>
          <a:p>
            <a:pPr lvl="2"/>
            <a:r>
              <a:rPr lang="en-US" sz="1400" dirty="0" smtClean="0"/>
              <a:t>BT.2020 sequences (internal)</a:t>
            </a:r>
          </a:p>
          <a:p>
            <a:pPr lvl="2"/>
            <a:r>
              <a:rPr lang="en-US" sz="1400" dirty="0" smtClean="0"/>
              <a:t>HD and 4K source</a:t>
            </a:r>
          </a:p>
          <a:p>
            <a:pPr lvl="2"/>
            <a:r>
              <a:rPr lang="en-US" sz="1400" dirty="0" smtClean="0"/>
              <a:t>Natural content and professionally captured</a:t>
            </a:r>
          </a:p>
          <a:p>
            <a:pPr lvl="2"/>
            <a:r>
              <a:rPr lang="en-US" sz="1400" dirty="0" smtClean="0"/>
              <a:t>Out of gamut colors projected to BT.709 boundary for </a:t>
            </a:r>
            <a:r>
              <a:rPr lang="en-US" sz="1400" dirty="0" err="1" smtClean="0"/>
              <a:t>baselayer</a:t>
            </a:r>
            <a:r>
              <a:rPr lang="en-US" sz="1400" dirty="0" smtClean="0"/>
              <a:t> creation; </a:t>
            </a:r>
            <a:r>
              <a:rPr lang="en-US" sz="1400" dirty="0" err="1" smtClean="0"/>
              <a:t>CfP</a:t>
            </a:r>
            <a:r>
              <a:rPr lang="en-US" sz="1400" dirty="0" smtClean="0"/>
              <a:t> </a:t>
            </a:r>
            <a:r>
              <a:rPr lang="en-US" sz="1400" dirty="0" err="1" smtClean="0"/>
              <a:t>downsamplers</a:t>
            </a:r>
            <a:r>
              <a:rPr lang="en-US" sz="1400" dirty="0" smtClean="0"/>
              <a:t> used.</a:t>
            </a:r>
          </a:p>
          <a:p>
            <a:pPr lvl="2"/>
            <a:endParaRPr lang="en-US" sz="1400" dirty="0" smtClean="0"/>
          </a:p>
          <a:p>
            <a:pPr lvl="2"/>
            <a:endParaRPr lang="en-US" sz="1400" dirty="0"/>
          </a:p>
          <a:p>
            <a:endParaRPr lang="en-US" dirty="0"/>
          </a:p>
        </p:txBody>
      </p:sp>
    </p:spTree>
    <p:extLst>
      <p:ext uri="{BB962C8B-B14F-4D97-AF65-F5344CB8AC3E}">
        <p14:creationId xmlns:p14="http://schemas.microsoft.com/office/powerpoint/2010/main" val="229496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Simulcast Comparison Example (Traffic)</a:t>
            </a:r>
            <a:endParaRPr lang="en-US" dirty="0"/>
          </a:p>
        </p:txBody>
      </p:sp>
      <p:sp>
        <p:nvSpPr>
          <p:cNvPr id="4" name="TextBox 3"/>
          <p:cNvSpPr txBox="1"/>
          <p:nvPr/>
        </p:nvSpPr>
        <p:spPr>
          <a:xfrm>
            <a:off x="5257800" y="2800350"/>
            <a:ext cx="3657600" cy="1292662"/>
          </a:xfrm>
          <a:prstGeom prst="rect">
            <a:avLst/>
          </a:prstGeom>
          <a:noFill/>
        </p:spPr>
        <p:txBody>
          <a:bodyPr wrap="square" rtlCol="0">
            <a:spAutoFit/>
          </a:bodyPr>
          <a:lstStyle/>
          <a:p>
            <a:r>
              <a:rPr lang="en-US" sz="1200" dirty="0" smtClean="0">
                <a:latin typeface="Calibri" pitchFamily="34" charset="0"/>
                <a:cs typeface="Calibri" pitchFamily="34" charset="0"/>
              </a:rPr>
              <a:t>The single layer is compared to the Base Layer + Enhancement Layer in terms of BD rate.  The RD performance of the gain offset model compared to the bit increment model is seen in all color channels but largest in the V channel.</a:t>
            </a:r>
          </a:p>
          <a:p>
            <a:endParaRPr lang="en-US" sz="1800" dirty="0" smtClean="0">
              <a:latin typeface="Calibri" pitchFamily="34" charset="0"/>
              <a:cs typeface="Calibri" pitchFamily="34" charset="0"/>
            </a:endParaRPr>
          </a:p>
        </p:txBody>
      </p:sp>
      <p:pic>
        <p:nvPicPr>
          <p:cNvPr id="410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664735"/>
            <a:ext cx="3200400" cy="203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590550"/>
            <a:ext cx="3200400" cy="2125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5000" y="2726778"/>
            <a:ext cx="3200400" cy="2123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7603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Enhancement Layer Comparison Example (Traffic)</a:t>
            </a:r>
            <a:endParaRPr lang="en-US" sz="2800" dirty="0"/>
          </a:p>
        </p:txBody>
      </p:sp>
      <p:sp>
        <p:nvSpPr>
          <p:cNvPr id="11" name="TextBox 10"/>
          <p:cNvSpPr txBox="1"/>
          <p:nvPr/>
        </p:nvSpPr>
        <p:spPr>
          <a:xfrm>
            <a:off x="5181600" y="2952750"/>
            <a:ext cx="3657600" cy="923330"/>
          </a:xfrm>
          <a:prstGeom prst="rect">
            <a:avLst/>
          </a:prstGeom>
          <a:noFill/>
        </p:spPr>
        <p:txBody>
          <a:bodyPr wrap="square" rtlCol="0">
            <a:spAutoFit/>
          </a:bodyPr>
          <a:lstStyle/>
          <a:p>
            <a:r>
              <a:rPr lang="en-US" sz="1200" dirty="0" smtClean="0">
                <a:latin typeface="Calibri" pitchFamily="34" charset="0"/>
                <a:cs typeface="Calibri" pitchFamily="34" charset="0"/>
              </a:rPr>
              <a:t>The Enhancement Layers are compared, the Bit-Difference and the NonAdaptive and Sequence Adaptive Gain Offset</a:t>
            </a:r>
          </a:p>
          <a:p>
            <a:endParaRPr lang="en-US" sz="1800" dirty="0" smtClean="0">
              <a:latin typeface="Calibri" pitchFamily="34" charset="0"/>
              <a:cs typeface="Calibri"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803673"/>
            <a:ext cx="3168366"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5766" y="788670"/>
            <a:ext cx="3029369"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49166" y="2861290"/>
            <a:ext cx="3031862"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58386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Comparison (EL only)</a:t>
            </a:r>
            <a:endParaRPr lang="en-US" dirty="0"/>
          </a:p>
        </p:txBody>
      </p:sp>
      <p:graphicFrame>
        <p:nvGraphicFramePr>
          <p:cNvPr id="4" name="Table 3"/>
          <p:cNvGraphicFramePr>
            <a:graphicFrameLocks noGrp="1"/>
          </p:cNvGraphicFramePr>
          <p:nvPr/>
        </p:nvGraphicFramePr>
        <p:xfrm>
          <a:off x="2258440" y="913074"/>
          <a:ext cx="4980560" cy="3944676"/>
        </p:xfrm>
        <a:graphic>
          <a:graphicData uri="http://schemas.openxmlformats.org/drawingml/2006/table">
            <a:tbl>
              <a:tblPr/>
              <a:tblGrid>
                <a:gridCol w="622570"/>
                <a:gridCol w="622570"/>
                <a:gridCol w="622570"/>
                <a:gridCol w="622570"/>
                <a:gridCol w="622570"/>
                <a:gridCol w="622570"/>
                <a:gridCol w="622570"/>
                <a:gridCol w="622570"/>
              </a:tblGrid>
              <a:tr h="181583">
                <a:tc>
                  <a:txBody>
                    <a:bodyPr/>
                    <a:lstStyle/>
                    <a:p>
                      <a:pPr algn="l" fontAlgn="b"/>
                      <a:r>
                        <a:rPr lang="en-US" sz="800" b="0" i="0" u="none" strike="noStrike" dirty="0">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800" b="1" i="0" u="none" strike="noStrike">
                          <a:solidFill>
                            <a:srgbClr val="000000"/>
                          </a:solidFill>
                          <a:latin typeface="Arial"/>
                        </a:rPr>
                        <a:t>AI HEVC 2x</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latin typeface="Arial"/>
                        </a:rPr>
                        <a:t>AI HEVC CGS</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7017">
                <a:tc>
                  <a:txBody>
                    <a:bodyPr/>
                    <a:lstStyle/>
                    <a:p>
                      <a:pPr algn="l" fontAlgn="b"/>
                      <a:r>
                        <a:rPr lang="en-US" sz="800" b="0"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baseline="0" dirty="0">
                          <a:solidFill>
                            <a:schemeClr val="tx1"/>
                          </a:solidFill>
                          <a:latin typeface="Arial"/>
                        </a:rPr>
                        <a:t>-43.5%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-47.2%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-44.8%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-91.0%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-90.8%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-90.3%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baseline="0" dirty="0">
                          <a:solidFill>
                            <a:schemeClr val="tx1"/>
                          </a:solidFill>
                          <a:latin typeface="Arial"/>
                        </a:rPr>
                        <a:t>-42.8%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-47.1%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-46.6%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-94.1%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-94.0%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-94.4%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baseline="0">
                          <a:solidFill>
                            <a:schemeClr val="tx1"/>
                          </a:solidFill>
                          <a:latin typeface="Arial"/>
                        </a:rPr>
                        <a:t>-46.2%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-49.7%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-49.7%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-95.7%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-95.7%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-95.9%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baseline="0">
                          <a:solidFill>
                            <a:schemeClr val="tx1"/>
                          </a:solidFill>
                          <a:latin typeface="Arial"/>
                        </a:rPr>
                        <a:t>-29.0%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-32.6%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-29.0%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-86.9%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-86.4%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-85.3%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B</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baseline="0">
                          <a:solidFill>
                            <a:schemeClr val="tx1"/>
                          </a:solidFill>
                          <a:latin typeface="Arial"/>
                        </a:rPr>
                        <a:t>-28.6%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-33.1%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-30.5%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-91.1%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-90.8%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-91.0%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baseline="0">
                          <a:solidFill>
                            <a:schemeClr val="tx1"/>
                          </a:solidFill>
                          <a:latin typeface="Arial"/>
                        </a:rPr>
                        <a:t>-33.0%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-36.7%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-34.7%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-93.1%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-93.0%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-93.1%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baseline="0">
                          <a:solidFill>
                            <a:schemeClr val="tx1"/>
                          </a:solidFill>
                          <a:latin typeface="Arial"/>
                        </a:rPr>
                        <a:t>-22.4%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-25.7%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-23.5%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-49.8%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-48.6%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-47.8%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SWG</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baseline="0">
                          <a:solidFill>
                            <a:schemeClr val="tx1"/>
                          </a:solidFill>
                          <a:latin typeface="Arial"/>
                        </a:rPr>
                        <a:t>-28.6%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-32.4%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-31.2%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-60.3%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-59.5%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-59.4%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baseline="0">
                          <a:solidFill>
                            <a:schemeClr val="tx1"/>
                          </a:solidFill>
                          <a:latin typeface="Arial"/>
                        </a:rPr>
                        <a:t>-29.7%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-33.2%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-32.2%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-62.2%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-60.8%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-61.0%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800" b="1" i="0" u="none" strike="noStrike" baseline="0">
                          <a:solidFill>
                            <a:schemeClr val="tx1"/>
                          </a:solidFill>
                          <a:latin typeface="Arial"/>
                        </a:rPr>
                        <a:t>RA HEVC 2x</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baseline="0" dirty="0">
                          <a:solidFill>
                            <a:schemeClr val="tx1"/>
                          </a:solidFill>
                          <a:latin typeface="Arial"/>
                        </a:rPr>
                        <a:t>RA HEVC CGS</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0">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dirty="0">
                          <a:solidFill>
                            <a:schemeClr val="tx1"/>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dirty="0">
                          <a:solidFill>
                            <a:schemeClr val="tx1"/>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baseline="0" dirty="0">
                          <a:solidFill>
                            <a:schemeClr val="tx1"/>
                          </a:solidFill>
                          <a:latin typeface="Arial"/>
                        </a:rPr>
                        <a:t>-31.2%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-26.2%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-15.9%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-81.5%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-80.0%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-72.3%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baseline="0" dirty="0">
                          <a:solidFill>
                            <a:schemeClr val="tx1"/>
                          </a:solidFill>
                          <a:latin typeface="Arial"/>
                        </a:rPr>
                        <a:t>-29.1%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-25.3%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-25.9%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-85.6%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-84.5%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-85.4%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baseline="0">
                          <a:solidFill>
                            <a:schemeClr val="tx1"/>
                          </a:solidFill>
                          <a:latin typeface="Arial"/>
                        </a:rPr>
                        <a:t>-34.0%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-27.8%</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-26.1%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-90.3%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-89.5%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-90.2%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baseline="0">
                          <a:solidFill>
                            <a:schemeClr val="tx1"/>
                          </a:solidFill>
                          <a:latin typeface="Arial"/>
                        </a:rPr>
                        <a:t>-20.6%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-20.1%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-14.5%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-76.3%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-73.9%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-66.4%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B</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baseline="0">
                          <a:solidFill>
                            <a:schemeClr val="tx1"/>
                          </a:solidFill>
                          <a:latin typeface="Arial"/>
                        </a:rPr>
                        <a:t>-20.0%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-20.2%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-16.9%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-81.0%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-79.1%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-80.2%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baseline="0">
                          <a:solidFill>
                            <a:schemeClr val="tx1"/>
                          </a:solidFill>
                          <a:latin typeface="Arial"/>
                        </a:rPr>
                        <a:t>-24.6%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-23.0%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-20.0%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-86.3%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-84.6%</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-85.2%</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baseline="0">
                          <a:solidFill>
                            <a:schemeClr val="tx1"/>
                          </a:solidFill>
                          <a:latin typeface="Arial"/>
                        </a:rPr>
                        <a:t>-13.3%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-14.4%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-10.0%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-37.1%</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a:solidFill>
                            <a:schemeClr val="tx1"/>
                          </a:solidFill>
                          <a:latin typeface="Arial"/>
                        </a:rPr>
                        <a:t>-34.4%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900" b="0" i="0" u="none" strike="noStrike" baseline="0" dirty="0">
                          <a:solidFill>
                            <a:schemeClr val="tx1"/>
                          </a:solidFill>
                          <a:latin typeface="Arial"/>
                        </a:rPr>
                        <a:t>-32.4%</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SWG</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baseline="0">
                          <a:solidFill>
                            <a:schemeClr val="tx1"/>
                          </a:solidFill>
                          <a:latin typeface="Arial"/>
                        </a:rPr>
                        <a:t>-17.3%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-17.7%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-12.5%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-44.5%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a:solidFill>
                            <a:schemeClr val="tx1"/>
                          </a:solidFill>
                          <a:latin typeface="Arial"/>
                        </a:rPr>
                        <a:t>-39.3%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algn="ctr" fontAlgn="b"/>
                      <a:r>
                        <a:rPr lang="en-US" sz="900" b="0" i="0" u="none" strike="noStrike" baseline="0" dirty="0">
                          <a:solidFill>
                            <a:schemeClr val="tx1"/>
                          </a:solidFill>
                          <a:latin typeface="Arial"/>
                        </a:rPr>
                        <a:t>-38.3%</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baseline="0">
                          <a:solidFill>
                            <a:schemeClr val="tx1"/>
                          </a:solidFill>
                          <a:latin typeface="Arial"/>
                        </a:rPr>
                        <a:t>-17.9%</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-18.0%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-13.0%</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-46.5%</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a:solidFill>
                            <a:schemeClr val="tx1"/>
                          </a:solidFill>
                          <a:latin typeface="Arial"/>
                        </a:rPr>
                        <a:t>-40.7%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900" b="0" i="0" u="none" strike="noStrike" baseline="0" dirty="0">
                          <a:solidFill>
                            <a:schemeClr val="tx1"/>
                          </a:solidFill>
                          <a:latin typeface="Arial"/>
                        </a:rPr>
                        <a:t>-39.7%</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bl>
          </a:graphicData>
        </a:graphic>
      </p:graphicFrame>
    </p:spTree>
    <p:extLst>
      <p:ext uri="{BB962C8B-B14F-4D97-AF65-F5344CB8AC3E}">
        <p14:creationId xmlns:p14="http://schemas.microsoft.com/office/powerpoint/2010/main" val="2511111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Comparison (BL+EL)</a:t>
            </a:r>
            <a:endParaRPr lang="en-US" dirty="0"/>
          </a:p>
        </p:txBody>
      </p:sp>
      <p:graphicFrame>
        <p:nvGraphicFramePr>
          <p:cNvPr id="4" name="Table 3"/>
          <p:cNvGraphicFramePr>
            <a:graphicFrameLocks noGrp="1"/>
          </p:cNvGraphicFramePr>
          <p:nvPr/>
        </p:nvGraphicFramePr>
        <p:xfrm>
          <a:off x="2258440" y="913074"/>
          <a:ext cx="4980560" cy="3944676"/>
        </p:xfrm>
        <a:graphic>
          <a:graphicData uri="http://schemas.openxmlformats.org/drawingml/2006/table">
            <a:tbl>
              <a:tblPr/>
              <a:tblGrid>
                <a:gridCol w="622570"/>
                <a:gridCol w="622570"/>
                <a:gridCol w="622570"/>
                <a:gridCol w="622570"/>
                <a:gridCol w="622570"/>
                <a:gridCol w="622570"/>
                <a:gridCol w="622570"/>
                <a:gridCol w="622570"/>
              </a:tblGrid>
              <a:tr h="181583">
                <a:tc>
                  <a:txBody>
                    <a:bodyPr/>
                    <a:lstStyle/>
                    <a:p>
                      <a:pPr algn="l" fontAlgn="b"/>
                      <a:r>
                        <a:rPr lang="en-US" sz="800" b="0" i="0" u="none" strike="noStrike" dirty="0">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0"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800" b="1" i="0" u="none" strike="noStrike">
                          <a:solidFill>
                            <a:srgbClr val="000000"/>
                          </a:solidFill>
                          <a:latin typeface="Arial"/>
                        </a:rPr>
                        <a:t>AI HEVC 2x</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latin typeface="Arial"/>
                        </a:rPr>
                        <a:t>AI HEVC CGS</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47017">
                <a:tc>
                  <a:txBody>
                    <a:bodyPr/>
                    <a:lstStyle/>
                    <a:p>
                      <a:pPr algn="l" fontAlgn="b"/>
                      <a:r>
                        <a:rPr lang="en-US" sz="800" b="0"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-25.10%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-29.60%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-26.90%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-45.40%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-45.00%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-41.70%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-24.20%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-29.40%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-29.00%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-47.10%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-46.80%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-49.80%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-26.90%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-31.40%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-31.60%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-47.60%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-48.20%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-51.00%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-17.10%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-21.30%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-17.50%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-43.30%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-42.50%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-38.10%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B</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-16.60%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-21.70%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-19.00%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-45.40%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-44.90%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-46.50%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-19.80%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-24.00%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-22.10%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-46.20%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-46.40%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-47.80%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-12.10%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-16.00%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-13.50%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-24.70%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-23.60%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-22.40%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SWG</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-15.60%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-20.20%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-18.80%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-29.80%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-29.20%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-29.30%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-16.10%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-20.70%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-19.40%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-30.90%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-29.60%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-29.90%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800" b="1" i="0" u="none" strike="noStrike" baseline="0">
                          <a:solidFill>
                            <a:schemeClr val="tx1"/>
                          </a:solidFill>
                          <a:latin typeface="Arial"/>
                        </a:rPr>
                        <a:t>RA HEVC 2x</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baseline="0" dirty="0">
                          <a:solidFill>
                            <a:schemeClr val="tx1"/>
                          </a:solidFill>
                          <a:latin typeface="Arial"/>
                        </a:rPr>
                        <a:t>RA HEVC CGS</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0">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a:solidFill>
                            <a:schemeClr val="tx1"/>
                          </a:solidFill>
                          <a:latin typeface="Arial"/>
                        </a:rPr>
                        <a:t>Y</a:t>
                      </a:r>
                    </a:p>
                  </a:txBody>
                  <a:tcPr marL="8647" marR="8647" marT="8647"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dirty="0">
                          <a:solidFill>
                            <a:schemeClr val="tx1"/>
                          </a:solidFill>
                          <a:latin typeface="Arial"/>
                        </a:rPr>
                        <a:t>U</a:t>
                      </a:r>
                    </a:p>
                  </a:txBody>
                  <a:tcPr marL="8647" marR="8647" marT="864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baseline="0" dirty="0">
                          <a:solidFill>
                            <a:schemeClr val="tx1"/>
                          </a:solidFill>
                          <a:latin typeface="Arial"/>
                        </a:rPr>
                        <a:t>V</a:t>
                      </a:r>
                    </a:p>
                  </a:txBody>
                  <a:tcPr marL="8647" marR="8647" marT="864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-16.60%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-10.40%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1.30%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-40.80%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-35.30%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-8.50%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-14.70%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-9.90%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-11.00%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-42.90%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-37.10%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-41.60%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-18.30%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-10.50%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-8.70%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-44.60%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-38.70%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-43.30%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-11.60%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-11.30%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-5.10%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-38.10%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-32.70%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-11.80%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Class B</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dirty="0">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-10.80%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-11.30%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-7.70%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-39.20%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-35.20%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-39.00%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-14.00%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-12.40%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-9.20%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-42.40%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-36.10%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-38.80%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181583">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800" b="1" i="0" u="none" strike="noStrike">
                          <a:solidFill>
                            <a:srgbClr val="000000"/>
                          </a:solidFill>
                          <a:latin typeface="Arial"/>
                        </a:rPr>
                        <a:t>BI</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-7.80%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-9.10%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-4.60%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-20.40%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-17.40%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-14.90%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181583">
                <a:tc>
                  <a:txBody>
                    <a:bodyPr/>
                    <a:lstStyle/>
                    <a:p>
                      <a:pPr algn="ctr" fontAlgn="b"/>
                      <a:r>
                        <a:rPr lang="en-US" sz="800" b="1" i="0" u="none" strike="noStrike">
                          <a:solidFill>
                            <a:srgbClr val="000000"/>
                          </a:solidFill>
                          <a:latin typeface="Arial"/>
                        </a:rPr>
                        <a:t>SWG</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800" b="1" i="0" u="none" strike="noStrike">
                          <a:solidFill>
                            <a:srgbClr val="000000"/>
                          </a:solidFill>
                          <a:latin typeface="Arial"/>
                        </a:rPr>
                        <a:t>GO-NA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-10.40%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-10.90%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-5.40%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-24.50%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-17.90%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-16.60%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CCFFCC"/>
                    </a:solidFill>
                  </a:tcPr>
                </a:tc>
              </a:tr>
              <a:tr h="190230">
                <a:tc>
                  <a:txBody>
                    <a:bodyPr/>
                    <a:lstStyle/>
                    <a:p>
                      <a:pPr algn="ctr" fontAlgn="b"/>
                      <a:r>
                        <a:rPr lang="en-US" sz="800" b="1" i="0" u="none" strike="noStrike">
                          <a:solidFill>
                            <a:srgbClr val="000000"/>
                          </a:solidFill>
                          <a:latin typeface="Arial"/>
                        </a:rPr>
                        <a:t> </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1" i="0" u="none" strike="noStrike">
                          <a:solidFill>
                            <a:srgbClr val="000000"/>
                          </a:solidFill>
                          <a:latin typeface="Arial"/>
                        </a:rPr>
                        <a:t>GO-SA</a:t>
                      </a:r>
                    </a:p>
                  </a:txBody>
                  <a:tcPr marL="8647" marR="8647" marT="864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-10.80%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-10.90%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-5.80%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-26.20%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a:solidFill>
                            <a:srgbClr val="000000"/>
                          </a:solidFill>
                          <a:latin typeface="Arial"/>
                          <a:ea typeface="Times New Roman"/>
                          <a:cs typeface="Times New Roman"/>
                        </a:rPr>
                        <a:t>-18.70%</a:t>
                      </a:r>
                      <a:endParaRPr lang="en-US" sz="11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marL="0" marR="0" algn="just"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latin typeface="Arial"/>
                          <a:ea typeface="Times New Roman"/>
                          <a:cs typeface="Times New Roman"/>
                        </a:rPr>
                        <a:t>-17.20%</a:t>
                      </a:r>
                      <a:endParaRPr lang="en-US" sz="11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bl>
          </a:graphicData>
        </a:graphic>
      </p:graphicFrame>
    </p:spTree>
    <p:extLst>
      <p:ext uri="{BB962C8B-B14F-4D97-AF65-F5344CB8AC3E}">
        <p14:creationId xmlns:p14="http://schemas.microsoft.com/office/powerpoint/2010/main" val="25111119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Scalable video coding is beneficial to support both full HD and UHDTV content.</a:t>
            </a:r>
          </a:p>
          <a:p>
            <a:r>
              <a:rPr lang="en-US" sz="1800" dirty="0" smtClean="0"/>
              <a:t>In addition to resolution, BT.2020 also includes a color gamut and bit-depth transition.</a:t>
            </a:r>
          </a:p>
          <a:p>
            <a:r>
              <a:rPr lang="en-US" sz="1800" dirty="0" smtClean="0"/>
              <a:t>The proposed method of color prediction gives improvement in the ability to predict BT.2020 data from BT.709 data represented in different color spaces.  </a:t>
            </a:r>
          </a:p>
          <a:p>
            <a:r>
              <a:rPr lang="en-US" sz="1800" dirty="0" smtClean="0"/>
              <a:t>Adaptive Gain Offset model provides low complexity while improving the results scalable coding results compared to bit shift approach</a:t>
            </a:r>
            <a:r>
              <a:rPr lang="en-US" sz="1800" dirty="0" smtClean="0"/>
              <a:t>.</a:t>
            </a:r>
          </a:p>
          <a:p>
            <a:r>
              <a:rPr lang="en-US" sz="1800" dirty="0" smtClean="0"/>
              <a:t>Cross check in JCVC-L0145 </a:t>
            </a:r>
            <a:r>
              <a:rPr lang="en-US" sz="1800" smtClean="0"/>
              <a:t>(Thanks to SONY)</a:t>
            </a:r>
            <a:endParaRPr lang="en-US" sz="1800" dirty="0" smtClean="0"/>
          </a:p>
          <a:p>
            <a:r>
              <a:rPr lang="en-US" sz="1800" dirty="0" smtClean="0"/>
              <a:t>We propose adopting the gain offset based color prediction tool into future scalable HEVC design.  General gain offset parameters are carried in the PPS and the color prediction is applied following any up sampling if present.</a:t>
            </a:r>
            <a:endParaRPr lang="en-US" sz="1800" dirty="0"/>
          </a:p>
        </p:txBody>
      </p:sp>
      <p:sp>
        <p:nvSpPr>
          <p:cNvPr id="3" name="Title 2"/>
          <p:cNvSpPr>
            <a:spLocks noGrp="1"/>
          </p:cNvSpPr>
          <p:nvPr>
            <p:ph type="title"/>
          </p:nvPr>
        </p:nvSpPr>
        <p:spPr/>
        <p:txBody>
          <a:bodyPr/>
          <a:lstStyle/>
          <a:p>
            <a:r>
              <a:rPr lang="en-US" dirty="0" smtClean="0"/>
              <a:t>Conclusions</a:t>
            </a:r>
            <a:endParaRPr lang="en-US" dirty="0"/>
          </a:p>
        </p:txBody>
      </p:sp>
    </p:spTree>
    <p:extLst>
      <p:ext uri="{BB962C8B-B14F-4D97-AF65-F5344CB8AC3E}">
        <p14:creationId xmlns:p14="http://schemas.microsoft.com/office/powerpoint/2010/main" val="2499078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JCT-VC L0334: </a:t>
            </a:r>
            <a:r>
              <a:rPr lang="en-US" sz="4000" dirty="0"/>
              <a:t>Color Gamut Scalable Video Coding </a:t>
            </a:r>
            <a:endParaRPr lang="en-US" sz="4000" dirty="0">
              <a:solidFill>
                <a:srgbClr val="0070C0"/>
              </a:solidFill>
            </a:endParaRPr>
          </a:p>
        </p:txBody>
      </p:sp>
      <p:sp>
        <p:nvSpPr>
          <p:cNvPr id="3" name="Subtitle 2"/>
          <p:cNvSpPr>
            <a:spLocks noGrp="1"/>
          </p:cNvSpPr>
          <p:nvPr>
            <p:ph type="subTitle" idx="1"/>
          </p:nvPr>
        </p:nvSpPr>
        <p:spPr>
          <a:xfrm>
            <a:off x="1905000" y="2876550"/>
            <a:ext cx="5337199" cy="1075292"/>
          </a:xfrm>
        </p:spPr>
        <p:txBody>
          <a:bodyPr>
            <a:normAutofit lnSpcReduction="10000"/>
          </a:bodyPr>
          <a:lstStyle/>
          <a:p>
            <a:r>
              <a:rPr lang="en-US" dirty="0" smtClean="0"/>
              <a:t>Louis Kerofsky, </a:t>
            </a:r>
            <a:r>
              <a:rPr lang="en-US" smtClean="0"/>
              <a:t>Seung-Hwan Kim, Kiran Misra </a:t>
            </a:r>
            <a:r>
              <a:rPr lang="en-US" dirty="0" smtClean="0"/>
              <a:t>and Andrew Segall</a:t>
            </a:r>
          </a:p>
          <a:p>
            <a:endParaRPr lang="en-US" dirty="0" smtClean="0"/>
          </a:p>
          <a:p>
            <a:r>
              <a:rPr lang="en-US" dirty="0" smtClean="0"/>
              <a:t>Presenter: Andrew Segall</a:t>
            </a:r>
            <a:endParaRPr lang="en-US" dirty="0"/>
          </a:p>
        </p:txBody>
      </p:sp>
    </p:spTree>
    <p:extLst>
      <p:ext uri="{BB962C8B-B14F-4D97-AF65-F5344CB8AC3E}">
        <p14:creationId xmlns:p14="http://schemas.microsoft.com/office/powerpoint/2010/main" val="1464129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a:t>
            </a:r>
            <a:endParaRPr lang="en-US" dirty="0"/>
          </a:p>
        </p:txBody>
      </p:sp>
      <p:sp>
        <p:nvSpPr>
          <p:cNvPr id="3" name="Content Placeholder 2"/>
          <p:cNvSpPr>
            <a:spLocks noGrp="1"/>
          </p:cNvSpPr>
          <p:nvPr>
            <p:ph idx="1"/>
          </p:nvPr>
        </p:nvSpPr>
        <p:spPr/>
        <p:txBody>
          <a:bodyPr/>
          <a:lstStyle/>
          <a:p>
            <a:r>
              <a:rPr lang="en-US" sz="2000" dirty="0" smtClean="0"/>
              <a:t>We previously proposed Color Gamut Scalable Video Coding in last meeting (JCTVC-K0241)</a:t>
            </a:r>
          </a:p>
          <a:p>
            <a:r>
              <a:rPr lang="en-US" sz="2000" dirty="0" smtClean="0"/>
              <a:t>Key Differences between L0334 and K0241</a:t>
            </a:r>
          </a:p>
          <a:p>
            <a:pPr lvl="1"/>
            <a:r>
              <a:rPr lang="en-US" sz="1800" dirty="0" smtClean="0"/>
              <a:t>Tool ported to </a:t>
            </a:r>
            <a:r>
              <a:rPr lang="en-US" sz="1800" dirty="0" err="1" smtClean="0"/>
              <a:t>TMuC</a:t>
            </a:r>
            <a:r>
              <a:rPr lang="en-US" sz="1800" dirty="0" smtClean="0"/>
              <a:t> software</a:t>
            </a:r>
          </a:p>
          <a:p>
            <a:pPr lvl="1"/>
            <a:r>
              <a:rPr lang="en-US" sz="1800" dirty="0" smtClean="0"/>
              <a:t>Support for combined spatial and color gamut scalability</a:t>
            </a:r>
          </a:p>
          <a:p>
            <a:pPr lvl="1"/>
            <a:r>
              <a:rPr lang="en-US" sz="1800" dirty="0" smtClean="0"/>
              <a:t>Results using wider gamut material</a:t>
            </a:r>
          </a:p>
          <a:p>
            <a:r>
              <a:rPr lang="en-US" sz="2000" dirty="0" smtClean="0"/>
              <a:t>Color Gamut Scalability required by MPEG parent body</a:t>
            </a:r>
          </a:p>
          <a:p>
            <a:pPr lvl="1"/>
            <a:r>
              <a:rPr lang="en-US" sz="1800" dirty="0" smtClean="0"/>
              <a:t>M24484 – “Requirements for the scalable enhancement of HEVC” (S-2.10)</a:t>
            </a:r>
          </a:p>
          <a:p>
            <a:pPr lvl="2"/>
            <a:r>
              <a:rPr lang="en-US" sz="1200" i="1" dirty="0" smtClean="0"/>
              <a:t>The </a:t>
            </a:r>
            <a:r>
              <a:rPr lang="en-US" sz="1200" i="1" dirty="0"/>
              <a:t>scalability extension shall support a base and enhancement layer with different color spaces</a:t>
            </a:r>
          </a:p>
          <a:p>
            <a:pPr lvl="2"/>
            <a:r>
              <a:rPr lang="en-US" sz="1200" i="1" dirty="0" smtClean="0"/>
              <a:t>The </a:t>
            </a:r>
            <a:r>
              <a:rPr lang="en-US" sz="1200" i="1" dirty="0"/>
              <a:t>scalability extension shall support a combination of color space scalability and spatial scalability.</a:t>
            </a:r>
          </a:p>
          <a:p>
            <a:pPr lvl="2"/>
            <a:r>
              <a:rPr lang="en-US" sz="1200" i="1" dirty="0" smtClean="0"/>
              <a:t>The </a:t>
            </a:r>
            <a:r>
              <a:rPr lang="en-US" sz="1200" i="1" dirty="0"/>
              <a:t>scalability extension shall support </a:t>
            </a:r>
            <a:r>
              <a:rPr lang="en-US" sz="1200" i="1" dirty="0" err="1"/>
              <a:t>tristimulus</a:t>
            </a:r>
            <a:r>
              <a:rPr lang="en-US" sz="1200" i="1" dirty="0"/>
              <a:t> values in the enhancement layer that can not be represented in the base layer color space. </a:t>
            </a:r>
          </a:p>
          <a:p>
            <a:pPr lvl="1"/>
            <a:endParaRPr lang="en-US" sz="1800" dirty="0" smtClean="0"/>
          </a:p>
          <a:p>
            <a:pPr lvl="1"/>
            <a:endParaRPr lang="en-US" sz="1800" dirty="0" smtClean="0"/>
          </a:p>
          <a:p>
            <a:pPr lvl="1"/>
            <a:endParaRPr lang="en-US" sz="2000" dirty="0" smtClean="0"/>
          </a:p>
        </p:txBody>
      </p:sp>
    </p:spTree>
    <p:extLst>
      <p:ext uri="{BB962C8B-B14F-4D97-AF65-F5344CB8AC3E}">
        <p14:creationId xmlns:p14="http://schemas.microsoft.com/office/powerpoint/2010/main" val="1971575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sz="2400" dirty="0" smtClean="0"/>
              <a:t>Motivation</a:t>
            </a:r>
          </a:p>
          <a:p>
            <a:pPr lvl="1"/>
            <a:r>
              <a:rPr lang="en-US" sz="2000" dirty="0" smtClean="0"/>
              <a:t>BT.709 vs. BT.2020</a:t>
            </a:r>
          </a:p>
          <a:p>
            <a:r>
              <a:rPr lang="en-US" sz="2400" dirty="0" smtClean="0"/>
              <a:t>Proposed Color gamut Scalable Video Coding </a:t>
            </a:r>
          </a:p>
          <a:p>
            <a:pPr lvl="1"/>
            <a:r>
              <a:rPr lang="en-US" sz="2000" dirty="0" smtClean="0"/>
              <a:t>Scalable coding system supporting color space prediction</a:t>
            </a:r>
          </a:p>
          <a:p>
            <a:pPr lvl="1"/>
            <a:r>
              <a:rPr lang="en-US" sz="2000" dirty="0" smtClean="0"/>
              <a:t>Color predictor parameter design  (Bit increment/Gain offset)</a:t>
            </a:r>
          </a:p>
          <a:p>
            <a:r>
              <a:rPr lang="en-US" sz="2400" dirty="0" smtClean="0"/>
              <a:t>Results</a:t>
            </a:r>
          </a:p>
          <a:p>
            <a:r>
              <a:rPr lang="en-US" sz="2400" dirty="0" smtClean="0"/>
              <a:t>Conclusions</a:t>
            </a:r>
          </a:p>
        </p:txBody>
      </p:sp>
    </p:spTree>
    <p:extLst>
      <p:ext uri="{BB962C8B-B14F-4D97-AF65-F5344CB8AC3E}">
        <p14:creationId xmlns:p14="http://schemas.microsoft.com/office/powerpoint/2010/main" val="3224702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Motivation</a:t>
            </a:r>
          </a:p>
        </p:txBody>
      </p:sp>
      <p:sp>
        <p:nvSpPr>
          <p:cNvPr id="4099" name="Content Placeholder 2"/>
          <p:cNvSpPr>
            <a:spLocks noGrp="1"/>
          </p:cNvSpPr>
          <p:nvPr>
            <p:ph idx="1"/>
          </p:nvPr>
        </p:nvSpPr>
        <p:spPr>
          <a:xfrm>
            <a:off x="212725" y="914400"/>
            <a:ext cx="5502275" cy="3333750"/>
          </a:xfrm>
        </p:spPr>
        <p:txBody>
          <a:bodyPr/>
          <a:lstStyle/>
          <a:p>
            <a:r>
              <a:rPr lang="en-US" sz="1800" dirty="0" smtClean="0"/>
              <a:t>Upcoming deployment of UHDTV devices and content will use a different color gamut</a:t>
            </a:r>
          </a:p>
          <a:p>
            <a:pPr lvl="1"/>
            <a:r>
              <a:rPr lang="en-US" sz="1400" dirty="0" smtClean="0"/>
              <a:t>HD uses the BT.709 recommendation </a:t>
            </a:r>
            <a:r>
              <a:rPr lang="en-US" sz="1400" baseline="30000" dirty="0" smtClean="0"/>
              <a:t>[1]</a:t>
            </a:r>
          </a:p>
          <a:p>
            <a:pPr lvl="1"/>
            <a:r>
              <a:rPr lang="en-US" sz="1400" dirty="0" smtClean="0"/>
              <a:t>UHDTV will use the BT.2020 recommendation </a:t>
            </a:r>
            <a:r>
              <a:rPr lang="en-US" sz="1400" baseline="30000" dirty="0" smtClean="0"/>
              <a:t>[2]</a:t>
            </a:r>
          </a:p>
          <a:p>
            <a:pPr lvl="1"/>
            <a:endParaRPr lang="en-US" sz="1400" baseline="30000" dirty="0" smtClean="0"/>
          </a:p>
          <a:p>
            <a:r>
              <a:rPr lang="en-US" sz="1800" dirty="0" smtClean="0"/>
              <a:t>Color gamut of UHDTV is significantly larger than HD as shown in Figure 1</a:t>
            </a:r>
          </a:p>
          <a:p>
            <a:pPr lvl="1">
              <a:buNone/>
            </a:pPr>
            <a:endParaRPr lang="en-US" sz="1400" baseline="30000" dirty="0" smtClean="0"/>
          </a:p>
          <a:p>
            <a:r>
              <a:rPr lang="en-US" sz="1800" dirty="0" smtClean="0"/>
              <a:t>Recent recommendation BT.2020 for UHDTV</a:t>
            </a:r>
            <a:endParaRPr lang="en-US" sz="1600" dirty="0" smtClean="0"/>
          </a:p>
          <a:p>
            <a:pPr lvl="1"/>
            <a:r>
              <a:rPr lang="en-US" sz="1300" dirty="0" smtClean="0"/>
              <a:t>Resolutions 3840x2160 or 7680x4320 (4K and 8K)</a:t>
            </a:r>
          </a:p>
          <a:p>
            <a:pPr lvl="1"/>
            <a:r>
              <a:rPr lang="en-US" sz="1300" dirty="0" smtClean="0"/>
              <a:t>Primaries differ from BT.709 much wider gamut white point still D65</a:t>
            </a:r>
          </a:p>
          <a:p>
            <a:pPr lvl="1"/>
            <a:r>
              <a:rPr lang="en-US" sz="1300" dirty="0" smtClean="0"/>
              <a:t>Luma and chroma definitions some what differ but similar</a:t>
            </a:r>
          </a:p>
          <a:p>
            <a:pPr lvl="1"/>
            <a:r>
              <a:rPr lang="en-US" sz="1300" dirty="0" smtClean="0">
                <a:solidFill>
                  <a:srgbClr val="FF0000"/>
                </a:solidFill>
              </a:rPr>
              <a:t>Quantization Bit-depth 10, 12 (no 8-bit) </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666750"/>
            <a:ext cx="4149712"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3"/>
          <p:cNvSpPr txBox="1">
            <a:spLocks noChangeArrowheads="1"/>
          </p:cNvSpPr>
          <p:nvPr/>
        </p:nvSpPr>
        <p:spPr bwMode="auto">
          <a:xfrm>
            <a:off x="5943600" y="3562350"/>
            <a:ext cx="299850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charset="0"/>
                <a:ea typeface="ＭＳ Ｐゴシック" charset="-128"/>
              </a:defRPr>
            </a:lvl1pPr>
            <a:lvl2pPr marL="742950" indent="-285750" eaLnBrk="0" hangingPunct="0">
              <a:defRPr sz="2400">
                <a:solidFill>
                  <a:schemeClr val="tx1"/>
                </a:solidFill>
                <a:latin typeface="Tahoma" charset="0"/>
                <a:ea typeface="ＭＳ Ｐゴシック" charset="-128"/>
              </a:defRPr>
            </a:lvl2pPr>
            <a:lvl3pPr marL="1143000" indent="-228600" eaLnBrk="0" hangingPunct="0">
              <a:defRPr sz="2400">
                <a:solidFill>
                  <a:schemeClr val="tx1"/>
                </a:solidFill>
                <a:latin typeface="Tahoma" charset="0"/>
                <a:ea typeface="ＭＳ Ｐゴシック" charset="-128"/>
              </a:defRPr>
            </a:lvl3pPr>
            <a:lvl4pPr marL="1600200" indent="-228600" eaLnBrk="0" hangingPunct="0">
              <a:defRPr sz="2400">
                <a:solidFill>
                  <a:schemeClr val="tx1"/>
                </a:solidFill>
                <a:latin typeface="Tahoma" charset="0"/>
                <a:ea typeface="ＭＳ Ｐゴシック" charset="-128"/>
              </a:defRPr>
            </a:lvl4pPr>
            <a:lvl5pPr marL="2057400" indent="-228600" eaLnBrk="0" hangingPunct="0">
              <a:defRPr sz="2400">
                <a:solidFill>
                  <a:schemeClr val="tx1"/>
                </a:solidFill>
                <a:latin typeface="Tahoma" charset="0"/>
                <a:ea typeface="ＭＳ Ｐゴシック" charset="-128"/>
              </a:defRPr>
            </a:lvl5pPr>
            <a:lvl6pPr marL="2514600" indent="-228600" eaLnBrk="0" fontAlgn="base" hangingPunct="0">
              <a:spcBef>
                <a:spcPct val="0"/>
              </a:spcBef>
              <a:spcAft>
                <a:spcPct val="0"/>
              </a:spcAft>
              <a:defRPr sz="2400">
                <a:solidFill>
                  <a:schemeClr val="tx1"/>
                </a:solidFill>
                <a:latin typeface="Tahoma" charset="0"/>
                <a:ea typeface="ＭＳ Ｐゴシック" charset="-128"/>
              </a:defRPr>
            </a:lvl6pPr>
            <a:lvl7pPr marL="2971800" indent="-228600" eaLnBrk="0" fontAlgn="base" hangingPunct="0">
              <a:spcBef>
                <a:spcPct val="0"/>
              </a:spcBef>
              <a:spcAft>
                <a:spcPct val="0"/>
              </a:spcAft>
              <a:defRPr sz="2400">
                <a:solidFill>
                  <a:schemeClr val="tx1"/>
                </a:solidFill>
                <a:latin typeface="Tahoma" charset="0"/>
                <a:ea typeface="ＭＳ Ｐゴシック" charset="-128"/>
              </a:defRPr>
            </a:lvl7pPr>
            <a:lvl8pPr marL="3429000" indent="-228600" eaLnBrk="0" fontAlgn="base" hangingPunct="0">
              <a:spcBef>
                <a:spcPct val="0"/>
              </a:spcBef>
              <a:spcAft>
                <a:spcPct val="0"/>
              </a:spcAft>
              <a:defRPr sz="2400">
                <a:solidFill>
                  <a:schemeClr val="tx1"/>
                </a:solidFill>
                <a:latin typeface="Tahoma" charset="0"/>
                <a:ea typeface="ＭＳ Ｐゴシック" charset="-128"/>
              </a:defRPr>
            </a:lvl8pPr>
            <a:lvl9pPr marL="3886200" indent="-228600" eaLnBrk="0" fontAlgn="base" hangingPunct="0">
              <a:spcBef>
                <a:spcPct val="0"/>
              </a:spcBef>
              <a:spcAft>
                <a:spcPct val="0"/>
              </a:spcAft>
              <a:defRPr sz="2400">
                <a:solidFill>
                  <a:schemeClr val="tx1"/>
                </a:solidFill>
                <a:latin typeface="Tahoma" charset="0"/>
                <a:ea typeface="ＭＳ Ｐゴシック" charset="-128"/>
              </a:defRPr>
            </a:lvl9pPr>
          </a:lstStyle>
          <a:p>
            <a:pPr eaLnBrk="1" hangingPunct="1"/>
            <a:r>
              <a:rPr lang="en-US" sz="1050" dirty="0" smtClean="0"/>
              <a:t>Figure 1. Gamut </a:t>
            </a:r>
            <a:r>
              <a:rPr lang="en-US" sz="1050" dirty="0"/>
              <a:t>of UHDTV significantly larger in both green and red primaries.  </a:t>
            </a:r>
            <a:r>
              <a:rPr lang="en-US" sz="1050" dirty="0" smtClean="0"/>
              <a:t>Identical </a:t>
            </a:r>
            <a:r>
              <a:rPr lang="en-US" sz="1050" dirty="0"/>
              <a:t>white point used for each D65.</a:t>
            </a:r>
          </a:p>
        </p:txBody>
      </p:sp>
      <p:sp>
        <p:nvSpPr>
          <p:cNvPr id="20481" name="Rectangle 1"/>
          <p:cNvSpPr>
            <a:spLocks noChangeArrowheads="1"/>
          </p:cNvSpPr>
          <p:nvPr/>
        </p:nvSpPr>
        <p:spPr bwMode="auto">
          <a:xfrm>
            <a:off x="304800" y="4503063"/>
            <a:ext cx="861060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228600" algn="l"/>
                <a:tab pos="457200" algn="l"/>
                <a:tab pos="685800" algn="l"/>
                <a:tab pos="914400" algn="l"/>
              </a:tabLst>
            </a:pPr>
            <a:r>
              <a:rPr kumimoji="0" lang="en-US" sz="1100" b="0" i="0" u="none" strike="noStrike" cap="none" normalizeH="0" baseline="0" dirty="0" smtClean="0">
                <a:ln>
                  <a:noFill/>
                </a:ln>
                <a:solidFill>
                  <a:schemeClr val="tx1"/>
                </a:solidFill>
                <a:effectLst/>
                <a:latin typeface="Times New Roman" pitchFamily="18" charset="0"/>
                <a:ea typeface="MS Mincho" pitchFamily="49" charset="-128"/>
                <a:cs typeface="Arial" pitchFamily="34" charset="0"/>
              </a:rPr>
              <a:t>[1] I</a:t>
            </a:r>
            <a:r>
              <a:rPr kumimoji="0" lang="en-US" sz="1100" b="0" i="0" u="none" strike="noStrike" cap="none" normalizeH="0" baseline="0" dirty="0" smtClean="0" bmk="">
                <a:ln>
                  <a:noFill/>
                </a:ln>
                <a:solidFill>
                  <a:schemeClr val="tx1"/>
                </a:solidFill>
                <a:effectLst/>
                <a:latin typeface="Times New Roman" pitchFamily="18" charset="0"/>
                <a:ea typeface="MS Mincho" pitchFamily="49" charset="-128"/>
                <a:cs typeface="Arial" pitchFamily="34" charset="0"/>
              </a:rPr>
              <a:t>TU-R Recommendation BT.709 “</a:t>
            </a:r>
            <a:r>
              <a:rPr kumimoji="0" lang="en-US" sz="1100" b="0" i="0" u="none" strike="noStrike" cap="none" normalizeH="0" baseline="0" dirty="0" smtClean="0" bmk="">
                <a:ln>
                  <a:noFill/>
                </a:ln>
                <a:solidFill>
                  <a:schemeClr val="tx1"/>
                </a:solidFill>
                <a:effectLst/>
                <a:latin typeface="Times New Roman" pitchFamily="18" charset="0"/>
                <a:ea typeface="MS Mincho" pitchFamily="49" charset="-128"/>
                <a:cs typeface="Times New Roman" pitchFamily="18" charset="0"/>
              </a:rPr>
              <a:t>Parameter values for the HDTV standards for production and international programme exchange</a:t>
            </a:r>
            <a:r>
              <a:rPr kumimoji="0" lang="en-US" sz="1100" b="0" i="1" u="none" strike="noStrike" cap="none" normalizeH="0" baseline="0" dirty="0" smtClean="0" bmk="">
                <a:ln>
                  <a:noFill/>
                </a:ln>
                <a:solidFill>
                  <a:schemeClr val="tx1"/>
                </a:solidFill>
                <a:effectLst/>
                <a:latin typeface="Times New Roman" pitchFamily="18" charset="0"/>
                <a:ea typeface="MS Mincho" pitchFamily="49" charset="-128"/>
                <a:cs typeface="Times New Roman" pitchFamily="18" charset="0"/>
              </a:rPr>
              <a:t>” </a:t>
            </a:r>
            <a:r>
              <a:rPr kumimoji="0" lang="en-US" sz="1100" b="0" i="0" u="none" strike="noStrike" cap="none" normalizeH="0" baseline="0" dirty="0" smtClean="0" bmk="">
                <a:ln>
                  <a:noFill/>
                </a:ln>
                <a:solidFill>
                  <a:schemeClr val="tx1"/>
                </a:solidFill>
                <a:effectLst/>
                <a:latin typeface="Times New Roman" pitchFamily="18" charset="0"/>
                <a:ea typeface="MS Mincho" pitchFamily="49" charset="-128"/>
                <a:cs typeface="Times New Roman" pitchFamily="18" charset="0"/>
              </a:rPr>
              <a:t>Dec. 2010.</a:t>
            </a:r>
            <a:endParaRPr kumimoji="0" lang="en-US" sz="900" b="0" i="0" u="none" strike="noStrike" cap="none" normalizeH="0" baseline="0" dirty="0" smtClean="0" bmk="">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228600" algn="l"/>
                <a:tab pos="457200" algn="l"/>
                <a:tab pos="685800" algn="l"/>
                <a:tab pos="914400" algn="l"/>
              </a:tabLst>
            </a:pPr>
            <a:r>
              <a:rPr kumimoji="0" lang="en-US" sz="1100" b="0" i="0" u="none" strike="noStrike" cap="none" normalizeH="0" baseline="0" dirty="0" smtClean="0" bmk="">
                <a:ln>
                  <a:noFill/>
                </a:ln>
                <a:solidFill>
                  <a:schemeClr val="tx1"/>
                </a:solidFill>
                <a:effectLst/>
                <a:latin typeface="Times New Roman" pitchFamily="18" charset="0"/>
                <a:ea typeface="MS Mincho" pitchFamily="49" charset="-128"/>
                <a:cs typeface="Arial" pitchFamily="34" charset="0"/>
              </a:rPr>
              <a:t>[2] ITU-R Recommendation BT.2020  “</a:t>
            </a:r>
            <a:r>
              <a:rPr kumimoji="0" lang="en-US" altLang="ko-KR" sz="1100" b="0" i="0" u="none" strike="noStrike" cap="none" normalizeH="0" baseline="0" dirty="0" smtClean="0" bmk="_Ref332202015">
                <a:ln>
                  <a:noFill/>
                </a:ln>
                <a:solidFill>
                  <a:schemeClr val="tx1"/>
                </a:solidFill>
                <a:effectLst/>
                <a:latin typeface="Times New Roman" pitchFamily="18" charset="0"/>
                <a:ea typeface="MS Mincho" pitchFamily="49" charset="-128"/>
                <a:cs typeface="Times New Roman" pitchFamily="18" charset="0"/>
              </a:rPr>
              <a:t>Parameter values for UHDTV systems for production and international programme exchange”</a:t>
            </a:r>
            <a:r>
              <a:rPr kumimoji="0" lang="en-US" altLang="ko-KR" sz="1100" b="0" i="0" u="none" strike="noStrike" cap="none" normalizeH="0" baseline="0" dirty="0" smtClean="0">
                <a:ln>
                  <a:noFill/>
                </a:ln>
                <a:solidFill>
                  <a:schemeClr val="tx1"/>
                </a:solidFill>
                <a:effectLst/>
                <a:latin typeface="Times New Roman" pitchFamily="18" charset="0"/>
                <a:ea typeface="MS Mincho" pitchFamily="49" charset="-128"/>
                <a:cs typeface="Times New Roman" pitchFamily="18" charset="0"/>
              </a:rPr>
              <a:t> April 2012.</a:t>
            </a:r>
            <a:endParaRPr kumimoji="0" lang="en-US" altLang="ko-KR"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7615410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smtClean="0"/>
              <a:t>Proposed Color Gamut Scalability</a:t>
            </a:r>
          </a:p>
        </p:txBody>
      </p:sp>
      <p:sp>
        <p:nvSpPr>
          <p:cNvPr id="4099" name="Content Placeholder 2"/>
          <p:cNvSpPr>
            <a:spLocks noGrp="1"/>
          </p:cNvSpPr>
          <p:nvPr>
            <p:ph idx="1"/>
          </p:nvPr>
        </p:nvSpPr>
        <p:spPr>
          <a:xfrm>
            <a:off x="212725" y="914400"/>
            <a:ext cx="5959475" cy="3771900"/>
          </a:xfrm>
        </p:spPr>
        <p:txBody>
          <a:bodyPr/>
          <a:lstStyle/>
          <a:p>
            <a:r>
              <a:rPr lang="en-US" sz="1800" dirty="0" smtClean="0"/>
              <a:t>Supports a change in bit-depth between BL and EL</a:t>
            </a:r>
          </a:p>
          <a:p>
            <a:pPr lvl="1"/>
            <a:r>
              <a:rPr lang="en-CA" sz="1400" dirty="0" smtClean="0"/>
              <a:t>Motivated by the definition of BT.2020 as either a 10-bit or 12-bit color gamut, as compared to the common use of 8-bit BT.709 in consumer applications</a:t>
            </a:r>
          </a:p>
          <a:p>
            <a:pPr lvl="1">
              <a:buNone/>
            </a:pPr>
            <a:endParaRPr lang="en-CA" sz="1200" dirty="0" smtClean="0"/>
          </a:p>
          <a:p>
            <a:r>
              <a:rPr lang="en-US" sz="1800" dirty="0" smtClean="0"/>
              <a:t>Supports “</a:t>
            </a:r>
            <a:r>
              <a:rPr lang="en-US" sz="1800" b="1" dirty="0" smtClean="0">
                <a:solidFill>
                  <a:srgbClr val="FF0000"/>
                </a:solidFill>
              </a:rPr>
              <a:t>color gamut scalability</a:t>
            </a:r>
            <a:r>
              <a:rPr lang="en-US" sz="1800" dirty="0" smtClean="0"/>
              <a:t>” which </a:t>
            </a:r>
            <a:r>
              <a:rPr lang="en-US" sz="1800" b="1" dirty="0" smtClean="0">
                <a:solidFill>
                  <a:srgbClr val="FF0000"/>
                </a:solidFill>
              </a:rPr>
              <a:t>is different from </a:t>
            </a:r>
            <a:r>
              <a:rPr lang="en-US" sz="1800" dirty="0" smtClean="0"/>
              <a:t>the idea of “</a:t>
            </a:r>
            <a:r>
              <a:rPr lang="en-US" sz="1800" b="1" dirty="0" smtClean="0">
                <a:solidFill>
                  <a:srgbClr val="FF0000"/>
                </a:solidFill>
              </a:rPr>
              <a:t>color format scalability</a:t>
            </a:r>
            <a:r>
              <a:rPr lang="en-US" sz="1800" dirty="0" smtClean="0"/>
              <a:t>”</a:t>
            </a:r>
          </a:p>
          <a:p>
            <a:pPr lvl="1"/>
            <a:r>
              <a:rPr lang="en-CA" sz="1400" dirty="0" smtClean="0"/>
              <a:t>The previous work</a:t>
            </a:r>
            <a:r>
              <a:rPr lang="en-US" sz="1400" baseline="30000" dirty="0" smtClean="0"/>
              <a:t> [3]</a:t>
            </a:r>
            <a:r>
              <a:rPr lang="en-CA" sz="1400" dirty="0" smtClean="0"/>
              <a:t> is concerned with the change in the chroma subsampling format, or resolution rather than the color gamut</a:t>
            </a:r>
            <a:endParaRPr lang="en-US" sz="1400" baseline="30000" dirty="0" smtClean="0"/>
          </a:p>
          <a:p>
            <a:pPr lvl="1"/>
            <a:endParaRPr lang="en-US" sz="1400" baseline="30000" dirty="0" smtClean="0"/>
          </a:p>
          <a:p>
            <a:r>
              <a:rPr lang="en-US" sz="1800" dirty="0" smtClean="0"/>
              <a:t>Proposed color space scalable coder shown in Figure 2</a:t>
            </a:r>
          </a:p>
          <a:p>
            <a:pPr lvl="1"/>
            <a:r>
              <a:rPr lang="en-US" sz="1400" dirty="0" smtClean="0"/>
              <a:t>Apply designed/developed color predictor </a:t>
            </a:r>
          </a:p>
          <a:p>
            <a:pPr lvl="1"/>
            <a:r>
              <a:rPr lang="en-US" sz="1400" dirty="0" smtClean="0"/>
              <a:t>Estimate enhancement layer data from a given BT.709 (BL) information</a:t>
            </a:r>
          </a:p>
        </p:txBody>
      </p:sp>
      <p:sp>
        <p:nvSpPr>
          <p:cNvPr id="6" name="TextBox 5"/>
          <p:cNvSpPr txBox="1"/>
          <p:nvPr/>
        </p:nvSpPr>
        <p:spPr>
          <a:xfrm>
            <a:off x="5930838" y="3714750"/>
            <a:ext cx="623889" cy="430887"/>
          </a:xfrm>
          <a:prstGeom prst="rect">
            <a:avLst/>
          </a:prstGeom>
          <a:noFill/>
          <a:ln w="28575">
            <a:solidFill>
              <a:schemeClr val="tx1"/>
            </a:solidFill>
          </a:ln>
        </p:spPr>
        <p:txBody>
          <a:bodyPr wrap="none" rtlCol="0" anchor="ctr" anchorCtr="1">
            <a:spAutoFit/>
          </a:bodyPr>
          <a:lstStyle/>
          <a:p>
            <a:pPr algn="ctr"/>
            <a:r>
              <a:rPr lang="en-US" sz="1100" dirty="0" smtClean="0"/>
              <a:t>Input</a:t>
            </a:r>
          </a:p>
          <a:p>
            <a:pPr algn="ctr"/>
            <a:r>
              <a:rPr lang="en-US" sz="1100" dirty="0" smtClean="0"/>
              <a:t>BT.709</a:t>
            </a:r>
            <a:endParaRPr lang="en-US" sz="1100" dirty="0"/>
          </a:p>
        </p:txBody>
      </p:sp>
      <p:sp>
        <p:nvSpPr>
          <p:cNvPr id="7" name="TextBox 6"/>
          <p:cNvSpPr txBox="1"/>
          <p:nvPr/>
        </p:nvSpPr>
        <p:spPr>
          <a:xfrm>
            <a:off x="5925060" y="1352550"/>
            <a:ext cx="700833" cy="430887"/>
          </a:xfrm>
          <a:prstGeom prst="rect">
            <a:avLst/>
          </a:prstGeom>
          <a:noFill/>
          <a:ln w="28575">
            <a:solidFill>
              <a:schemeClr val="tx1"/>
            </a:solidFill>
          </a:ln>
        </p:spPr>
        <p:txBody>
          <a:bodyPr wrap="none" rtlCol="0" anchor="ctr" anchorCtr="1">
            <a:spAutoFit/>
          </a:bodyPr>
          <a:lstStyle/>
          <a:p>
            <a:pPr algn="ctr"/>
            <a:r>
              <a:rPr lang="en-US" sz="1100" dirty="0" smtClean="0"/>
              <a:t>Input</a:t>
            </a:r>
          </a:p>
          <a:p>
            <a:pPr algn="ctr"/>
            <a:r>
              <a:rPr lang="en-US" sz="1100" dirty="0" smtClean="0"/>
              <a:t>BT.2020</a:t>
            </a:r>
            <a:endParaRPr lang="en-US" sz="1100" dirty="0"/>
          </a:p>
        </p:txBody>
      </p:sp>
      <p:sp>
        <p:nvSpPr>
          <p:cNvPr id="8" name="TextBox 7"/>
          <p:cNvSpPr txBox="1"/>
          <p:nvPr/>
        </p:nvSpPr>
        <p:spPr>
          <a:xfrm>
            <a:off x="6998511" y="3716624"/>
            <a:ext cx="1099981" cy="430887"/>
          </a:xfrm>
          <a:prstGeom prst="rect">
            <a:avLst/>
          </a:prstGeom>
          <a:noFill/>
          <a:ln w="28575">
            <a:solidFill>
              <a:schemeClr val="tx1"/>
            </a:solidFill>
          </a:ln>
        </p:spPr>
        <p:txBody>
          <a:bodyPr wrap="none" rtlCol="0" anchor="ctr" anchorCtr="1">
            <a:spAutoFit/>
          </a:bodyPr>
          <a:lstStyle/>
          <a:p>
            <a:pPr algn="ctr"/>
            <a:r>
              <a:rPr lang="en-US" sz="1100" dirty="0" smtClean="0"/>
              <a:t>Base Layer</a:t>
            </a:r>
          </a:p>
          <a:p>
            <a:pPr algn="ctr"/>
            <a:r>
              <a:rPr lang="en-US" sz="1100" dirty="0" smtClean="0"/>
              <a:t>Encoding Loop</a:t>
            </a:r>
            <a:endParaRPr lang="en-US" sz="1100" dirty="0"/>
          </a:p>
        </p:txBody>
      </p:sp>
      <p:sp>
        <p:nvSpPr>
          <p:cNvPr id="9" name="TextBox 8"/>
          <p:cNvSpPr txBox="1"/>
          <p:nvPr/>
        </p:nvSpPr>
        <p:spPr>
          <a:xfrm>
            <a:off x="6841416" y="1352550"/>
            <a:ext cx="1414170" cy="430887"/>
          </a:xfrm>
          <a:prstGeom prst="rect">
            <a:avLst/>
          </a:prstGeom>
          <a:noFill/>
          <a:ln w="28575">
            <a:solidFill>
              <a:schemeClr val="tx1"/>
            </a:solidFill>
          </a:ln>
        </p:spPr>
        <p:txBody>
          <a:bodyPr wrap="none" rtlCol="0" anchor="ctr" anchorCtr="1">
            <a:spAutoFit/>
          </a:bodyPr>
          <a:lstStyle/>
          <a:p>
            <a:pPr algn="ctr"/>
            <a:r>
              <a:rPr lang="en-US" sz="1100" dirty="0" smtClean="0"/>
              <a:t>Enhancement Layer</a:t>
            </a:r>
          </a:p>
          <a:p>
            <a:pPr algn="ctr"/>
            <a:r>
              <a:rPr lang="en-US" sz="1100" dirty="0" smtClean="0"/>
              <a:t>Encoding Loop</a:t>
            </a:r>
            <a:endParaRPr lang="en-US" sz="1100" dirty="0"/>
          </a:p>
        </p:txBody>
      </p:sp>
      <p:sp>
        <p:nvSpPr>
          <p:cNvPr id="10" name="TextBox 9"/>
          <p:cNvSpPr txBox="1"/>
          <p:nvPr/>
        </p:nvSpPr>
        <p:spPr>
          <a:xfrm>
            <a:off x="7117132" y="3053495"/>
            <a:ext cx="862737" cy="430887"/>
          </a:xfrm>
          <a:prstGeom prst="rect">
            <a:avLst/>
          </a:prstGeom>
          <a:noFill/>
          <a:ln w="28575">
            <a:solidFill>
              <a:schemeClr val="tx1"/>
            </a:solidFill>
          </a:ln>
        </p:spPr>
        <p:txBody>
          <a:bodyPr wrap="none" rtlCol="0" anchor="ctr" anchorCtr="1">
            <a:spAutoFit/>
          </a:bodyPr>
          <a:lstStyle/>
          <a:p>
            <a:pPr algn="ctr"/>
            <a:r>
              <a:rPr lang="en-US" sz="1100" dirty="0" smtClean="0"/>
              <a:t>Base Layer</a:t>
            </a:r>
          </a:p>
          <a:p>
            <a:pPr algn="ctr"/>
            <a:r>
              <a:rPr lang="en-US" sz="1100" dirty="0" smtClean="0"/>
              <a:t>Reference </a:t>
            </a:r>
            <a:endParaRPr lang="en-US" sz="1100" dirty="0"/>
          </a:p>
        </p:txBody>
      </p:sp>
      <p:sp>
        <p:nvSpPr>
          <p:cNvPr id="11" name="TextBox 10"/>
          <p:cNvSpPr txBox="1"/>
          <p:nvPr/>
        </p:nvSpPr>
        <p:spPr>
          <a:xfrm>
            <a:off x="8160367" y="2753160"/>
            <a:ext cx="772969" cy="430887"/>
          </a:xfrm>
          <a:prstGeom prst="rect">
            <a:avLst/>
          </a:prstGeom>
          <a:noFill/>
          <a:ln w="28575">
            <a:solidFill>
              <a:schemeClr val="tx1"/>
            </a:solidFill>
          </a:ln>
        </p:spPr>
        <p:txBody>
          <a:bodyPr wrap="none" rtlCol="0" anchor="ctr" anchorCtr="1">
            <a:spAutoFit/>
          </a:bodyPr>
          <a:lstStyle/>
          <a:p>
            <a:pPr algn="ctr"/>
            <a:r>
              <a:rPr lang="en-US" sz="1100" dirty="0" smtClean="0"/>
              <a:t>Bitstream</a:t>
            </a:r>
          </a:p>
          <a:p>
            <a:pPr algn="ctr"/>
            <a:r>
              <a:rPr lang="en-US" sz="1100" dirty="0" smtClean="0"/>
              <a:t>Multiplex</a:t>
            </a:r>
            <a:endParaRPr lang="en-US" sz="1100" dirty="0"/>
          </a:p>
        </p:txBody>
      </p:sp>
      <p:sp>
        <p:nvSpPr>
          <p:cNvPr id="12" name="TextBox 11"/>
          <p:cNvSpPr txBox="1"/>
          <p:nvPr/>
        </p:nvSpPr>
        <p:spPr>
          <a:xfrm>
            <a:off x="6858000" y="666750"/>
            <a:ext cx="1414170" cy="430887"/>
          </a:xfrm>
          <a:prstGeom prst="rect">
            <a:avLst/>
          </a:prstGeom>
          <a:noFill/>
          <a:ln w="28575">
            <a:solidFill>
              <a:schemeClr val="tx1"/>
            </a:solidFill>
          </a:ln>
        </p:spPr>
        <p:txBody>
          <a:bodyPr wrap="none" rtlCol="0" anchor="ctr" anchorCtr="1">
            <a:spAutoFit/>
          </a:bodyPr>
          <a:lstStyle/>
          <a:p>
            <a:pPr algn="ctr"/>
            <a:r>
              <a:rPr lang="en-US" sz="1100" dirty="0" smtClean="0"/>
              <a:t>Enhancement Layer</a:t>
            </a:r>
          </a:p>
          <a:p>
            <a:pPr algn="ctr"/>
            <a:r>
              <a:rPr lang="en-US" sz="1100" dirty="0" smtClean="0"/>
              <a:t>Reference </a:t>
            </a:r>
            <a:endParaRPr lang="en-US" sz="1100" dirty="0"/>
          </a:p>
        </p:txBody>
      </p:sp>
      <p:cxnSp>
        <p:nvCxnSpPr>
          <p:cNvPr id="13" name="Elbow Connector 11"/>
          <p:cNvCxnSpPr>
            <a:stCxn id="8" idx="3"/>
            <a:endCxn id="11" idx="2"/>
          </p:cNvCxnSpPr>
          <p:nvPr/>
        </p:nvCxnSpPr>
        <p:spPr>
          <a:xfrm flipV="1">
            <a:off x="8098492" y="3184047"/>
            <a:ext cx="448360" cy="748021"/>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9" idx="3"/>
            <a:endCxn id="11" idx="0"/>
          </p:cNvCxnSpPr>
          <p:nvPr/>
        </p:nvCxnSpPr>
        <p:spPr>
          <a:xfrm>
            <a:off x="8255586" y="1567994"/>
            <a:ext cx="291266" cy="1185166"/>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3"/>
            <a:endCxn id="9" idx="1"/>
          </p:cNvCxnSpPr>
          <p:nvPr/>
        </p:nvCxnSpPr>
        <p:spPr>
          <a:xfrm>
            <a:off x="6625893" y="1567994"/>
            <a:ext cx="215523"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a:endCxn id="8" idx="1"/>
          </p:cNvCxnSpPr>
          <p:nvPr/>
        </p:nvCxnSpPr>
        <p:spPr>
          <a:xfrm>
            <a:off x="6554727" y="3930194"/>
            <a:ext cx="443784" cy="187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9"/>
          <p:cNvCxnSpPr>
            <a:stCxn id="10" idx="0"/>
            <a:endCxn id="24" idx="2"/>
          </p:cNvCxnSpPr>
          <p:nvPr/>
        </p:nvCxnSpPr>
        <p:spPr>
          <a:xfrm flipV="1">
            <a:off x="7548501" y="2868644"/>
            <a:ext cx="0" cy="18485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22"/>
          <p:cNvCxnSpPr>
            <a:stCxn id="10" idx="2"/>
            <a:endCxn id="8" idx="0"/>
          </p:cNvCxnSpPr>
          <p:nvPr/>
        </p:nvCxnSpPr>
        <p:spPr>
          <a:xfrm>
            <a:off x="7548501" y="3484382"/>
            <a:ext cx="1" cy="232242"/>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Elbow Connector 33"/>
          <p:cNvCxnSpPr>
            <a:stCxn id="12" idx="2"/>
            <a:endCxn id="9" idx="0"/>
          </p:cNvCxnSpPr>
          <p:nvPr/>
        </p:nvCxnSpPr>
        <p:spPr>
          <a:xfrm flipH="1">
            <a:off x="7548501" y="1097637"/>
            <a:ext cx="16584" cy="254913"/>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086600" y="1967889"/>
            <a:ext cx="922047" cy="430887"/>
          </a:xfrm>
          <a:prstGeom prst="rect">
            <a:avLst/>
          </a:prstGeom>
          <a:solidFill>
            <a:srgbClr val="FFFF00"/>
          </a:solidFill>
          <a:ln w="28575">
            <a:solidFill>
              <a:schemeClr val="tx1"/>
            </a:solidFill>
          </a:ln>
        </p:spPr>
        <p:txBody>
          <a:bodyPr wrap="none" rtlCol="0" anchor="ctr" anchorCtr="1">
            <a:spAutoFit/>
          </a:bodyPr>
          <a:lstStyle/>
          <a:p>
            <a:pPr algn="ctr"/>
            <a:r>
              <a:rPr lang="en-US" sz="1100" dirty="0" smtClean="0"/>
              <a:t>Color Space</a:t>
            </a:r>
          </a:p>
          <a:p>
            <a:pPr algn="ctr"/>
            <a:r>
              <a:rPr lang="en-US" sz="1100" dirty="0" smtClean="0"/>
              <a:t>Predictor</a:t>
            </a:r>
            <a:endParaRPr lang="en-US" sz="1100" dirty="0"/>
          </a:p>
        </p:txBody>
      </p:sp>
      <p:cxnSp>
        <p:nvCxnSpPr>
          <p:cNvPr id="21" name="Elbow Connector 19"/>
          <p:cNvCxnSpPr>
            <a:stCxn id="20" idx="0"/>
            <a:endCxn id="9" idx="2"/>
          </p:cNvCxnSpPr>
          <p:nvPr/>
        </p:nvCxnSpPr>
        <p:spPr>
          <a:xfrm flipV="1">
            <a:off x="7547624" y="1783437"/>
            <a:ext cx="877" cy="18445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3"/>
          </p:cNvCxnSpPr>
          <p:nvPr/>
        </p:nvCxnSpPr>
        <p:spPr>
          <a:xfrm>
            <a:off x="8933336" y="2968604"/>
            <a:ext cx="21066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093088" y="2607034"/>
            <a:ext cx="910826" cy="261610"/>
          </a:xfrm>
          <a:prstGeom prst="rect">
            <a:avLst/>
          </a:prstGeom>
          <a:solidFill>
            <a:schemeClr val="bg1"/>
          </a:solidFill>
          <a:ln w="28575">
            <a:solidFill>
              <a:schemeClr val="tx1"/>
            </a:solidFill>
            <a:prstDash val="sysDash"/>
          </a:ln>
        </p:spPr>
        <p:txBody>
          <a:bodyPr wrap="none" rtlCol="0" anchor="ctr" anchorCtr="1">
            <a:spAutoFit/>
          </a:bodyPr>
          <a:lstStyle/>
          <a:p>
            <a:pPr algn="ctr"/>
            <a:r>
              <a:rPr lang="en-US" sz="1100" dirty="0" smtClean="0"/>
              <a:t>Upsampling</a:t>
            </a:r>
            <a:endParaRPr lang="en-US" sz="1100" dirty="0"/>
          </a:p>
        </p:txBody>
      </p:sp>
      <p:cxnSp>
        <p:nvCxnSpPr>
          <p:cNvPr id="25" name="Elbow Connector 19"/>
          <p:cNvCxnSpPr>
            <a:stCxn id="24" idx="0"/>
            <a:endCxn id="20" idx="2"/>
          </p:cNvCxnSpPr>
          <p:nvPr/>
        </p:nvCxnSpPr>
        <p:spPr>
          <a:xfrm flipH="1" flipV="1">
            <a:off x="7547624" y="2398776"/>
            <a:ext cx="877" cy="20825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Rectangle 1"/>
          <p:cNvSpPr>
            <a:spLocks noChangeArrowheads="1"/>
          </p:cNvSpPr>
          <p:nvPr/>
        </p:nvSpPr>
        <p:spPr bwMode="auto">
          <a:xfrm>
            <a:off x="304800" y="4503063"/>
            <a:ext cx="861060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hangingPunct="0">
              <a:tabLst>
                <a:tab pos="228600" algn="l"/>
                <a:tab pos="457200" algn="l"/>
                <a:tab pos="685800" algn="l"/>
                <a:tab pos="914400" algn="l"/>
              </a:tabLst>
            </a:pPr>
            <a:r>
              <a:rPr kumimoji="0" lang="en-US" sz="1100" b="0" i="0" u="none" strike="noStrike" cap="none" normalizeH="0" baseline="0" dirty="0" smtClean="0" bmk="">
                <a:ln>
                  <a:noFill/>
                </a:ln>
                <a:solidFill>
                  <a:schemeClr val="tx1"/>
                </a:solidFill>
                <a:effectLst/>
                <a:latin typeface="Times New Roman" pitchFamily="18" charset="0"/>
                <a:ea typeface="MS Mincho" pitchFamily="49" charset="-128"/>
                <a:cs typeface="Arial" pitchFamily="34" charset="0"/>
              </a:rPr>
              <a:t>[3] </a:t>
            </a:r>
            <a:r>
              <a:rPr lang="en-US" sz="1100" dirty="0" bmk="">
                <a:latin typeface="Times New Roman" pitchFamily="18" charset="0"/>
                <a:ea typeface="MS Mincho" pitchFamily="49" charset="-128"/>
                <a:cs typeface="Arial" pitchFamily="34" charset="0"/>
              </a:rPr>
              <a:t>H. Schwarz, D. </a:t>
            </a:r>
            <a:r>
              <a:rPr lang="en-US" sz="1100" dirty="0" err="1" bmk="">
                <a:latin typeface="Times New Roman" pitchFamily="18" charset="0"/>
                <a:ea typeface="MS Mincho" pitchFamily="49" charset="-128"/>
                <a:cs typeface="Arial" pitchFamily="34" charset="0"/>
              </a:rPr>
              <a:t>Marpe</a:t>
            </a:r>
            <a:r>
              <a:rPr lang="en-US" sz="1100" dirty="0" bmk="">
                <a:latin typeface="Times New Roman" pitchFamily="18" charset="0"/>
                <a:ea typeface="MS Mincho" pitchFamily="49" charset="-128"/>
                <a:cs typeface="Arial" pitchFamily="34" charset="0"/>
              </a:rPr>
              <a:t>, and T. </a:t>
            </a:r>
            <a:r>
              <a:rPr lang="en-US" sz="1100" dirty="0" err="1" bmk="">
                <a:latin typeface="Times New Roman" pitchFamily="18" charset="0"/>
                <a:ea typeface="MS Mincho" pitchFamily="49" charset="-128"/>
                <a:cs typeface="Arial" pitchFamily="34" charset="0"/>
              </a:rPr>
              <a:t>Wiegand</a:t>
            </a:r>
            <a:r>
              <a:rPr lang="en-US" sz="1100" dirty="0" bmk="">
                <a:latin typeface="Times New Roman" pitchFamily="18" charset="0"/>
                <a:ea typeface="MS Mincho" pitchFamily="49" charset="-128"/>
                <a:cs typeface="Arial" pitchFamily="34" charset="0"/>
              </a:rPr>
              <a:t>, “Overview of the Scalable Video Coding extension of the H.264/AVC standard,” IEEE Trans.</a:t>
            </a:r>
          </a:p>
          <a:p>
            <a:pPr lvl="0" eaLnBrk="0" hangingPunct="0">
              <a:tabLst>
                <a:tab pos="228600" algn="l"/>
                <a:tab pos="457200" algn="l"/>
                <a:tab pos="685800" algn="l"/>
                <a:tab pos="914400" algn="l"/>
              </a:tabLst>
            </a:pPr>
            <a:r>
              <a:rPr lang="en-US" sz="1100" dirty="0" bmk="">
                <a:latin typeface="Times New Roman" pitchFamily="18" charset="0"/>
                <a:ea typeface="MS Mincho" pitchFamily="49" charset="-128"/>
                <a:cs typeface="Arial" pitchFamily="34" charset="0"/>
              </a:rPr>
              <a:t>Circuits Syst. Video Technol., vol. 17, no. 9, pp. 1103–1120, Sept. 2007.</a:t>
            </a:r>
            <a:endParaRPr kumimoji="0" lang="en-US" altLang="ko-KR" sz="1800" b="0" i="0" u="none" strike="noStrike" cap="none" normalizeH="0" baseline="0" dirty="0" smtClean="0">
              <a:ln>
                <a:noFill/>
              </a:ln>
              <a:solidFill>
                <a:schemeClr val="tx1"/>
              </a:solidFill>
              <a:effectLst/>
              <a:latin typeface="Arial" pitchFamily="34" charset="0"/>
            </a:endParaRPr>
          </a:p>
        </p:txBody>
      </p:sp>
      <p:sp>
        <p:nvSpPr>
          <p:cNvPr id="38" name="TextBox 3"/>
          <p:cNvSpPr txBox="1">
            <a:spLocks noChangeArrowheads="1"/>
          </p:cNvSpPr>
          <p:nvPr/>
        </p:nvSpPr>
        <p:spPr bwMode="auto">
          <a:xfrm>
            <a:off x="6172200" y="4215789"/>
            <a:ext cx="243840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charset="0"/>
                <a:ea typeface="ＭＳ Ｐゴシック" charset="-128"/>
              </a:defRPr>
            </a:lvl1pPr>
            <a:lvl2pPr marL="742950" indent="-285750" eaLnBrk="0" hangingPunct="0">
              <a:defRPr sz="2400">
                <a:solidFill>
                  <a:schemeClr val="tx1"/>
                </a:solidFill>
                <a:latin typeface="Tahoma" charset="0"/>
                <a:ea typeface="ＭＳ Ｐゴシック" charset="-128"/>
              </a:defRPr>
            </a:lvl2pPr>
            <a:lvl3pPr marL="1143000" indent="-228600" eaLnBrk="0" hangingPunct="0">
              <a:defRPr sz="2400">
                <a:solidFill>
                  <a:schemeClr val="tx1"/>
                </a:solidFill>
                <a:latin typeface="Tahoma" charset="0"/>
                <a:ea typeface="ＭＳ Ｐゴシック" charset="-128"/>
              </a:defRPr>
            </a:lvl3pPr>
            <a:lvl4pPr marL="1600200" indent="-228600" eaLnBrk="0" hangingPunct="0">
              <a:defRPr sz="2400">
                <a:solidFill>
                  <a:schemeClr val="tx1"/>
                </a:solidFill>
                <a:latin typeface="Tahoma" charset="0"/>
                <a:ea typeface="ＭＳ Ｐゴシック" charset="-128"/>
              </a:defRPr>
            </a:lvl4pPr>
            <a:lvl5pPr marL="2057400" indent="-228600" eaLnBrk="0" hangingPunct="0">
              <a:defRPr sz="2400">
                <a:solidFill>
                  <a:schemeClr val="tx1"/>
                </a:solidFill>
                <a:latin typeface="Tahoma" charset="0"/>
                <a:ea typeface="ＭＳ Ｐゴシック" charset="-128"/>
              </a:defRPr>
            </a:lvl5pPr>
            <a:lvl6pPr marL="2514600" indent="-228600" eaLnBrk="0" fontAlgn="base" hangingPunct="0">
              <a:spcBef>
                <a:spcPct val="0"/>
              </a:spcBef>
              <a:spcAft>
                <a:spcPct val="0"/>
              </a:spcAft>
              <a:defRPr sz="2400">
                <a:solidFill>
                  <a:schemeClr val="tx1"/>
                </a:solidFill>
                <a:latin typeface="Tahoma" charset="0"/>
                <a:ea typeface="ＭＳ Ｐゴシック" charset="-128"/>
              </a:defRPr>
            </a:lvl6pPr>
            <a:lvl7pPr marL="2971800" indent="-228600" eaLnBrk="0" fontAlgn="base" hangingPunct="0">
              <a:spcBef>
                <a:spcPct val="0"/>
              </a:spcBef>
              <a:spcAft>
                <a:spcPct val="0"/>
              </a:spcAft>
              <a:defRPr sz="2400">
                <a:solidFill>
                  <a:schemeClr val="tx1"/>
                </a:solidFill>
                <a:latin typeface="Tahoma" charset="0"/>
                <a:ea typeface="ＭＳ Ｐゴシック" charset="-128"/>
              </a:defRPr>
            </a:lvl7pPr>
            <a:lvl8pPr marL="3429000" indent="-228600" eaLnBrk="0" fontAlgn="base" hangingPunct="0">
              <a:spcBef>
                <a:spcPct val="0"/>
              </a:spcBef>
              <a:spcAft>
                <a:spcPct val="0"/>
              </a:spcAft>
              <a:defRPr sz="2400">
                <a:solidFill>
                  <a:schemeClr val="tx1"/>
                </a:solidFill>
                <a:latin typeface="Tahoma" charset="0"/>
                <a:ea typeface="ＭＳ Ｐゴシック" charset="-128"/>
              </a:defRPr>
            </a:lvl8pPr>
            <a:lvl9pPr marL="3886200" indent="-228600" eaLnBrk="0" fontAlgn="base" hangingPunct="0">
              <a:spcBef>
                <a:spcPct val="0"/>
              </a:spcBef>
              <a:spcAft>
                <a:spcPct val="0"/>
              </a:spcAft>
              <a:defRPr sz="2400">
                <a:solidFill>
                  <a:schemeClr val="tx1"/>
                </a:solidFill>
                <a:latin typeface="Tahoma" charset="0"/>
                <a:ea typeface="ＭＳ Ｐゴシック" charset="-128"/>
              </a:defRPr>
            </a:lvl9pPr>
          </a:lstStyle>
          <a:p>
            <a:pPr eaLnBrk="1" hangingPunct="1"/>
            <a:r>
              <a:rPr lang="en-US" sz="1050" dirty="0" smtClean="0"/>
              <a:t>Figure 2. Color Space Scalable Coder</a:t>
            </a:r>
            <a:endParaRPr lang="en-US" sz="1050" dirty="0"/>
          </a:p>
        </p:txBody>
      </p:sp>
    </p:spTree>
    <p:extLst>
      <p:ext uri="{BB962C8B-B14F-4D97-AF65-F5344CB8AC3E}">
        <p14:creationId xmlns:p14="http://schemas.microsoft.com/office/powerpoint/2010/main" val="761541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Color Gamut Predictors</a:t>
            </a:r>
            <a:endParaRPr lang="en-US" dirty="0"/>
          </a:p>
        </p:txBody>
      </p:sp>
      <p:sp>
        <p:nvSpPr>
          <p:cNvPr id="5" name="Content Placeholder 4"/>
          <p:cNvSpPr>
            <a:spLocks noGrp="1"/>
          </p:cNvSpPr>
          <p:nvPr>
            <p:ph idx="1"/>
          </p:nvPr>
        </p:nvSpPr>
        <p:spPr>
          <a:xfrm>
            <a:off x="1" y="742950"/>
            <a:ext cx="4800599" cy="3962400"/>
          </a:xfrm>
        </p:spPr>
        <p:txBody>
          <a:bodyPr/>
          <a:lstStyle/>
          <a:p>
            <a:r>
              <a:rPr lang="en-US" sz="1800" dirty="0" smtClean="0"/>
              <a:t>We propose support for two prediction methods</a:t>
            </a:r>
          </a:p>
          <a:p>
            <a:pPr marL="779463" lvl="1" indent="-342900">
              <a:buFont typeface="+mj-lt"/>
              <a:buAutoNum type="arabicPeriod"/>
            </a:pPr>
            <a:r>
              <a:rPr lang="en-US" sz="1400" dirty="0" smtClean="0"/>
              <a:t>Gain-Offset</a:t>
            </a:r>
          </a:p>
          <a:p>
            <a:pPr marL="779463" lvl="1" indent="-342900">
              <a:buFont typeface="+mj-lt"/>
              <a:buAutoNum type="arabicPeriod"/>
            </a:pPr>
            <a:r>
              <a:rPr lang="en-US" sz="1400" dirty="0" smtClean="0"/>
              <a:t>Bit-increment</a:t>
            </a:r>
            <a:endParaRPr lang="en-US" sz="400" dirty="0" smtClean="0"/>
          </a:p>
          <a:p>
            <a:r>
              <a:rPr lang="en-US" sz="1800" dirty="0" smtClean="0"/>
              <a:t>Features</a:t>
            </a:r>
          </a:p>
          <a:p>
            <a:pPr lvl="1"/>
            <a:r>
              <a:rPr lang="en-US" sz="1400" dirty="0" smtClean="0"/>
              <a:t>Approximation of color gamut conversion without explicit calculation</a:t>
            </a:r>
          </a:p>
          <a:p>
            <a:pPr lvl="2"/>
            <a:r>
              <a:rPr lang="en-US" sz="1050" strike="sngStrike" dirty="0" err="1"/>
              <a:t>YCbCr</a:t>
            </a:r>
            <a:r>
              <a:rPr lang="en-US" sz="1050" strike="sngStrike" dirty="0"/>
              <a:t> to R’G’B’ conversion using the matrix of BT.709 </a:t>
            </a:r>
          </a:p>
          <a:p>
            <a:pPr lvl="2"/>
            <a:r>
              <a:rPr lang="en-US" sz="1050" strike="sngStrike" dirty="0"/>
              <a:t>R’G’B’ to RGB using the nonlinearity of BT.709, (gamma)</a:t>
            </a:r>
          </a:p>
          <a:p>
            <a:pPr lvl="2"/>
            <a:r>
              <a:rPr lang="en-US" sz="1050" strike="sngStrike" dirty="0"/>
              <a:t>RGB to XYZ using primary chromaticity values from BT.709</a:t>
            </a:r>
          </a:p>
          <a:p>
            <a:pPr lvl="2"/>
            <a:r>
              <a:rPr lang="en-US" sz="1050" strike="sngStrike" dirty="0"/>
              <a:t>XYZ to RGB using primary chromaticity values from BT.2020 (UHDTV)</a:t>
            </a:r>
          </a:p>
          <a:p>
            <a:pPr lvl="2"/>
            <a:r>
              <a:rPr lang="en-US" sz="1050" strike="sngStrike" dirty="0"/>
              <a:t>RGB to R’G’B’ using the nonlinearity of BT.2020 (UHDTV)</a:t>
            </a:r>
          </a:p>
          <a:p>
            <a:pPr lvl="2"/>
            <a:r>
              <a:rPr lang="en-US" sz="1050" strike="sngStrike" dirty="0"/>
              <a:t>R’G’B’ to </a:t>
            </a:r>
            <a:r>
              <a:rPr lang="en-US" sz="1050" strike="sngStrike" dirty="0" err="1"/>
              <a:t>YCbCr</a:t>
            </a:r>
            <a:r>
              <a:rPr lang="en-US" sz="1050" strike="sngStrike" dirty="0"/>
              <a:t> conversion using matrix of BT.2020 (UHDTV)</a:t>
            </a:r>
          </a:p>
          <a:p>
            <a:pPr lvl="1"/>
            <a:r>
              <a:rPr lang="en-US" sz="1400" dirty="0" smtClean="0"/>
              <a:t>Color channels processed independently</a:t>
            </a:r>
          </a:p>
          <a:p>
            <a:r>
              <a:rPr lang="en-US" sz="1800" dirty="0" smtClean="0"/>
              <a:t>Gain-Offset parameters designed off-line or on-line (sequence adaptive or fixed)</a:t>
            </a:r>
            <a:endParaRPr lang="en-US" sz="2000" dirty="0"/>
          </a:p>
        </p:txBody>
      </p:sp>
      <p:graphicFrame>
        <p:nvGraphicFramePr>
          <p:cNvPr id="10" name="Table 9"/>
          <p:cNvGraphicFramePr>
            <a:graphicFrameLocks noGrp="1"/>
          </p:cNvGraphicFramePr>
          <p:nvPr/>
        </p:nvGraphicFramePr>
        <p:xfrm>
          <a:off x="5010150" y="2038350"/>
          <a:ext cx="4038600" cy="1905000"/>
        </p:xfrm>
        <a:graphic>
          <a:graphicData uri="http://schemas.openxmlformats.org/drawingml/2006/table">
            <a:tbl>
              <a:tblPr firstRow="1" bandRow="1">
                <a:tableStyleId>{073A0DAA-6AF3-43AB-8588-CEC1D06C72B9}</a:tableStyleId>
              </a:tblPr>
              <a:tblGrid>
                <a:gridCol w="1076960"/>
                <a:gridCol w="1285240"/>
                <a:gridCol w="1676400"/>
              </a:tblGrid>
              <a:tr h="304800">
                <a:tc>
                  <a:txBody>
                    <a:bodyPr/>
                    <a:lstStyle/>
                    <a:p>
                      <a:pPr algn="ct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400" b="0" dirty="0" smtClean="0">
                          <a:solidFill>
                            <a:schemeClr val="tx1"/>
                          </a:solidFill>
                        </a:rPr>
                        <a:t>Bit Increment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b="0" dirty="0" smtClean="0">
                          <a:solidFill>
                            <a:schemeClr val="tx1"/>
                          </a:solidFill>
                        </a:rPr>
                        <a:t>Gain Offset</a:t>
                      </a: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en-US" sz="1600" dirty="0" smtClean="0">
                          <a:solidFill>
                            <a:schemeClr val="tx1"/>
                          </a:solidFill>
                        </a:rPr>
                        <a:t>Y</a:t>
                      </a:r>
                      <a:r>
                        <a:rPr lang="en-US" sz="1600" baseline="-25000" dirty="0" smtClean="0">
                          <a:solidFill>
                            <a:schemeClr val="tx1"/>
                          </a:solidFill>
                        </a:rPr>
                        <a:t>UHDTV</a:t>
                      </a:r>
                      <a:endParaRPr lang="en-US" sz="1600" baseline="-25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Y</a:t>
                      </a:r>
                      <a:r>
                        <a:rPr lang="en-US" sz="1600" baseline="-25000" dirty="0" smtClean="0">
                          <a:solidFill>
                            <a:schemeClr val="tx1"/>
                          </a:solidFill>
                        </a:rPr>
                        <a:t>709 </a:t>
                      </a:r>
                      <a:r>
                        <a:rPr lang="en-US" sz="1600" baseline="0" dirty="0" smtClean="0">
                          <a:solidFill>
                            <a:schemeClr val="tx1"/>
                          </a:solidFill>
                        </a:rPr>
                        <a:t>&lt;&lt;2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g</a:t>
                      </a:r>
                      <a:r>
                        <a:rPr lang="en-US" sz="1600" baseline="-25000" dirty="0" smtClean="0">
                          <a:solidFill>
                            <a:schemeClr val="tx1"/>
                          </a:solidFill>
                        </a:rPr>
                        <a:t>1 </a:t>
                      </a:r>
                      <a:r>
                        <a:rPr lang="en-US" sz="1600" baseline="0" dirty="0" smtClean="0">
                          <a:solidFill>
                            <a:schemeClr val="tx1"/>
                          </a:solidFill>
                        </a:rPr>
                        <a:t>·</a:t>
                      </a:r>
                      <a:r>
                        <a:rPr lang="en-US" sz="1600" dirty="0" smtClean="0">
                          <a:solidFill>
                            <a:schemeClr val="tx1"/>
                          </a:solidFill>
                        </a:rPr>
                        <a:t>Y</a:t>
                      </a:r>
                      <a:r>
                        <a:rPr lang="en-US" sz="1600" baseline="-25000" dirty="0" smtClean="0">
                          <a:solidFill>
                            <a:schemeClr val="tx1"/>
                          </a:solidFill>
                        </a:rPr>
                        <a:t>709 </a:t>
                      </a:r>
                      <a:r>
                        <a:rPr lang="en-US" sz="1600" baseline="0" dirty="0" smtClean="0">
                          <a:solidFill>
                            <a:schemeClr val="tx1"/>
                          </a:solidFill>
                        </a:rPr>
                        <a:t>+ o</a:t>
                      </a:r>
                      <a:r>
                        <a:rPr lang="en-US" sz="1600" baseline="-25000" dirty="0" smtClean="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U</a:t>
                      </a:r>
                      <a:r>
                        <a:rPr lang="en-US" sz="1600" baseline="-25000" dirty="0" smtClean="0">
                          <a:solidFill>
                            <a:schemeClr val="tx1"/>
                          </a:solidFill>
                        </a:rPr>
                        <a:t>UHDTV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U</a:t>
                      </a:r>
                      <a:r>
                        <a:rPr lang="en-US" sz="1600" baseline="-25000" dirty="0" smtClean="0">
                          <a:solidFill>
                            <a:schemeClr val="tx1"/>
                          </a:solidFill>
                        </a:rPr>
                        <a:t>709 </a:t>
                      </a:r>
                      <a:r>
                        <a:rPr lang="en-US" sz="1600" baseline="0" dirty="0" smtClean="0">
                          <a:solidFill>
                            <a:schemeClr val="tx1"/>
                          </a:solidFill>
                        </a:rPr>
                        <a:t>&lt;&lt;2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g</a:t>
                      </a:r>
                      <a:r>
                        <a:rPr lang="en-US" sz="1600" baseline="-25000" dirty="0" smtClean="0">
                          <a:solidFill>
                            <a:schemeClr val="tx1"/>
                          </a:solidFill>
                        </a:rPr>
                        <a:t>2 </a:t>
                      </a:r>
                      <a:r>
                        <a:rPr lang="en-US" sz="1600" baseline="0" dirty="0" smtClean="0">
                          <a:solidFill>
                            <a:schemeClr val="tx1"/>
                          </a:solidFill>
                        </a:rPr>
                        <a:t>·</a:t>
                      </a:r>
                      <a:r>
                        <a:rPr lang="en-US" sz="1600" dirty="0" smtClean="0">
                          <a:solidFill>
                            <a:schemeClr val="tx1"/>
                          </a:solidFill>
                        </a:rPr>
                        <a:t>U</a:t>
                      </a:r>
                      <a:r>
                        <a:rPr lang="en-US" sz="1600" baseline="-25000" dirty="0" smtClean="0">
                          <a:solidFill>
                            <a:schemeClr val="tx1"/>
                          </a:solidFill>
                        </a:rPr>
                        <a:t>709 </a:t>
                      </a:r>
                      <a:r>
                        <a:rPr lang="en-US" sz="1600" baseline="0" dirty="0" smtClean="0">
                          <a:solidFill>
                            <a:schemeClr val="tx1"/>
                          </a:solidFill>
                        </a:rPr>
                        <a:t>+ o</a:t>
                      </a:r>
                      <a:r>
                        <a:rPr lang="en-US" sz="1600" baseline="-25000" dirty="0" smtClean="0">
                          <a:solidFill>
                            <a:schemeClr val="tx1"/>
                          </a:solidFill>
                        </a:rPr>
                        <a:t>2</a:t>
                      </a:r>
                      <a:endParaRPr lang="en-US" sz="1600" baseline="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V</a:t>
                      </a:r>
                      <a:r>
                        <a:rPr lang="en-US" sz="1600" baseline="-25000" dirty="0" smtClean="0">
                          <a:solidFill>
                            <a:schemeClr val="tx1"/>
                          </a:solidFill>
                        </a:rPr>
                        <a:t>UHDTV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V</a:t>
                      </a:r>
                      <a:r>
                        <a:rPr lang="en-US" sz="1600" baseline="-25000" dirty="0" smtClean="0">
                          <a:solidFill>
                            <a:schemeClr val="tx1"/>
                          </a:solidFill>
                        </a:rPr>
                        <a:t>709 </a:t>
                      </a:r>
                      <a:r>
                        <a:rPr lang="en-US" sz="1600" baseline="0" dirty="0" smtClean="0">
                          <a:solidFill>
                            <a:schemeClr val="tx1"/>
                          </a:solidFill>
                        </a:rPr>
                        <a:t>&lt;&lt;2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g</a:t>
                      </a:r>
                      <a:r>
                        <a:rPr lang="en-US" sz="1600" baseline="-25000" dirty="0" smtClean="0">
                          <a:solidFill>
                            <a:schemeClr val="tx1"/>
                          </a:solidFill>
                        </a:rPr>
                        <a:t>3 </a:t>
                      </a:r>
                      <a:r>
                        <a:rPr lang="en-US" sz="1600" baseline="0" dirty="0" smtClean="0">
                          <a:solidFill>
                            <a:schemeClr val="tx1"/>
                          </a:solidFill>
                        </a:rPr>
                        <a:t>·</a:t>
                      </a:r>
                      <a:r>
                        <a:rPr lang="en-US" sz="1600" dirty="0" smtClean="0">
                          <a:solidFill>
                            <a:schemeClr val="tx1"/>
                          </a:solidFill>
                        </a:rPr>
                        <a:t>V</a:t>
                      </a:r>
                      <a:r>
                        <a:rPr lang="en-US" sz="1600" baseline="-25000" dirty="0" smtClean="0">
                          <a:solidFill>
                            <a:schemeClr val="tx1"/>
                          </a:solidFill>
                        </a:rPr>
                        <a:t>709 </a:t>
                      </a:r>
                      <a:r>
                        <a:rPr lang="en-US" sz="1600" baseline="0" dirty="0" smtClean="0">
                          <a:solidFill>
                            <a:schemeClr val="tx1"/>
                          </a:solidFill>
                        </a:rPr>
                        <a:t>+ o</a:t>
                      </a:r>
                      <a:r>
                        <a:rPr lang="en-US" sz="1600" baseline="-25000" dirty="0" smtClean="0">
                          <a:solidFill>
                            <a:schemeClr val="tx1"/>
                          </a:solidFill>
                        </a:rPr>
                        <a:t>3</a:t>
                      </a:r>
                      <a:endParaRPr lang="en-US" sz="1600" baseline="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solidFill>
                            <a:schemeClr val="tx1"/>
                          </a:solidFill>
                        </a:rPr>
                        <a:t>Side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solidFill>
                            <a:schemeClr val="tx1"/>
                          </a:solidFill>
                        </a:rPr>
                        <a:t>No parameters to send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6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2" name="TextBox 11"/>
          <p:cNvSpPr txBox="1"/>
          <p:nvPr/>
        </p:nvSpPr>
        <p:spPr>
          <a:xfrm>
            <a:off x="5334000" y="1657350"/>
            <a:ext cx="3505200" cy="338554"/>
          </a:xfrm>
          <a:prstGeom prst="rect">
            <a:avLst/>
          </a:prstGeom>
          <a:noFill/>
        </p:spPr>
        <p:txBody>
          <a:bodyPr wrap="square" rtlCol="0">
            <a:spAutoFit/>
          </a:bodyPr>
          <a:lstStyle/>
          <a:p>
            <a:r>
              <a:rPr lang="en-US" sz="1600" dirty="0" smtClean="0">
                <a:latin typeface="Calibri" pitchFamily="34" charset="0"/>
                <a:cs typeface="Calibri" pitchFamily="34" charset="0"/>
              </a:rPr>
              <a:t>Table 1. Two color predictors (BI vs. GO)</a:t>
            </a:r>
          </a:p>
        </p:txBody>
      </p:sp>
    </p:spTree>
    <p:extLst>
      <p:ext uri="{BB962C8B-B14F-4D97-AF65-F5344CB8AC3E}">
        <p14:creationId xmlns:p14="http://schemas.microsoft.com/office/powerpoint/2010/main" val="3308789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819150"/>
            <a:ext cx="5334000" cy="3352800"/>
          </a:xfrm>
        </p:spPr>
        <p:txBody>
          <a:bodyPr/>
          <a:lstStyle/>
          <a:p>
            <a:r>
              <a:rPr lang="en-US" sz="1800" dirty="0" smtClean="0"/>
              <a:t>Syntax</a:t>
            </a:r>
            <a:endParaRPr lang="en-US" sz="1400" dirty="0" smtClean="0">
              <a:solidFill>
                <a:srgbClr val="FF0000"/>
              </a:solidFill>
            </a:endParaRPr>
          </a:p>
        </p:txBody>
      </p:sp>
      <p:sp>
        <p:nvSpPr>
          <p:cNvPr id="3" name="Title 2"/>
          <p:cNvSpPr>
            <a:spLocks noGrp="1"/>
          </p:cNvSpPr>
          <p:nvPr>
            <p:ph type="title"/>
          </p:nvPr>
        </p:nvSpPr>
        <p:spPr/>
        <p:txBody>
          <a:bodyPr/>
          <a:lstStyle/>
          <a:p>
            <a:r>
              <a:rPr lang="en-US" dirty="0" smtClean="0"/>
              <a:t>Proposal Details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878233394"/>
              </p:ext>
            </p:extLst>
          </p:nvPr>
        </p:nvGraphicFramePr>
        <p:xfrm>
          <a:off x="5105400" y="3028950"/>
          <a:ext cx="2971800" cy="838200"/>
        </p:xfrm>
        <a:graphic>
          <a:graphicData uri="http://schemas.openxmlformats.org/drawingml/2006/table">
            <a:tbl>
              <a:tblPr/>
              <a:tblGrid>
                <a:gridCol w="1143000"/>
                <a:gridCol w="1828800"/>
              </a:tblGrid>
              <a:tr h="0">
                <a:tc>
                  <a:txBody>
                    <a:bodyPr/>
                    <a:lstStyle/>
                    <a:p>
                      <a:pPr marL="0" marR="0" algn="just" hangingPunct="0">
                        <a:spcBef>
                          <a:spcPts val="680"/>
                        </a:spcBef>
                        <a:spcAft>
                          <a:spcPts val="0"/>
                        </a:spcAft>
                        <a:tabLst>
                          <a:tab pos="228600" algn="l"/>
                          <a:tab pos="457200" algn="l"/>
                          <a:tab pos="685800" algn="l"/>
                          <a:tab pos="914400" algn="l"/>
                        </a:tabLst>
                      </a:pPr>
                      <a:r>
                        <a:rPr lang="en-US" sz="1100" b="1" dirty="0" smtClean="0">
                          <a:latin typeface="Times New Roman"/>
                          <a:ea typeface="Times New Roman"/>
                          <a:cs typeface="Times New Roman"/>
                        </a:rPr>
                        <a:t>color_prediction_model</a:t>
                      </a:r>
                      <a:endParaRPr lang="en-US" sz="11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680"/>
                        </a:spcBef>
                        <a:spcAft>
                          <a:spcPts val="0"/>
                        </a:spcAft>
                        <a:tabLst>
                          <a:tab pos="228600" algn="l"/>
                          <a:tab pos="457200" algn="l"/>
                          <a:tab pos="685800" algn="l"/>
                          <a:tab pos="914400" algn="l"/>
                        </a:tabLst>
                      </a:pPr>
                      <a:r>
                        <a:rPr lang="en-US" sz="1100" dirty="0">
                          <a:latin typeface="Times New Roman"/>
                          <a:ea typeface="Times New Roman"/>
                          <a:cs typeface="Times New Roman"/>
                        </a:rPr>
                        <a:t>Name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hangingPunct="0">
                        <a:spcBef>
                          <a:spcPts val="680"/>
                        </a:spcBef>
                        <a:spcAft>
                          <a:spcPts val="0"/>
                        </a:spcAft>
                        <a:tabLst>
                          <a:tab pos="228600" algn="l"/>
                          <a:tab pos="457200" algn="l"/>
                          <a:tab pos="685800" algn="l"/>
                          <a:tab pos="914400" algn="l"/>
                        </a:tabLst>
                      </a:pPr>
                      <a:r>
                        <a:rPr lang="en-US" sz="1100" dirty="0" smtClean="0">
                          <a:latin typeface="Times New Roman"/>
                          <a:ea typeface="Times New Roman"/>
                          <a:cs typeface="Times New Roman"/>
                        </a:rPr>
                        <a:t>0 (BI)</a:t>
                      </a:r>
                      <a:endParaRPr lang="en-US" sz="11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680"/>
                        </a:spcBef>
                        <a:spcAft>
                          <a:spcPts val="0"/>
                        </a:spcAft>
                        <a:tabLst>
                          <a:tab pos="228600" algn="l"/>
                          <a:tab pos="457200" algn="l"/>
                          <a:tab pos="685800" algn="l"/>
                          <a:tab pos="914400" algn="l"/>
                        </a:tabLst>
                      </a:pPr>
                      <a:r>
                        <a:rPr lang="en-US" sz="1100" dirty="0">
                          <a:latin typeface="Times New Roman"/>
                          <a:ea typeface="Times New Roman"/>
                          <a:cs typeface="Times New Roman"/>
                        </a:rPr>
                        <a:t>Bit Increment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hangingPunct="0">
                        <a:spcBef>
                          <a:spcPts val="680"/>
                        </a:spcBef>
                        <a:spcAft>
                          <a:spcPts val="0"/>
                        </a:spcAft>
                        <a:tabLst>
                          <a:tab pos="228600" algn="l"/>
                          <a:tab pos="457200" algn="l"/>
                          <a:tab pos="685800" algn="l"/>
                          <a:tab pos="914400" algn="l"/>
                        </a:tabLst>
                      </a:pPr>
                      <a:r>
                        <a:rPr lang="en-US" sz="1100" dirty="0" smtClean="0">
                          <a:latin typeface="Times New Roman"/>
                          <a:ea typeface="Times New Roman"/>
                          <a:cs typeface="Times New Roman"/>
                        </a:rPr>
                        <a:t>1 (GO-NA)</a:t>
                      </a:r>
                      <a:endParaRPr lang="en-US" sz="11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680"/>
                        </a:spcBef>
                        <a:spcAft>
                          <a:spcPts val="0"/>
                        </a:spcAft>
                        <a:tabLst>
                          <a:tab pos="228600" algn="l"/>
                          <a:tab pos="457200" algn="l"/>
                          <a:tab pos="685800" algn="l"/>
                          <a:tab pos="914400" algn="l"/>
                        </a:tabLst>
                      </a:pPr>
                      <a:r>
                        <a:rPr lang="en-US" sz="1100" dirty="0">
                          <a:latin typeface="Times New Roman"/>
                          <a:ea typeface="Times New Roman"/>
                          <a:cs typeface="Times New Roman"/>
                        </a:rPr>
                        <a:t>Fixed Gain Offset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gn="just" hangingPunct="0">
                        <a:spcBef>
                          <a:spcPts val="680"/>
                        </a:spcBef>
                        <a:spcAft>
                          <a:spcPts val="0"/>
                        </a:spcAft>
                        <a:tabLst>
                          <a:tab pos="228600" algn="l"/>
                          <a:tab pos="457200" algn="l"/>
                          <a:tab pos="685800" algn="l"/>
                          <a:tab pos="914400" algn="l"/>
                        </a:tabLst>
                      </a:pPr>
                      <a:r>
                        <a:rPr lang="en-US" sz="1100" dirty="0" smtClean="0">
                          <a:latin typeface="Times New Roman"/>
                          <a:ea typeface="Times New Roman"/>
                          <a:cs typeface="Times New Roman"/>
                        </a:rPr>
                        <a:t>2 (GO-SA)</a:t>
                      </a:r>
                      <a:endParaRPr lang="en-US" sz="11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hangingPunct="0">
                        <a:spcBef>
                          <a:spcPts val="680"/>
                        </a:spcBef>
                        <a:spcAft>
                          <a:spcPts val="0"/>
                        </a:spcAft>
                        <a:tabLst>
                          <a:tab pos="228600" algn="l"/>
                          <a:tab pos="457200" algn="l"/>
                          <a:tab pos="685800" algn="l"/>
                          <a:tab pos="914400" algn="l"/>
                        </a:tabLst>
                      </a:pPr>
                      <a:r>
                        <a:rPr lang="en-US" sz="1100" dirty="0">
                          <a:latin typeface="Times New Roman"/>
                          <a:ea typeface="Times New Roman"/>
                          <a:cs typeface="Times New Roman"/>
                        </a:rPr>
                        <a:t>Gain Offset Picture Adaptive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68165183"/>
              </p:ext>
            </p:extLst>
          </p:nvPr>
        </p:nvGraphicFramePr>
        <p:xfrm>
          <a:off x="1524000" y="1428750"/>
          <a:ext cx="2369820" cy="1005840"/>
        </p:xfrm>
        <a:graphic>
          <a:graphicData uri="http://schemas.openxmlformats.org/drawingml/2006/table">
            <a:tbl>
              <a:tblPr/>
              <a:tblGrid>
                <a:gridCol w="2369820"/>
              </a:tblGrid>
              <a:tr h="3175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100" b="1" dirty="0">
                          <a:latin typeface="Times New Roman"/>
                          <a:ea typeface="Malgun Gothic"/>
                          <a:cs typeface="Times New Roman"/>
                        </a:rPr>
                        <a:t>	</a:t>
                      </a:r>
                      <a:r>
                        <a:rPr lang="en-GB" sz="1100" b="1" dirty="0" err="1">
                          <a:latin typeface="Times New Roman"/>
                          <a:ea typeface="Malgun Gothic"/>
                          <a:cs typeface="Times New Roman"/>
                        </a:rPr>
                        <a:t>pps_extension_flag</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5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100" dirty="0">
                          <a:latin typeface="Times New Roman"/>
                          <a:ea typeface="Malgun Gothic"/>
                          <a:cs typeface="Times New Roman"/>
                        </a:rPr>
                        <a:t>	if( </a:t>
                      </a:r>
                      <a:r>
                        <a:rPr lang="en-GB" sz="1100" dirty="0" err="1">
                          <a:latin typeface="Times New Roman"/>
                          <a:ea typeface="Malgun Gothic"/>
                          <a:cs typeface="Times New Roman"/>
                        </a:rPr>
                        <a:t>pps_extension_flag</a:t>
                      </a:r>
                      <a:r>
                        <a:rPr lang="en-GB" sz="1100" dirty="0">
                          <a:latin typeface="Times New Roman"/>
                          <a:ea typeface="Malgun Gothic"/>
                          <a:cs typeface="Times New Roman"/>
                        </a:rPr>
                        <a:t> )</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5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100" b="1" dirty="0">
                          <a:latin typeface="Times New Roman"/>
                          <a:ea typeface="Times New Roman"/>
                          <a:cs typeface="Times New Roman"/>
                        </a:rPr>
                        <a:t>      </a:t>
                      </a:r>
                      <a:r>
                        <a:rPr lang="en-US" sz="1100" b="1" dirty="0" smtClean="0">
                          <a:latin typeface="Times New Roman"/>
                          <a:ea typeface="Times New Roman"/>
                          <a:cs typeface="Times New Roman"/>
                        </a:rPr>
                        <a:t>  </a:t>
                      </a:r>
                      <a:r>
                        <a:rPr lang="en-US" sz="1100" b="1" dirty="0" smtClean="0">
                          <a:solidFill>
                            <a:srgbClr val="FF0000"/>
                          </a:solidFill>
                          <a:latin typeface="Times New Roman"/>
                          <a:ea typeface="Times New Roman"/>
                          <a:cs typeface="Times New Roman"/>
                        </a:rPr>
                        <a:t>use_color_prediction</a:t>
                      </a:r>
                      <a:endParaRPr lang="en-US"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80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100" dirty="0">
                          <a:latin typeface="Times New Roman"/>
                          <a:ea typeface="Times New Roman"/>
                          <a:cs typeface="Times New Roman"/>
                        </a:rPr>
                        <a:t>         if(</a:t>
                      </a:r>
                      <a:r>
                        <a:rPr lang="en-US" sz="1100" dirty="0" err="1">
                          <a:latin typeface="Times New Roman"/>
                          <a:ea typeface="Times New Roman"/>
                          <a:cs typeface="Times New Roman"/>
                        </a:rPr>
                        <a:t>use_color_prediction</a:t>
                      </a:r>
                      <a:r>
                        <a:rPr lang="en-US" sz="1100" dirty="0">
                          <a:latin typeface="Times New Roman"/>
                          <a:ea typeface="Times New Roman"/>
                          <a:cs typeface="Times New Roman"/>
                        </a:rPr>
                        <a:t>)</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80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100" b="1" dirty="0">
                          <a:latin typeface="Times New Roman"/>
                          <a:ea typeface="Malgun Gothic"/>
                          <a:cs typeface="Times New Roman"/>
                        </a:rPr>
                        <a:t>           </a:t>
                      </a:r>
                      <a:r>
                        <a:rPr lang="en-GB" sz="1100" b="1" dirty="0" smtClean="0">
                          <a:solidFill>
                            <a:srgbClr val="FF0000"/>
                          </a:solidFill>
                          <a:latin typeface="Times New Roman"/>
                          <a:ea typeface="Malgun Gothic"/>
                          <a:cs typeface="Times New Roman"/>
                        </a:rPr>
                        <a:t>color_pred_data ( )</a:t>
                      </a:r>
                      <a:endParaRPr lang="en-US" sz="1400" b="1"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100" dirty="0">
                          <a:latin typeface="Times New Roman"/>
                          <a:ea typeface="Malgun Gothic"/>
                          <a:cs typeface="Times New Roman"/>
                        </a:rPr>
                        <a:t>	rbsp_trailing_bits( )</a:t>
                      </a:r>
                      <a:endParaRPr lang="en-US"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207654173"/>
              </p:ext>
            </p:extLst>
          </p:nvPr>
        </p:nvGraphicFramePr>
        <p:xfrm>
          <a:off x="1524000" y="2437130"/>
          <a:ext cx="2362200" cy="1341120"/>
        </p:xfrm>
        <a:graphic>
          <a:graphicData uri="http://schemas.openxmlformats.org/drawingml/2006/table">
            <a:tbl>
              <a:tblPr/>
              <a:tblGrid>
                <a:gridCol w="2362200"/>
              </a:tblGrid>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dirty="0">
                          <a:solidFill>
                            <a:srgbClr val="FF0000"/>
                          </a:solidFill>
                          <a:latin typeface="Times New Roman"/>
                          <a:ea typeface="Malgun Gothic"/>
                          <a:cs typeface="Times New Roman"/>
                        </a:rPr>
                        <a:t>	</a:t>
                      </a:r>
                      <a:r>
                        <a:rPr lang="en-GB" sz="1100" b="1" dirty="0">
                          <a:solidFill>
                            <a:srgbClr val="FF0000"/>
                          </a:solidFill>
                          <a:latin typeface="Times New Roman"/>
                          <a:ea typeface="Malgun Gothic"/>
                          <a:cs typeface="Times New Roman"/>
                        </a:rPr>
                        <a:t>	</a:t>
                      </a:r>
                      <a:r>
                        <a:rPr lang="en-GB" sz="1100" b="1" dirty="0">
                          <a:solidFill>
                            <a:srgbClr val="FF0000"/>
                          </a:solidFill>
                          <a:latin typeface="Times"/>
                          <a:ea typeface="Malgun Gothic"/>
                          <a:cs typeface="Times New Roman"/>
                        </a:rPr>
                        <a:t>color_prediction_model</a:t>
                      </a:r>
                      <a:endParaRPr lang="en-US" sz="1000" dirty="0">
                        <a:solidFill>
                          <a:srgbClr val="FF0000"/>
                        </a:solidFill>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dirty="0">
                          <a:latin typeface="Times New Roman"/>
                          <a:ea typeface="Malgun Gothic"/>
                          <a:cs typeface="Times New Roman"/>
                        </a:rPr>
                        <a:t>		</a:t>
                      </a:r>
                      <a:r>
                        <a:rPr lang="en-GB" sz="1100" dirty="0">
                          <a:latin typeface="Times New Roman"/>
                          <a:ea typeface="Malgun Gothic"/>
                          <a:cs typeface="Times New Roman"/>
                        </a:rPr>
                        <a:t>if(</a:t>
                      </a:r>
                      <a:r>
                        <a:rPr lang="en-GB" sz="1100" dirty="0" err="1">
                          <a:latin typeface="Times New Roman"/>
                          <a:ea typeface="Malgun Gothic"/>
                          <a:cs typeface="Times New Roman"/>
                        </a:rPr>
                        <a:t>color_prediction_model</a:t>
                      </a:r>
                      <a:r>
                        <a:rPr lang="en-GB" sz="1100" dirty="0">
                          <a:latin typeface="Times New Roman"/>
                          <a:ea typeface="Malgun Gothic"/>
                          <a:cs typeface="Times New Roman"/>
                        </a:rPr>
                        <a:t>==2) {</a:t>
                      </a:r>
                      <a:endParaRPr lang="en-US" sz="10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a:latin typeface="Times"/>
                          <a:ea typeface="Malgun Gothic"/>
                          <a:cs typeface="Times New Roman"/>
                        </a:rPr>
                        <a:t>         numFractionBits</a:t>
                      </a:r>
                      <a:endParaRPr lang="en-US" sz="10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a:latin typeface="Times New Roman"/>
                          <a:ea typeface="Malgun Gothic"/>
                          <a:cs typeface="Times New Roman"/>
                        </a:rPr>
                        <a:t>			</a:t>
                      </a:r>
                      <a:r>
                        <a:rPr lang="en-GB" sz="1100">
                          <a:latin typeface="Times New Roman"/>
                          <a:ea typeface="Malgun Gothic"/>
                          <a:cs typeface="Times New Roman"/>
                        </a:rPr>
                        <a:t>for( I = 0; I &lt; 3; i++ ){</a:t>
                      </a:r>
                      <a:endParaRPr lang="en-US" sz="10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a:latin typeface="Times New Roman"/>
                          <a:ea typeface="Malgun Gothic"/>
                          <a:cs typeface="Times New Roman"/>
                        </a:rPr>
                        <a:t>				</a:t>
                      </a:r>
                      <a:r>
                        <a:rPr lang="en-GB" sz="1100" b="1">
                          <a:latin typeface="Times"/>
                          <a:ea typeface="Malgun Gothic"/>
                          <a:cs typeface="Times New Roman"/>
                        </a:rPr>
                        <a:t>color_predictor_gain</a:t>
                      </a:r>
                      <a:r>
                        <a:rPr lang="en-GB" sz="1100">
                          <a:latin typeface="Times New Roman"/>
                          <a:ea typeface="Malgun Gothic"/>
                          <a:cs typeface="Times New Roman"/>
                        </a:rPr>
                        <a:t> [ I ]</a:t>
                      </a:r>
                      <a:endParaRPr lang="en-US" sz="10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a:latin typeface="Times New Roman"/>
                          <a:ea typeface="Malgun Gothic"/>
                          <a:cs typeface="Times New Roman"/>
                        </a:rPr>
                        <a:t>				</a:t>
                      </a:r>
                      <a:r>
                        <a:rPr lang="en-GB" sz="1100" b="1">
                          <a:latin typeface="Times"/>
                          <a:ea typeface="Malgun Gothic"/>
                          <a:cs typeface="Times New Roman"/>
                        </a:rPr>
                        <a:t>color_predictor_offset</a:t>
                      </a:r>
                      <a:r>
                        <a:rPr lang="en-GB" sz="1100">
                          <a:latin typeface="Times New Roman"/>
                          <a:ea typeface="Malgun Gothic"/>
                          <a:cs typeface="Times New Roman"/>
                        </a:rPr>
                        <a:t> [ I ]</a:t>
                      </a:r>
                      <a:endParaRPr lang="en-US" sz="10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a:latin typeface="Times New Roman"/>
                          <a:ea typeface="Malgun Gothic"/>
                          <a:cs typeface="Times New Roman"/>
                        </a:rPr>
                        <a:t>	         </a:t>
                      </a:r>
                      <a:r>
                        <a:rPr lang="en-GB" sz="1100">
                          <a:latin typeface="Times New Roman"/>
                          <a:ea typeface="Malgun Gothic"/>
                          <a:cs typeface="Times New Roman"/>
                        </a:rPr>
                        <a:t>}</a:t>
                      </a:r>
                      <a:endParaRPr lang="en-US" sz="10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100" b="1" dirty="0">
                          <a:latin typeface="Times New Roman"/>
                          <a:ea typeface="Malgun Gothic"/>
                          <a:cs typeface="Times New Roman"/>
                        </a:rPr>
                        <a:t>		</a:t>
                      </a:r>
                      <a:r>
                        <a:rPr lang="en-GB" sz="1100" dirty="0">
                          <a:latin typeface="Times New Roman"/>
                          <a:ea typeface="Malgun Gothic"/>
                          <a:cs typeface="Times New Roman"/>
                        </a:rPr>
                        <a:t>}</a:t>
                      </a:r>
                      <a:endParaRPr lang="en-US" sz="10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Content Placeholder 1"/>
          <p:cNvSpPr txBox="1">
            <a:spLocks/>
          </p:cNvSpPr>
          <p:nvPr/>
        </p:nvSpPr>
        <p:spPr bwMode="auto">
          <a:xfrm>
            <a:off x="228600" y="4171950"/>
            <a:ext cx="8382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123" tIns="43561" rIns="87123" bIns="43561" numCol="1" anchor="t" anchorCtr="0" compatLnSpc="1">
            <a:prstTxWarp prst="textNoShape">
              <a:avLst/>
            </a:prstTxWarp>
          </a:bodyPr>
          <a:lstStyle/>
          <a:p>
            <a:pPr marL="325438" lvl="0" indent="-325438" defTabSz="871538" eaLnBrk="0" hangingPunct="0">
              <a:spcBef>
                <a:spcPct val="20000"/>
              </a:spcBef>
              <a:buClr>
                <a:schemeClr val="bg1">
                  <a:lumMod val="50000"/>
                </a:schemeClr>
              </a:buClr>
              <a:buSzPct val="60000"/>
              <a:buFont typeface="Wingdings" pitchFamily="2" charset="2"/>
              <a:buChar char="n"/>
            </a:pPr>
            <a:r>
              <a:rPr lang="en-CA" sz="1600" dirty="0" smtClean="0"/>
              <a:t>Prediction defined by</a:t>
            </a:r>
          </a:p>
          <a:p>
            <a:pPr marL="325438" indent="-325438" defTabSz="871538" eaLnBrk="0" hangingPunct="0">
              <a:spcBef>
                <a:spcPct val="20000"/>
              </a:spcBef>
              <a:buClr>
                <a:schemeClr val="bg1">
                  <a:lumMod val="50000"/>
                </a:schemeClr>
              </a:buClr>
              <a:buSzPct val="60000"/>
            </a:pPr>
            <a:r>
              <a:rPr lang="en-CA" sz="1400" dirty="0" smtClean="0"/>
              <a:t>       </a:t>
            </a:r>
            <a:r>
              <a:rPr lang="en-CA" sz="1200" b="1" dirty="0" smtClean="0">
                <a:solidFill>
                  <a:srgbClr val="FF0000"/>
                </a:solidFill>
              </a:rPr>
              <a:t>Pred[c][x][y] =  (gain[c]*In[x][y] + (1&lt;&lt;(numFractionBits-1))&gt;&gt; numFractionBits + offset[c]</a:t>
            </a:r>
            <a:endParaRPr lang="en-US" sz="1200" b="1" dirty="0" smtClean="0">
              <a:solidFill>
                <a:srgbClr val="FF0000"/>
              </a:solidFill>
            </a:endParaRPr>
          </a:p>
        </p:txBody>
      </p:sp>
    </p:spTree>
    <p:extLst>
      <p:ext uri="{BB962C8B-B14F-4D97-AF65-F5344CB8AC3E}">
        <p14:creationId xmlns:p14="http://schemas.microsoft.com/office/powerpoint/2010/main" val="1233973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Gain-Offset?</a:t>
            </a:r>
            <a:endParaRPr lang="en-US" dirty="0"/>
          </a:p>
        </p:txBody>
      </p:sp>
      <p:sp>
        <p:nvSpPr>
          <p:cNvPr id="4" name="Content Placeholder 3"/>
          <p:cNvSpPr>
            <a:spLocks noGrp="1"/>
          </p:cNvSpPr>
          <p:nvPr>
            <p:ph idx="1"/>
          </p:nvPr>
        </p:nvSpPr>
        <p:spPr/>
        <p:txBody>
          <a:bodyPr/>
          <a:lstStyle/>
          <a:p>
            <a:r>
              <a:rPr lang="en-US" dirty="0" smtClean="0"/>
              <a:t>Motivation for Gain-Offset</a:t>
            </a:r>
          </a:p>
          <a:p>
            <a:pPr lvl="1"/>
            <a:r>
              <a:rPr lang="en-US" dirty="0" smtClean="0"/>
              <a:t>Analysis shows linear approximation is well motivated for related BT.709 and BT.2020.</a:t>
            </a:r>
            <a:endParaRPr lang="en-US" dirty="0"/>
          </a:p>
        </p:txBody>
      </p:sp>
      <p:pic>
        <p:nvPicPr>
          <p:cNvPr id="1026" name="Picture 2" descr="Scatter_BasketballDrive_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2577786"/>
            <a:ext cx="2188576"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Scatter_BasketballDrive_U"/>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2571751"/>
            <a:ext cx="2194564" cy="1645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Scatter_BasketballDrive_V"/>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7400" y="2571750"/>
            <a:ext cx="2194564" cy="1645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1890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2293" y="942268"/>
            <a:ext cx="8343108" cy="3650794"/>
          </a:xfrm>
        </p:spPr>
        <p:txBody>
          <a:bodyPr/>
          <a:lstStyle/>
          <a:p>
            <a:r>
              <a:rPr lang="en-US" sz="2000" dirty="0" smtClean="0"/>
              <a:t>Performance</a:t>
            </a:r>
          </a:p>
          <a:p>
            <a:pPr lvl="1"/>
            <a:r>
              <a:rPr lang="en-US" sz="1600" dirty="0" smtClean="0"/>
              <a:t>Two scenarios:  </a:t>
            </a:r>
          </a:p>
          <a:p>
            <a:pPr lvl="2"/>
            <a:r>
              <a:rPr lang="en-US" sz="1400" dirty="0" smtClean="0"/>
              <a:t>BT.709 input sequences (converted to BT.2020 for enhancement layer)</a:t>
            </a:r>
          </a:p>
          <a:p>
            <a:pPr lvl="2"/>
            <a:r>
              <a:rPr lang="en-US" sz="1400" dirty="0" smtClean="0"/>
              <a:t>BT.2020 input sequences (converted to BT.709 for base layer)</a:t>
            </a:r>
          </a:p>
          <a:p>
            <a:pPr lvl="1"/>
            <a:r>
              <a:rPr lang="en-US" sz="1600" dirty="0" smtClean="0"/>
              <a:t>Test conditions</a:t>
            </a:r>
          </a:p>
          <a:p>
            <a:pPr lvl="2"/>
            <a:r>
              <a:rPr lang="en-US" sz="1400" dirty="0" smtClean="0"/>
              <a:t>AI-2X and RA-2X (same rate points as TE)</a:t>
            </a:r>
          </a:p>
          <a:p>
            <a:pPr lvl="2"/>
            <a:r>
              <a:rPr lang="en-US" sz="1400" dirty="0" smtClean="0"/>
              <a:t>AI-CGS and RA-CGS (no resolution change)</a:t>
            </a:r>
          </a:p>
          <a:p>
            <a:pPr lvl="2"/>
            <a:r>
              <a:rPr lang="en-US" sz="1400" dirty="0" smtClean="0"/>
              <a:t>QP scaling enabled when coding BT.2020 layers to normalize scaling with BT.709</a:t>
            </a:r>
          </a:p>
          <a:p>
            <a:pPr lvl="2"/>
            <a:endParaRPr lang="en-US" sz="1400" dirty="0" smtClean="0"/>
          </a:p>
          <a:p>
            <a:pPr lvl="2"/>
            <a:endParaRPr lang="en-US" sz="1400" dirty="0"/>
          </a:p>
          <a:p>
            <a:endParaRPr lang="en-US" dirty="0"/>
          </a:p>
        </p:txBody>
      </p:sp>
      <p:sp>
        <p:nvSpPr>
          <p:cNvPr id="2" name="Title 1"/>
          <p:cNvSpPr>
            <a:spLocks noGrp="1"/>
          </p:cNvSpPr>
          <p:nvPr>
            <p:ph type="title"/>
          </p:nvPr>
        </p:nvSpPr>
        <p:spPr/>
        <p:txBody>
          <a:bodyPr/>
          <a:lstStyle/>
          <a:p>
            <a:r>
              <a:rPr lang="en-US" dirty="0" smtClean="0"/>
              <a:t>Color Space scalable tests</a:t>
            </a:r>
            <a:endParaRPr lang="en-US" dirty="0"/>
          </a:p>
        </p:txBody>
      </p:sp>
    </p:spTree>
    <p:extLst>
      <p:ext uri="{BB962C8B-B14F-4D97-AF65-F5344CB8AC3E}">
        <p14:creationId xmlns:p14="http://schemas.microsoft.com/office/powerpoint/2010/main" val="3356410416"/>
      </p:ext>
    </p:extLst>
  </p:cSld>
  <p:clrMapOvr>
    <a:masterClrMapping/>
  </p:clrMapOvr>
  <p:timing>
    <p:tnLst>
      <p:par>
        <p:cTn id="1" dur="indefinite" restart="never" nodeType="tmRoot"/>
      </p:par>
    </p:tnLst>
  </p:timing>
</p:sld>
</file>

<file path=ppt/theme/theme1.xml><?xml version="1.0" encoding="utf-8"?>
<a:theme xmlns:a="http://schemas.openxmlformats.org/drawingml/2006/main" name="CST July Monthly Dept Meeting 073008">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ST July Monthly Dept Meeting 073008">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871538" rtl="0" eaLnBrk="1" fontAlgn="base" latinLnBrk="0" hangingPunct="1">
          <a:lnSpc>
            <a:spcPct val="100000"/>
          </a:lnSpc>
          <a:spcBef>
            <a:spcPct val="0"/>
          </a:spcBef>
          <a:spcAft>
            <a:spcPct val="0"/>
          </a:spcAft>
          <a:buClrTx/>
          <a:buSzTx/>
          <a:buFontTx/>
          <a:buNone/>
          <a:tabLst/>
          <a:defRPr kumimoji="0" lang="en-US" sz="19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871538" rtl="0" eaLnBrk="1" fontAlgn="base" latinLnBrk="0" hangingPunct="1">
          <a:lnSpc>
            <a:spcPct val="100000"/>
          </a:lnSpc>
          <a:spcBef>
            <a:spcPct val="0"/>
          </a:spcBef>
          <a:spcAft>
            <a:spcPct val="0"/>
          </a:spcAft>
          <a:buClrTx/>
          <a:buSzTx/>
          <a:buFontTx/>
          <a:buNone/>
          <a:tabLst/>
          <a:defRPr kumimoji="0" lang="en-US" sz="1900" b="0" i="0" u="none" strike="noStrike" cap="none" normalizeH="0" baseline="0" smtClean="0">
            <a:ln>
              <a:noFill/>
            </a:ln>
            <a:solidFill>
              <a:schemeClr val="tx1"/>
            </a:solidFill>
            <a:effectLst/>
            <a:latin typeface="Tahoma" pitchFamily="34" charset="0"/>
          </a:defRPr>
        </a:defPPr>
      </a:lstStyle>
    </a:lnDef>
    <a:txDef>
      <a:spPr>
        <a:noFill/>
      </a:spPr>
      <a:bodyPr wrap="none" rtlCol="0">
        <a:spAutoFit/>
      </a:bodyPr>
      <a:lstStyle>
        <a:defPPr>
          <a:defRPr sz="1800" dirty="0" smtClean="0">
            <a:latin typeface="Calibri" pitchFamily="34" charset="0"/>
            <a:cs typeface="Calibri" pitchFamily="34" charset="0"/>
          </a:defRPr>
        </a:defPPr>
      </a:lstStyle>
    </a:txDef>
  </a:objectDefaults>
  <a:extraClrSchemeLst>
    <a:extraClrScheme>
      <a:clrScheme name="CST July Monthly Dept Meeting 073008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CST July Monthly Dept Meeting 073008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CST July Monthly Dept Meeting 073008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CST July Monthly Dept Meeting 073008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CST July Monthly Dept Meeting 073008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CST July Monthly Dept Meeting 073008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CST July Monthly Dept Meeting 073008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CST July Monthly Dept Meeting 073008</Template>
  <TotalTime>21928</TotalTime>
  <Words>1870</Words>
  <Application>Microsoft Office PowerPoint</Application>
  <PresentationFormat>On-screen Show (16:9)</PresentationFormat>
  <Paragraphs>512</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CST July Monthly Dept Meeting 073008</vt:lpstr>
      <vt:lpstr>JCT-VC L0334: Color Gamut Scalable Video Coding </vt:lpstr>
      <vt:lpstr>Reminder</vt:lpstr>
      <vt:lpstr>Outline</vt:lpstr>
      <vt:lpstr>Motivation</vt:lpstr>
      <vt:lpstr>Proposed Color Gamut Scalability</vt:lpstr>
      <vt:lpstr>Color Gamut Predictors</vt:lpstr>
      <vt:lpstr>Proposal Details</vt:lpstr>
      <vt:lpstr>Why Gain-Offset?</vt:lpstr>
      <vt:lpstr>Color Space scalable tests</vt:lpstr>
      <vt:lpstr>Color Space scalable tests</vt:lpstr>
      <vt:lpstr>Chromaticity of SWG-1 to SWG-5 content</vt:lpstr>
      <vt:lpstr>Simulcast Comparison Example (Traffic)</vt:lpstr>
      <vt:lpstr>Enhancement Layer Comparison Example (Traffic)</vt:lpstr>
      <vt:lpstr>Performance Comparison (EL only)</vt:lpstr>
      <vt:lpstr>Performance Comparison (BL+EL)</vt:lpstr>
      <vt:lpstr>Conclusions</vt:lpstr>
      <vt:lpstr>JCT-VC L0334: Color Gamut Scalable Video Coding </vt:lpstr>
    </vt:vector>
  </TitlesOfParts>
  <Company>Sharp Labs of America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 Overview Nov 2011</dc:title>
  <dc:creator>Larry Meixner</dc:creator>
  <dc:description>Letter Paper size
Meets sharp Logo Reqt. 2007</dc:description>
  <cp:lastModifiedBy>JCTVC-J0558</cp:lastModifiedBy>
  <cp:revision>580</cp:revision>
  <cp:lastPrinted>2013-01-10T18:02:24Z</cp:lastPrinted>
  <dcterms:created xsi:type="dcterms:W3CDTF">2008-07-29T15:54:01Z</dcterms:created>
  <dcterms:modified xsi:type="dcterms:W3CDTF">2013-01-18T14:13:59Z</dcterms:modified>
</cp:coreProperties>
</file>