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bookmarkIdSeed="8">
  <p:sldMasterIdLst>
    <p:sldMasterId id="2147483648" r:id="rId1"/>
  </p:sldMasterIdLst>
  <p:notesMasterIdLst>
    <p:notesMasterId r:id="rId10"/>
  </p:notesMasterIdLst>
  <p:handoutMasterIdLst>
    <p:handoutMasterId r:id="rId11"/>
  </p:handoutMasterIdLst>
  <p:sldIdLst>
    <p:sldId id="350" r:id="rId2"/>
    <p:sldId id="352" r:id="rId3"/>
    <p:sldId id="417" r:id="rId4"/>
    <p:sldId id="419" r:id="rId5"/>
    <p:sldId id="392" r:id="rId6"/>
    <p:sldId id="422" r:id="rId7"/>
    <p:sldId id="420" r:id="rId8"/>
    <p:sldId id="290" r:id="rId9"/>
  </p:sldIdLst>
  <p:sldSz cx="9144000" cy="6858000" type="screen4x3"/>
  <p:notesSz cx="6997700" cy="9283700"/>
  <p:defaultTextStyle>
    <a:defPPr>
      <a:defRPr lang="en-US"/>
    </a:defPPr>
    <a:lvl1pPr algn="l" rtl="0" eaLnBrk="0" fontAlgn="base" hangingPunct="0">
      <a:spcBef>
        <a:spcPct val="0"/>
      </a:spcBef>
      <a:spcAft>
        <a:spcPct val="0"/>
      </a:spcAft>
      <a:defRPr kern="1200">
        <a:solidFill>
          <a:schemeClr val="tx1"/>
        </a:solidFill>
        <a:latin typeface="Arial" charset="0"/>
        <a:ea typeface="+mn-ea"/>
        <a:cs typeface="Arial" charset="0"/>
      </a:defRPr>
    </a:lvl1pPr>
    <a:lvl2pPr marL="457200" algn="l" rtl="0" eaLnBrk="0" fontAlgn="base" hangingPunct="0">
      <a:spcBef>
        <a:spcPct val="0"/>
      </a:spcBef>
      <a:spcAft>
        <a:spcPct val="0"/>
      </a:spcAft>
      <a:defRPr kern="1200">
        <a:solidFill>
          <a:schemeClr val="tx1"/>
        </a:solidFill>
        <a:latin typeface="Arial" charset="0"/>
        <a:ea typeface="+mn-ea"/>
        <a:cs typeface="Arial" charset="0"/>
      </a:defRPr>
    </a:lvl2pPr>
    <a:lvl3pPr marL="914400" algn="l" rtl="0" eaLnBrk="0" fontAlgn="base" hangingPunct="0">
      <a:spcBef>
        <a:spcPct val="0"/>
      </a:spcBef>
      <a:spcAft>
        <a:spcPct val="0"/>
      </a:spcAft>
      <a:defRPr kern="1200">
        <a:solidFill>
          <a:schemeClr val="tx1"/>
        </a:solidFill>
        <a:latin typeface="Arial" charset="0"/>
        <a:ea typeface="+mn-ea"/>
        <a:cs typeface="Arial" charset="0"/>
      </a:defRPr>
    </a:lvl3pPr>
    <a:lvl4pPr marL="1371600" algn="l" rtl="0" eaLnBrk="0" fontAlgn="base" hangingPunct="0">
      <a:spcBef>
        <a:spcPct val="0"/>
      </a:spcBef>
      <a:spcAft>
        <a:spcPct val="0"/>
      </a:spcAft>
      <a:defRPr kern="1200">
        <a:solidFill>
          <a:schemeClr val="tx1"/>
        </a:solidFill>
        <a:latin typeface="Arial" charset="0"/>
        <a:ea typeface="+mn-ea"/>
        <a:cs typeface="Arial" charset="0"/>
      </a:defRPr>
    </a:lvl4pPr>
    <a:lvl5pPr marL="1828800" algn="l" rtl="0" eaLnBrk="0" fontAlgn="base" hangingPunct="0">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c_sperki" initials="c" lastIdx="1"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C13535"/>
    <a:srgbClr val="7592C3"/>
    <a:srgbClr val="97C067"/>
    <a:srgbClr val="A2A2A2"/>
    <a:srgbClr val="BC443A"/>
    <a:srgbClr val="3E3233"/>
    <a:srgbClr val="333333"/>
    <a:srgbClr val="7C7570"/>
    <a:srgbClr val="678D32"/>
    <a:srgbClr val="89B25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7869" autoAdjust="0"/>
  </p:normalViewPr>
  <p:slideViewPr>
    <p:cSldViewPr snapToGrid="0">
      <p:cViewPr varScale="1">
        <p:scale>
          <a:sx n="90" d="100"/>
          <a:sy n="90" d="100"/>
        </p:scale>
        <p:origin x="-1404" y="-108"/>
      </p:cViewPr>
      <p:guideLst>
        <p:guide orient="horz" pos="4031"/>
        <p:guide pos="171"/>
      </p:guideLst>
    </p:cSldViewPr>
  </p:slideViewPr>
  <p:notesTextViewPr>
    <p:cViewPr>
      <p:scale>
        <a:sx n="100" d="100"/>
        <a:sy n="100" d="100"/>
      </p:scale>
      <p:origin x="0" y="0"/>
    </p:cViewPr>
  </p:notesTextViewPr>
  <p:sorterViewPr>
    <p:cViewPr>
      <p:scale>
        <a:sx n="75" d="100"/>
        <a:sy n="75" d="100"/>
      </p:scale>
      <p:origin x="0" y="0"/>
    </p:cViewPr>
  </p:sorterViewPr>
  <p:notesViewPr>
    <p:cSldViewPr snapToGrid="0">
      <p:cViewPr varScale="1">
        <p:scale>
          <a:sx n="79" d="100"/>
          <a:sy n="79" d="100"/>
        </p:scale>
        <p:origin x="-2010" y="-84"/>
      </p:cViewPr>
      <p:guideLst>
        <p:guide orient="horz" pos="2924"/>
        <p:guide pos="2204"/>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commentAuthors" Target="commentAuthors.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194" name="Rectangle 2"/>
          <p:cNvSpPr>
            <a:spLocks noGrp="1" noChangeArrowheads="1"/>
          </p:cNvSpPr>
          <p:nvPr>
            <p:ph type="hdr" sz="quarter"/>
          </p:nvPr>
        </p:nvSpPr>
        <p:spPr bwMode="auto">
          <a:xfrm>
            <a:off x="0" y="0"/>
            <a:ext cx="3032125" cy="463550"/>
          </a:xfrm>
          <a:prstGeom prst="rect">
            <a:avLst/>
          </a:prstGeom>
          <a:noFill/>
          <a:ln w="9525">
            <a:noFill/>
            <a:miter lim="800000"/>
            <a:headEnd/>
            <a:tailEnd/>
          </a:ln>
        </p:spPr>
        <p:txBody>
          <a:bodyPr vert="horz" wrap="square" lIns="93031" tIns="46516" rIns="93031" bIns="46516" numCol="1" anchor="t" anchorCtr="0" compatLnSpc="1">
            <a:prstTxWarp prst="textNoShape">
              <a:avLst/>
            </a:prstTxWarp>
          </a:bodyPr>
          <a:lstStyle>
            <a:lvl1pPr defTabSz="930275">
              <a:defRPr sz="1200"/>
            </a:lvl1pPr>
          </a:lstStyle>
          <a:p>
            <a:endParaRPr lang="en-US" dirty="0"/>
          </a:p>
        </p:txBody>
      </p:sp>
      <p:sp>
        <p:nvSpPr>
          <p:cNvPr id="8195" name="Rectangle 3"/>
          <p:cNvSpPr>
            <a:spLocks noGrp="1" noChangeArrowheads="1"/>
          </p:cNvSpPr>
          <p:nvPr>
            <p:ph type="dt" sz="quarter" idx="1"/>
          </p:nvPr>
        </p:nvSpPr>
        <p:spPr bwMode="auto">
          <a:xfrm>
            <a:off x="3965575" y="0"/>
            <a:ext cx="3032125" cy="463550"/>
          </a:xfrm>
          <a:prstGeom prst="rect">
            <a:avLst/>
          </a:prstGeom>
          <a:noFill/>
          <a:ln w="9525">
            <a:noFill/>
            <a:miter lim="800000"/>
            <a:headEnd/>
            <a:tailEnd/>
          </a:ln>
        </p:spPr>
        <p:txBody>
          <a:bodyPr vert="horz" wrap="square" lIns="93031" tIns="46516" rIns="93031" bIns="46516" numCol="1" anchor="t" anchorCtr="0" compatLnSpc="1">
            <a:prstTxWarp prst="textNoShape">
              <a:avLst/>
            </a:prstTxWarp>
          </a:bodyPr>
          <a:lstStyle>
            <a:lvl1pPr algn="r" defTabSz="930275">
              <a:defRPr sz="1200"/>
            </a:lvl1pPr>
          </a:lstStyle>
          <a:p>
            <a:endParaRPr lang="en-US" dirty="0"/>
          </a:p>
        </p:txBody>
      </p:sp>
      <p:sp>
        <p:nvSpPr>
          <p:cNvPr id="8196" name="Rectangle 4"/>
          <p:cNvSpPr>
            <a:spLocks noGrp="1" noChangeArrowheads="1"/>
          </p:cNvSpPr>
          <p:nvPr>
            <p:ph type="ftr" sz="quarter" idx="2"/>
          </p:nvPr>
        </p:nvSpPr>
        <p:spPr bwMode="auto">
          <a:xfrm>
            <a:off x="0" y="8820150"/>
            <a:ext cx="3032125" cy="463550"/>
          </a:xfrm>
          <a:prstGeom prst="rect">
            <a:avLst/>
          </a:prstGeom>
          <a:noFill/>
          <a:ln w="9525">
            <a:noFill/>
            <a:miter lim="800000"/>
            <a:headEnd/>
            <a:tailEnd/>
          </a:ln>
        </p:spPr>
        <p:txBody>
          <a:bodyPr vert="horz" wrap="square" lIns="93031" tIns="46516" rIns="93031" bIns="46516" numCol="1" anchor="b" anchorCtr="0" compatLnSpc="1">
            <a:prstTxWarp prst="textNoShape">
              <a:avLst/>
            </a:prstTxWarp>
          </a:bodyPr>
          <a:lstStyle>
            <a:lvl1pPr defTabSz="930275">
              <a:defRPr sz="1200"/>
            </a:lvl1pPr>
          </a:lstStyle>
          <a:p>
            <a:endParaRPr lang="en-US" dirty="0"/>
          </a:p>
        </p:txBody>
      </p:sp>
      <p:sp>
        <p:nvSpPr>
          <p:cNvPr id="8197" name="Rectangle 5"/>
          <p:cNvSpPr>
            <a:spLocks noGrp="1" noChangeArrowheads="1"/>
          </p:cNvSpPr>
          <p:nvPr>
            <p:ph type="sldNum" sz="quarter" idx="3"/>
          </p:nvPr>
        </p:nvSpPr>
        <p:spPr bwMode="auto">
          <a:xfrm>
            <a:off x="3965575" y="8820150"/>
            <a:ext cx="3032125" cy="463550"/>
          </a:xfrm>
          <a:prstGeom prst="rect">
            <a:avLst/>
          </a:prstGeom>
          <a:noFill/>
          <a:ln w="9525">
            <a:noFill/>
            <a:miter lim="800000"/>
            <a:headEnd/>
            <a:tailEnd/>
          </a:ln>
        </p:spPr>
        <p:txBody>
          <a:bodyPr vert="horz" wrap="square" lIns="93031" tIns="46516" rIns="93031" bIns="46516" numCol="1" anchor="b" anchorCtr="0" compatLnSpc="1">
            <a:prstTxWarp prst="textNoShape">
              <a:avLst/>
            </a:prstTxWarp>
          </a:bodyPr>
          <a:lstStyle>
            <a:lvl1pPr algn="r" defTabSz="930275">
              <a:defRPr sz="1200"/>
            </a:lvl1pPr>
          </a:lstStyle>
          <a:p>
            <a:fld id="{89E858B9-9622-41D4-B86C-CC604D6D2293}" type="slidenum">
              <a:rPr lang="en-US"/>
              <a:pPr/>
              <a:t>‹#›</a:t>
            </a:fld>
            <a:endParaRPr lang="en-US" dirty="0"/>
          </a:p>
        </p:txBody>
      </p:sp>
    </p:spTree>
    <p:extLst>
      <p:ext uri="{BB962C8B-B14F-4D97-AF65-F5344CB8AC3E}">
        <p14:creationId xmlns:p14="http://schemas.microsoft.com/office/powerpoint/2010/main" val="85426178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314" name="Rectangle 2"/>
          <p:cNvSpPr>
            <a:spLocks noGrp="1" noChangeArrowheads="1"/>
          </p:cNvSpPr>
          <p:nvPr>
            <p:ph type="hdr" sz="quarter"/>
          </p:nvPr>
        </p:nvSpPr>
        <p:spPr bwMode="auto">
          <a:xfrm>
            <a:off x="0" y="0"/>
            <a:ext cx="3032125" cy="463550"/>
          </a:xfrm>
          <a:prstGeom prst="rect">
            <a:avLst/>
          </a:prstGeom>
          <a:noFill/>
          <a:ln w="9525">
            <a:noFill/>
            <a:miter lim="800000"/>
            <a:headEnd/>
            <a:tailEnd/>
          </a:ln>
        </p:spPr>
        <p:txBody>
          <a:bodyPr vert="horz" wrap="square" lIns="93031" tIns="46516" rIns="93031" bIns="46516" numCol="1" anchor="t" anchorCtr="0" compatLnSpc="1">
            <a:prstTxWarp prst="textNoShape">
              <a:avLst/>
            </a:prstTxWarp>
          </a:bodyPr>
          <a:lstStyle>
            <a:lvl1pPr defTabSz="930275">
              <a:defRPr sz="1200"/>
            </a:lvl1pPr>
          </a:lstStyle>
          <a:p>
            <a:endParaRPr lang="en-US" dirty="0"/>
          </a:p>
        </p:txBody>
      </p:sp>
      <p:sp>
        <p:nvSpPr>
          <p:cNvPr id="13315" name="Rectangle 3"/>
          <p:cNvSpPr>
            <a:spLocks noGrp="1" noChangeArrowheads="1"/>
          </p:cNvSpPr>
          <p:nvPr>
            <p:ph type="dt" idx="1"/>
          </p:nvPr>
        </p:nvSpPr>
        <p:spPr bwMode="auto">
          <a:xfrm>
            <a:off x="3965575" y="0"/>
            <a:ext cx="3032125" cy="463550"/>
          </a:xfrm>
          <a:prstGeom prst="rect">
            <a:avLst/>
          </a:prstGeom>
          <a:noFill/>
          <a:ln w="9525">
            <a:noFill/>
            <a:miter lim="800000"/>
            <a:headEnd/>
            <a:tailEnd/>
          </a:ln>
        </p:spPr>
        <p:txBody>
          <a:bodyPr vert="horz" wrap="square" lIns="93031" tIns="46516" rIns="93031" bIns="46516" numCol="1" anchor="t" anchorCtr="0" compatLnSpc="1">
            <a:prstTxWarp prst="textNoShape">
              <a:avLst/>
            </a:prstTxWarp>
          </a:bodyPr>
          <a:lstStyle>
            <a:lvl1pPr algn="r" defTabSz="930275">
              <a:defRPr sz="1200"/>
            </a:lvl1pPr>
          </a:lstStyle>
          <a:p>
            <a:endParaRPr lang="en-US" dirty="0"/>
          </a:p>
        </p:txBody>
      </p:sp>
      <p:sp>
        <p:nvSpPr>
          <p:cNvPr id="13316" name="Rectangle 4"/>
          <p:cNvSpPr>
            <a:spLocks noGrp="1" noRot="1" noChangeAspect="1" noChangeArrowheads="1" noTextEdit="1"/>
          </p:cNvSpPr>
          <p:nvPr>
            <p:ph type="sldImg" idx="2"/>
          </p:nvPr>
        </p:nvSpPr>
        <p:spPr bwMode="auto">
          <a:xfrm>
            <a:off x="1177925" y="696913"/>
            <a:ext cx="4641850" cy="3481387"/>
          </a:xfrm>
          <a:prstGeom prst="rect">
            <a:avLst/>
          </a:prstGeom>
          <a:noFill/>
          <a:ln w="9525">
            <a:solidFill>
              <a:srgbClr val="000000"/>
            </a:solidFill>
            <a:miter lim="800000"/>
            <a:headEnd/>
            <a:tailEnd/>
          </a:ln>
          <a:effectLst/>
        </p:spPr>
      </p:sp>
      <p:sp>
        <p:nvSpPr>
          <p:cNvPr id="13317" name="Rectangle 5"/>
          <p:cNvSpPr>
            <a:spLocks noGrp="1" noChangeArrowheads="1"/>
          </p:cNvSpPr>
          <p:nvPr>
            <p:ph type="body" sz="quarter" idx="3"/>
          </p:nvPr>
        </p:nvSpPr>
        <p:spPr bwMode="auto">
          <a:xfrm>
            <a:off x="933450" y="4410075"/>
            <a:ext cx="5130800" cy="4176713"/>
          </a:xfrm>
          <a:prstGeom prst="rect">
            <a:avLst/>
          </a:prstGeom>
          <a:noFill/>
          <a:ln w="9525">
            <a:noFill/>
            <a:miter lim="800000"/>
            <a:headEnd/>
            <a:tailEnd/>
          </a:ln>
        </p:spPr>
        <p:txBody>
          <a:bodyPr vert="horz" wrap="square" lIns="93031" tIns="46516" rIns="93031" bIns="46516"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3318" name="Rectangle 6"/>
          <p:cNvSpPr>
            <a:spLocks noGrp="1" noChangeArrowheads="1"/>
          </p:cNvSpPr>
          <p:nvPr>
            <p:ph type="ftr" sz="quarter" idx="4"/>
          </p:nvPr>
        </p:nvSpPr>
        <p:spPr bwMode="auto">
          <a:xfrm>
            <a:off x="0" y="8820150"/>
            <a:ext cx="3032125" cy="463550"/>
          </a:xfrm>
          <a:prstGeom prst="rect">
            <a:avLst/>
          </a:prstGeom>
          <a:noFill/>
          <a:ln w="9525">
            <a:noFill/>
            <a:miter lim="800000"/>
            <a:headEnd/>
            <a:tailEnd/>
          </a:ln>
        </p:spPr>
        <p:txBody>
          <a:bodyPr vert="horz" wrap="square" lIns="93031" tIns="46516" rIns="93031" bIns="46516" numCol="1" anchor="b" anchorCtr="0" compatLnSpc="1">
            <a:prstTxWarp prst="textNoShape">
              <a:avLst/>
            </a:prstTxWarp>
          </a:bodyPr>
          <a:lstStyle>
            <a:lvl1pPr defTabSz="930275">
              <a:defRPr sz="1200"/>
            </a:lvl1pPr>
          </a:lstStyle>
          <a:p>
            <a:endParaRPr lang="en-US" dirty="0"/>
          </a:p>
        </p:txBody>
      </p:sp>
      <p:sp>
        <p:nvSpPr>
          <p:cNvPr id="13319" name="Rectangle 7"/>
          <p:cNvSpPr>
            <a:spLocks noGrp="1" noChangeArrowheads="1"/>
          </p:cNvSpPr>
          <p:nvPr>
            <p:ph type="sldNum" sz="quarter" idx="5"/>
          </p:nvPr>
        </p:nvSpPr>
        <p:spPr bwMode="auto">
          <a:xfrm>
            <a:off x="3965575" y="8820150"/>
            <a:ext cx="3032125" cy="463550"/>
          </a:xfrm>
          <a:prstGeom prst="rect">
            <a:avLst/>
          </a:prstGeom>
          <a:noFill/>
          <a:ln w="9525">
            <a:noFill/>
            <a:miter lim="800000"/>
            <a:headEnd/>
            <a:tailEnd/>
          </a:ln>
        </p:spPr>
        <p:txBody>
          <a:bodyPr vert="horz" wrap="square" lIns="93031" tIns="46516" rIns="93031" bIns="46516" numCol="1" anchor="b" anchorCtr="0" compatLnSpc="1">
            <a:prstTxWarp prst="textNoShape">
              <a:avLst/>
            </a:prstTxWarp>
          </a:bodyPr>
          <a:lstStyle>
            <a:lvl1pPr algn="r" defTabSz="930275">
              <a:defRPr sz="1200"/>
            </a:lvl1pPr>
          </a:lstStyle>
          <a:p>
            <a:fld id="{E391298E-09D2-4F98-B954-86421036320A}" type="slidenum">
              <a:rPr lang="en-US"/>
              <a:pPr/>
              <a:t>‹#›</a:t>
            </a:fld>
            <a:endParaRPr lang="en-US" dirty="0"/>
          </a:p>
        </p:txBody>
      </p:sp>
    </p:spTree>
    <p:extLst>
      <p:ext uri="{BB962C8B-B14F-4D97-AF65-F5344CB8AC3E}">
        <p14:creationId xmlns:p14="http://schemas.microsoft.com/office/powerpoint/2010/main" val="3062025653"/>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mn-ea"/>
        <a:cs typeface="Arial" charset="0"/>
      </a:defRPr>
    </a:lvl1pPr>
    <a:lvl2pPr marL="457200" algn="l" rtl="0" fontAlgn="base">
      <a:spcBef>
        <a:spcPct val="30000"/>
      </a:spcBef>
      <a:spcAft>
        <a:spcPct val="0"/>
      </a:spcAft>
      <a:defRPr sz="1200" kern="1200">
        <a:solidFill>
          <a:schemeClr val="tx1"/>
        </a:solidFill>
        <a:latin typeface="Arial" charset="0"/>
        <a:ea typeface="+mn-ea"/>
        <a:cs typeface="Arial" charset="0"/>
      </a:defRPr>
    </a:lvl2pPr>
    <a:lvl3pPr marL="914400" algn="l" rtl="0" fontAlgn="base">
      <a:spcBef>
        <a:spcPct val="30000"/>
      </a:spcBef>
      <a:spcAft>
        <a:spcPct val="0"/>
      </a:spcAft>
      <a:defRPr sz="1200" kern="1200">
        <a:solidFill>
          <a:schemeClr val="tx1"/>
        </a:solidFill>
        <a:latin typeface="Arial" charset="0"/>
        <a:ea typeface="+mn-ea"/>
        <a:cs typeface="Arial" charset="0"/>
      </a:defRPr>
    </a:lvl3pPr>
    <a:lvl4pPr marL="1371600" algn="l" rtl="0" fontAlgn="base">
      <a:spcBef>
        <a:spcPct val="30000"/>
      </a:spcBef>
      <a:spcAft>
        <a:spcPct val="0"/>
      </a:spcAft>
      <a:defRPr sz="1200" kern="1200">
        <a:solidFill>
          <a:schemeClr val="tx1"/>
        </a:solidFill>
        <a:latin typeface="Arial" charset="0"/>
        <a:ea typeface="+mn-ea"/>
        <a:cs typeface="Arial" charset="0"/>
      </a:defRPr>
    </a:lvl4pPr>
    <a:lvl5pPr marL="1828800" algn="l" rtl="0" fontAlgn="base">
      <a:spcBef>
        <a:spcPct val="30000"/>
      </a:spcBef>
      <a:spcAft>
        <a:spcPct val="0"/>
      </a:spcAft>
      <a:defRPr sz="1200" kern="1200">
        <a:solidFill>
          <a:schemeClr val="tx1"/>
        </a:solidFill>
        <a:latin typeface="Arial" charset="0"/>
        <a:ea typeface="+mn-ea"/>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F262E76-295F-4020-AD0F-06FBFB2822AA}" type="slidenum">
              <a:rPr lang="en-US"/>
              <a:pPr/>
              <a:t>8</a:t>
            </a:fld>
            <a:endParaRPr lang="en-US" dirty="0"/>
          </a:p>
        </p:txBody>
      </p:sp>
      <p:sp>
        <p:nvSpPr>
          <p:cNvPr id="75778" name="Rectangle 2"/>
          <p:cNvSpPr>
            <a:spLocks noGrp="1" noRot="1" noChangeAspect="1" noChangeArrowheads="1"/>
          </p:cNvSpPr>
          <p:nvPr>
            <p:ph type="sldImg"/>
          </p:nvPr>
        </p:nvSpPr>
        <p:spPr bwMode="auto">
          <a:xfrm>
            <a:off x="1208088" y="677863"/>
            <a:ext cx="4632325" cy="3473450"/>
          </a:xfrm>
          <a:prstGeom prst="rect">
            <a:avLst/>
          </a:prstGeom>
          <a:solidFill>
            <a:srgbClr val="FFFFFF"/>
          </a:solidFill>
          <a:ln>
            <a:solidFill>
              <a:srgbClr val="000000"/>
            </a:solidFill>
            <a:miter lim="800000"/>
            <a:headEnd/>
            <a:tailEnd/>
          </a:ln>
        </p:spPr>
      </p:sp>
      <p:sp>
        <p:nvSpPr>
          <p:cNvPr id="75779" name="Rectangle 3"/>
          <p:cNvSpPr>
            <a:spLocks noGrp="1" noChangeArrowheads="1"/>
          </p:cNvSpPr>
          <p:nvPr>
            <p:ph type="body" idx="1"/>
          </p:nvPr>
        </p:nvSpPr>
        <p:spPr bwMode="auto">
          <a:xfrm>
            <a:off x="898525" y="4376738"/>
            <a:ext cx="5173663" cy="4229100"/>
          </a:xfrm>
          <a:prstGeom prst="rect">
            <a:avLst/>
          </a:prstGeom>
          <a:solidFill>
            <a:srgbClr val="FFFFFF"/>
          </a:solidFill>
          <a:ln>
            <a:solidFill>
              <a:srgbClr val="000000"/>
            </a:solidFill>
            <a:miter lim="800000"/>
            <a:headEnd/>
            <a:tailEnd/>
          </a:ln>
        </p:spPr>
        <p:txBody>
          <a:bodyPr lIns="90305" tIns="45152" rIns="90305" bIns="45152"/>
          <a:lstStyle/>
          <a:p>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Master" Target="../slideMasters/slideMaster1.xml"/><Relationship Id="rId5" Type="http://schemas.openxmlformats.org/officeDocument/2006/relationships/image" Target="../media/image8.png"/><Relationship Id="rId4" Type="http://schemas.openxmlformats.org/officeDocument/2006/relationships/image" Target="../media/image7.pn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isclaimer Slide">
    <p:spTree>
      <p:nvGrpSpPr>
        <p:cNvPr id="1" name=""/>
        <p:cNvGrpSpPr/>
        <p:nvPr/>
      </p:nvGrpSpPr>
      <p:grpSpPr>
        <a:xfrm>
          <a:off x="0" y="0"/>
          <a:ext cx="0" cy="0"/>
          <a:chOff x="0" y="0"/>
          <a:chExt cx="0" cy="0"/>
        </a:xfrm>
      </p:grpSpPr>
      <p:sp>
        <p:nvSpPr>
          <p:cNvPr id="4" name="Text Box 6"/>
          <p:cNvSpPr txBox="1">
            <a:spLocks noChangeArrowheads="1"/>
          </p:cNvSpPr>
          <p:nvPr userDrawn="1"/>
        </p:nvSpPr>
        <p:spPr bwMode="auto">
          <a:xfrm>
            <a:off x="188184" y="1389063"/>
            <a:ext cx="8782080" cy="1026563"/>
          </a:xfrm>
          <a:prstGeom prst="rect">
            <a:avLst/>
          </a:prstGeom>
          <a:noFill/>
          <a:ln w="9525">
            <a:noFill/>
            <a:miter lim="800000"/>
            <a:headEnd/>
            <a:tailEnd/>
          </a:ln>
          <a:effectLst/>
        </p:spPr>
        <p:txBody>
          <a:bodyPr wrap="square">
            <a:spAutoFit/>
          </a:bodyPr>
          <a:lstStyle/>
          <a:p>
            <a:pPr>
              <a:lnSpc>
                <a:spcPts val="2520"/>
              </a:lnSpc>
            </a:pPr>
            <a:r>
              <a:rPr lang="en-US" sz="1600" dirty="0" smtClean="0">
                <a:solidFill>
                  <a:schemeClr val="tx2"/>
                </a:solidFill>
              </a:rPr>
              <a:t>Nothing in these materials is an offer to sell any of the components or devices referenced herein. Certain components for use in the U.S. are available only through licensed suppliers.  Some components are not available for use in the U.S.</a:t>
            </a:r>
          </a:p>
        </p:txBody>
      </p:sp>
      <p:sp>
        <p:nvSpPr>
          <p:cNvPr id="5" name="Rectangle 2"/>
          <p:cNvSpPr>
            <a:spLocks noGrp="1" noChangeArrowheads="1"/>
          </p:cNvSpPr>
          <p:nvPr userDrawn="1">
            <p:ph type="title" hasCustomPrompt="1"/>
          </p:nvPr>
        </p:nvSpPr>
        <p:spPr>
          <a:xfrm>
            <a:off x="176779" y="273050"/>
            <a:ext cx="8729663" cy="561975"/>
          </a:xfrm>
        </p:spPr>
        <p:txBody>
          <a:bodyPr/>
          <a:lstStyle>
            <a:lvl1pPr>
              <a:defRPr/>
            </a:lvl1pPr>
          </a:lstStyle>
          <a:p>
            <a:r>
              <a:rPr lang="en-US" dirty="0" smtClean="0"/>
              <a:t>Disclaimer</a:t>
            </a:r>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Divider Slide">
    <p:spTree>
      <p:nvGrpSpPr>
        <p:cNvPr id="1" name=""/>
        <p:cNvGrpSpPr/>
        <p:nvPr/>
      </p:nvGrpSpPr>
      <p:grpSpPr>
        <a:xfrm>
          <a:off x="0" y="0"/>
          <a:ext cx="0" cy="0"/>
          <a:chOff x="0" y="0"/>
          <a:chExt cx="0" cy="0"/>
        </a:xfrm>
      </p:grpSpPr>
      <p:sp>
        <p:nvSpPr>
          <p:cNvPr id="3128" name="Rectangle 56"/>
          <p:cNvSpPr>
            <a:spLocks noChangeArrowheads="1"/>
          </p:cNvSpPr>
          <p:nvPr userDrawn="1"/>
        </p:nvSpPr>
        <p:spPr bwMode="auto">
          <a:xfrm>
            <a:off x="0" y="6284913"/>
            <a:ext cx="9144000" cy="573087"/>
          </a:xfrm>
          <a:prstGeom prst="rect">
            <a:avLst/>
          </a:prstGeom>
          <a:solidFill>
            <a:schemeClr val="bg1"/>
          </a:solidFill>
          <a:ln w="9525">
            <a:noFill/>
            <a:miter lim="800000"/>
            <a:headEnd/>
            <a:tailEnd/>
          </a:ln>
          <a:effectLst/>
        </p:spPr>
        <p:txBody>
          <a:bodyPr wrap="none" anchor="ctr"/>
          <a:lstStyle/>
          <a:p>
            <a:endParaRPr lang="en-US" dirty="0"/>
          </a:p>
        </p:txBody>
      </p:sp>
      <p:pic>
        <p:nvPicPr>
          <p:cNvPr id="8" name="Picture 7" descr="Final_Divider.png"/>
          <p:cNvPicPr>
            <a:picLocks noChangeAspect="1"/>
          </p:cNvPicPr>
          <p:nvPr userDrawn="1"/>
        </p:nvPicPr>
        <p:blipFill>
          <a:blip r:embed="rId2" cstate="print"/>
          <a:stretch>
            <a:fillRect/>
          </a:stretch>
        </p:blipFill>
        <p:spPr>
          <a:xfrm>
            <a:off x="377" y="1143189"/>
            <a:ext cx="9143245" cy="4571622"/>
          </a:xfrm>
          <a:prstGeom prst="rect">
            <a:avLst/>
          </a:prstGeom>
        </p:spPr>
      </p:pic>
      <p:sp>
        <p:nvSpPr>
          <p:cNvPr id="7" name="Content Placeholder 2"/>
          <p:cNvSpPr>
            <a:spLocks noGrp="1"/>
          </p:cNvSpPr>
          <p:nvPr userDrawn="1">
            <p:ph idx="1" hasCustomPrompt="1"/>
          </p:nvPr>
        </p:nvSpPr>
        <p:spPr>
          <a:xfrm>
            <a:off x="2438400" y="2057400"/>
            <a:ext cx="4800600" cy="1219200"/>
          </a:xfrm>
        </p:spPr>
        <p:txBody>
          <a:bodyPr/>
          <a:lstStyle>
            <a:lvl1pPr>
              <a:buClr>
                <a:schemeClr val="accent6"/>
              </a:buClr>
              <a:defRPr sz="2800"/>
            </a:lvl1pPr>
          </a:lstStyle>
          <a:p>
            <a:pPr eaLnBrk="1" hangingPunct="1">
              <a:buFont typeface="Wingdings" pitchFamily="1" charset="2"/>
              <a:buNone/>
            </a:pPr>
            <a:r>
              <a:rPr lang="en-US" dirty="0" smtClean="0">
                <a:solidFill>
                  <a:schemeClr val="bg1"/>
                </a:solidFill>
              </a:rPr>
              <a:t>Text</a:t>
            </a:r>
          </a:p>
        </p:txBody>
      </p:sp>
      <p:sp>
        <p:nvSpPr>
          <p:cNvPr id="20" name="Text Box 49"/>
          <p:cNvSpPr txBox="1">
            <a:spLocks noChangeArrowheads="1"/>
          </p:cNvSpPr>
          <p:nvPr userDrawn="1"/>
        </p:nvSpPr>
        <p:spPr bwMode="auto">
          <a:xfrm>
            <a:off x="180975" y="6626493"/>
            <a:ext cx="577850" cy="184666"/>
          </a:xfrm>
          <a:prstGeom prst="rect">
            <a:avLst/>
          </a:prstGeom>
          <a:noFill/>
          <a:ln w="9525">
            <a:noFill/>
            <a:miter lim="800000"/>
            <a:headEnd/>
            <a:tailEnd/>
          </a:ln>
        </p:spPr>
        <p:txBody>
          <a:bodyPr anchor="ctr">
            <a:spAutoFit/>
          </a:bodyPr>
          <a:lstStyle/>
          <a:p>
            <a:r>
              <a:rPr lang="en-US" sz="600" dirty="0">
                <a:solidFill>
                  <a:schemeClr val="tx2"/>
                </a:solidFill>
              </a:rPr>
              <a:t>PAGE</a:t>
            </a:r>
            <a:r>
              <a:rPr lang="en-US" sz="600" dirty="0" smtClean="0">
                <a:solidFill>
                  <a:schemeClr val="tx2"/>
                </a:solidFill>
              </a:rPr>
              <a:t>  </a:t>
            </a:r>
            <a:fld id="{DF573F04-0965-4020-B5B5-991C2993D9D9}" type="slidenum">
              <a:rPr lang="en-US" sz="600" smtClean="0">
                <a:solidFill>
                  <a:schemeClr val="tx2"/>
                </a:solidFill>
              </a:rPr>
              <a:pPr/>
              <a:t>‹#›</a:t>
            </a:fld>
            <a:endParaRPr lang="en-US" sz="600" dirty="0">
              <a:solidFill>
                <a:schemeClr val="tx2"/>
              </a:solidFill>
            </a:endParaRPr>
          </a:p>
        </p:txBody>
      </p:sp>
      <p:pic>
        <p:nvPicPr>
          <p:cNvPr id="22" name="Picture 21" descr="q_white.png"/>
          <p:cNvPicPr>
            <a:picLocks noChangeAspect="1"/>
          </p:cNvPicPr>
          <p:nvPr userDrawn="1"/>
        </p:nvPicPr>
        <p:blipFill>
          <a:blip r:embed="rId3" cstate="print">
            <a:lum bright="-100000"/>
          </a:blip>
          <a:srcRect/>
          <a:stretch>
            <a:fillRect/>
          </a:stretch>
        </p:blipFill>
        <p:spPr bwMode="auto">
          <a:xfrm>
            <a:off x="7790688" y="6451900"/>
            <a:ext cx="1216152" cy="338186"/>
          </a:xfrm>
          <a:prstGeom prst="rect">
            <a:avLst/>
          </a:prstGeom>
          <a:noFill/>
          <a:ln w="9525">
            <a:noFill/>
            <a:miter lim="800000"/>
            <a:headEnd/>
            <a:tailEnd/>
          </a:ln>
        </p:spPr>
      </p:pic>
      <p:pic>
        <p:nvPicPr>
          <p:cNvPr id="10" name="Picture 9" descr="RedefiningMobility_3.png"/>
          <p:cNvPicPr>
            <a:picLocks noChangeAspect="1"/>
          </p:cNvPicPr>
          <p:nvPr userDrawn="1"/>
        </p:nvPicPr>
        <p:blipFill>
          <a:blip r:embed="rId4" cstate="print"/>
          <a:stretch>
            <a:fillRect/>
          </a:stretch>
        </p:blipFill>
        <p:spPr>
          <a:xfrm>
            <a:off x="185619" y="6393484"/>
            <a:ext cx="2045517" cy="298215"/>
          </a:xfrm>
          <a:prstGeom prst="rect">
            <a:avLst/>
          </a:prstGeom>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76779" y="273050"/>
            <a:ext cx="8729663" cy="561975"/>
          </a:xfrm>
        </p:spPr>
        <p:txBody>
          <a:bodyPr/>
          <a:lstStyle>
            <a:lvl1pPr>
              <a:defRPr>
                <a:solidFill>
                  <a:schemeClr val="tx2"/>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lstStyle>
            <a:lvl1pPr>
              <a:buClr>
                <a:schemeClr val="accent2"/>
              </a:buClr>
              <a:defRPr>
                <a:solidFill>
                  <a:srgbClr val="333333"/>
                </a:solidFill>
              </a:defRPr>
            </a:lvl1pPr>
            <a:lvl2pPr>
              <a:buClr>
                <a:schemeClr val="accent1"/>
              </a:buClr>
              <a:defRPr>
                <a:solidFill>
                  <a:srgbClr val="333333"/>
                </a:solidFill>
              </a:defRPr>
            </a:lvl2pPr>
            <a:lvl3pPr>
              <a:buClr>
                <a:schemeClr val="tx2"/>
              </a:buClr>
              <a:defRPr>
                <a:solidFill>
                  <a:srgbClr val="333333"/>
                </a:solidFill>
              </a:defRPr>
            </a:lvl3pPr>
            <a:lvl4pPr>
              <a:buClr>
                <a:schemeClr val="accent1"/>
              </a:buClr>
              <a:buFont typeface="Lucida Grande"/>
              <a:buChar char="»"/>
              <a:defRPr>
                <a:solidFill>
                  <a:srgbClr val="333333"/>
                </a:solidFill>
              </a:defRPr>
            </a:lvl4pPr>
            <a:lvl5pPr>
              <a:buClr>
                <a:schemeClr val="tx2"/>
              </a:buClr>
              <a:defRPr>
                <a:solidFill>
                  <a:srgbClr val="333333"/>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76779" y="273050"/>
            <a:ext cx="8729663" cy="561975"/>
          </a:xfrm>
        </p:spPr>
        <p:txBody>
          <a:bodyPr/>
          <a:lstStyle>
            <a:lvl1pPr>
              <a:defRPr>
                <a:solidFill>
                  <a:srgbClr val="636568"/>
                </a:solidFill>
              </a:defRPr>
            </a:lvl1pPr>
          </a:lstStyle>
          <a:p>
            <a:r>
              <a:rPr lang="en-US" smtClean="0"/>
              <a:t>Click to edit Master title style</a:t>
            </a:r>
            <a:endParaRPr lang="en-US" dirty="0"/>
          </a:p>
        </p:txBody>
      </p:sp>
      <p:sp>
        <p:nvSpPr>
          <p:cNvPr id="3" name="Content Placeholder 2"/>
          <p:cNvSpPr>
            <a:spLocks noGrp="1"/>
          </p:cNvSpPr>
          <p:nvPr>
            <p:ph sz="half" idx="1"/>
          </p:nvPr>
        </p:nvSpPr>
        <p:spPr>
          <a:xfrm>
            <a:off x="163513" y="904108"/>
            <a:ext cx="4279900" cy="5314950"/>
          </a:xfrm>
        </p:spPr>
        <p:txBody>
          <a:bodyPr/>
          <a:lstStyle>
            <a:lvl1pPr>
              <a:defRPr sz="2000">
                <a:solidFill>
                  <a:srgbClr val="333333"/>
                </a:solidFill>
              </a:defRPr>
            </a:lvl1pPr>
            <a:lvl2pPr>
              <a:defRPr sz="1800">
                <a:solidFill>
                  <a:srgbClr val="333333"/>
                </a:solidFill>
              </a:defRPr>
            </a:lvl2pPr>
            <a:lvl3pPr>
              <a:defRPr sz="1600">
                <a:solidFill>
                  <a:srgbClr val="333333"/>
                </a:solidFill>
              </a:defRPr>
            </a:lvl3pPr>
            <a:lvl4pPr>
              <a:defRPr sz="1400">
                <a:solidFill>
                  <a:srgbClr val="333333"/>
                </a:solidFill>
              </a:defRPr>
            </a:lvl4pPr>
            <a:lvl5pPr>
              <a:defRPr sz="1400">
                <a:solidFill>
                  <a:srgbClr val="333333"/>
                </a:solidFill>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595813" y="904108"/>
            <a:ext cx="4279900" cy="5314950"/>
          </a:xfrm>
        </p:spPr>
        <p:txBody>
          <a:bodyPr/>
          <a:lstStyle>
            <a:lvl1pPr>
              <a:defRPr sz="2000">
                <a:solidFill>
                  <a:srgbClr val="333333"/>
                </a:solidFill>
              </a:defRPr>
            </a:lvl1pPr>
            <a:lvl2pPr>
              <a:defRPr sz="1800">
                <a:solidFill>
                  <a:srgbClr val="333333"/>
                </a:solidFill>
              </a:defRPr>
            </a:lvl2pPr>
            <a:lvl3pPr>
              <a:defRPr sz="1600">
                <a:solidFill>
                  <a:srgbClr val="333333"/>
                </a:solidFill>
              </a:defRPr>
            </a:lvl3pPr>
            <a:lvl4pPr>
              <a:defRPr sz="1400">
                <a:solidFill>
                  <a:srgbClr val="333333"/>
                </a:solidFill>
              </a:defRPr>
            </a:lvl4pPr>
            <a:lvl5pPr>
              <a:defRPr sz="1400">
                <a:solidFill>
                  <a:srgbClr val="333333"/>
                </a:solidFill>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76779" y="273050"/>
            <a:ext cx="8729663" cy="561975"/>
          </a:xfrm>
        </p:spPr>
        <p:txBody>
          <a:bodyPr/>
          <a:lstStyle>
            <a:lvl1pPr>
              <a:defRPr>
                <a:solidFill>
                  <a:srgbClr val="636568"/>
                </a:solidFill>
              </a:defRPr>
            </a:lvl1pPr>
          </a:lstStyle>
          <a:p>
            <a:r>
              <a:rPr lang="en-US" smtClean="0"/>
              <a:t>Click to edit Master title style</a:t>
            </a: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
  <p:cSld name="1_Title Slide">
    <p:spTree>
      <p:nvGrpSpPr>
        <p:cNvPr id="1" name=""/>
        <p:cNvGrpSpPr/>
        <p:nvPr/>
      </p:nvGrpSpPr>
      <p:grpSpPr>
        <a:xfrm>
          <a:off x="0" y="0"/>
          <a:ext cx="0" cy="0"/>
          <a:chOff x="0" y="0"/>
          <a:chExt cx="0" cy="0"/>
        </a:xfrm>
      </p:grpSpPr>
      <p:pic>
        <p:nvPicPr>
          <p:cNvPr id="6" name="Picture 5" descr="QCT_PPT_collage_7b.jpg"/>
          <p:cNvPicPr>
            <a:picLocks noChangeAspect="1"/>
          </p:cNvPicPr>
          <p:nvPr userDrawn="1"/>
        </p:nvPicPr>
        <p:blipFill>
          <a:blip r:embed="rId2" cstate="print"/>
          <a:stretch>
            <a:fillRect/>
          </a:stretch>
        </p:blipFill>
        <p:spPr>
          <a:xfrm>
            <a:off x="-1" y="78291"/>
            <a:ext cx="9144001" cy="4452890"/>
          </a:xfrm>
          <a:prstGeom prst="rect">
            <a:avLst/>
          </a:prstGeom>
        </p:spPr>
      </p:pic>
      <p:pic>
        <p:nvPicPr>
          <p:cNvPr id="9" name="Picture 8" descr="Stacked_Chips_022309.png"/>
          <p:cNvPicPr>
            <a:picLocks noChangeAspect="1"/>
          </p:cNvPicPr>
          <p:nvPr userDrawn="1"/>
        </p:nvPicPr>
        <p:blipFill>
          <a:blip r:embed="rId3" cstate="print"/>
          <a:stretch>
            <a:fillRect/>
          </a:stretch>
        </p:blipFill>
        <p:spPr>
          <a:xfrm>
            <a:off x="8124057" y="2945578"/>
            <a:ext cx="798210" cy="762025"/>
          </a:xfrm>
          <a:prstGeom prst="rect">
            <a:avLst/>
          </a:prstGeom>
        </p:spPr>
      </p:pic>
      <p:pic>
        <p:nvPicPr>
          <p:cNvPr id="10" name="Picture 9" descr="qlogo.eps"/>
          <p:cNvPicPr>
            <a:picLocks noChangeAspect="1"/>
          </p:cNvPicPr>
          <p:nvPr userDrawn="1"/>
        </p:nvPicPr>
        <p:blipFill>
          <a:blip r:embed="rId4" cstate="print"/>
          <a:stretch>
            <a:fillRect/>
          </a:stretch>
        </p:blipFill>
        <p:spPr>
          <a:xfrm>
            <a:off x="280962" y="3244230"/>
            <a:ext cx="1545840" cy="349364"/>
          </a:xfrm>
          <a:prstGeom prst="rect">
            <a:avLst/>
          </a:prstGeom>
        </p:spPr>
      </p:pic>
      <p:sp>
        <p:nvSpPr>
          <p:cNvPr id="12" name="Rectangle 11"/>
          <p:cNvSpPr/>
          <p:nvPr userDrawn="1"/>
        </p:nvSpPr>
        <p:spPr bwMode="auto">
          <a:xfrm>
            <a:off x="0" y="6418812"/>
            <a:ext cx="9144000" cy="439188"/>
          </a:xfrm>
          <a:prstGeom prst="rect">
            <a:avLst/>
          </a:prstGeom>
          <a:solidFill>
            <a:srgbClr val="333333"/>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charset="0"/>
              <a:cs typeface="Arial" charset="0"/>
            </a:endParaRPr>
          </a:p>
        </p:txBody>
      </p:sp>
      <p:sp>
        <p:nvSpPr>
          <p:cNvPr id="14" name="TextBox 13"/>
          <p:cNvSpPr txBox="1"/>
          <p:nvPr userDrawn="1"/>
        </p:nvSpPr>
        <p:spPr>
          <a:xfrm>
            <a:off x="188183" y="201945"/>
            <a:ext cx="3140233" cy="215444"/>
          </a:xfrm>
          <a:prstGeom prst="rect">
            <a:avLst/>
          </a:prstGeom>
          <a:noFill/>
        </p:spPr>
        <p:txBody>
          <a:bodyPr wrap="square" anchor="b">
            <a:spAutoFit/>
          </a:bodyPr>
          <a:lstStyle/>
          <a:p>
            <a:pPr fontAlgn="auto">
              <a:spcBef>
                <a:spcPts val="0"/>
              </a:spcBef>
              <a:spcAft>
                <a:spcPts val="0"/>
              </a:spcAft>
              <a:defRPr/>
            </a:pPr>
            <a:r>
              <a:rPr lang="en-US" sz="800" b="1" u="none" kern="1200" spc="30" baseline="0" dirty="0" smtClean="0">
                <a:solidFill>
                  <a:schemeClr val="tx2"/>
                </a:solidFill>
                <a:latin typeface="Arial" charset="0"/>
                <a:ea typeface="+mn-ea"/>
                <a:cs typeface="Arial" charset="0"/>
              </a:rPr>
              <a:t>www.qualcomm.com/qct</a:t>
            </a:r>
            <a:endParaRPr lang="en-US" sz="800" b="1" u="none" spc="30" baseline="0" dirty="0">
              <a:solidFill>
                <a:schemeClr val="tx2"/>
              </a:solidFill>
              <a:latin typeface="Arial"/>
              <a:cs typeface="Arial"/>
            </a:endParaRPr>
          </a:p>
        </p:txBody>
      </p:sp>
      <p:sp>
        <p:nvSpPr>
          <p:cNvPr id="2" name="Title 1"/>
          <p:cNvSpPr>
            <a:spLocks noGrp="1"/>
          </p:cNvSpPr>
          <p:nvPr>
            <p:ph type="ctrTitle"/>
          </p:nvPr>
        </p:nvSpPr>
        <p:spPr>
          <a:xfrm>
            <a:off x="2093485" y="3601821"/>
            <a:ext cx="6927070" cy="1470025"/>
          </a:xfrm>
        </p:spPr>
        <p:txBody>
          <a:bodyPr anchor="b"/>
          <a:lstStyle>
            <a:lvl1pPr algn="l">
              <a:defRPr sz="2800">
                <a:solidFill>
                  <a:srgbClr val="333333"/>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2093485" y="5085081"/>
            <a:ext cx="5704646" cy="364390"/>
          </a:xfrm>
        </p:spPr>
        <p:txBody>
          <a:bodyPr/>
          <a:lstStyle>
            <a:lvl1pPr marL="0" indent="0" algn="l">
              <a:lnSpc>
                <a:spcPct val="100000"/>
              </a:lnSpc>
              <a:spcBef>
                <a:spcPts val="0"/>
              </a:spcBef>
              <a:buNone/>
              <a:defRPr sz="1600">
                <a:solidFill>
                  <a:srgbClr val="333333"/>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pic>
        <p:nvPicPr>
          <p:cNvPr id="11" name="Picture 10" descr="RedefiningMobility_cover.png"/>
          <p:cNvPicPr>
            <a:picLocks noChangeAspect="1"/>
          </p:cNvPicPr>
          <p:nvPr userDrawn="1"/>
        </p:nvPicPr>
        <p:blipFill>
          <a:blip r:embed="rId5" cstate="print"/>
          <a:stretch>
            <a:fillRect/>
          </a:stretch>
        </p:blipFill>
        <p:spPr>
          <a:xfrm>
            <a:off x="5054768" y="3070129"/>
            <a:ext cx="3136731" cy="549371"/>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p:cNvSpPr>
            <a:spLocks noChangeArrowheads="1"/>
          </p:cNvSpPr>
          <p:nvPr/>
        </p:nvSpPr>
        <p:spPr bwMode="auto">
          <a:xfrm>
            <a:off x="0" y="6400800"/>
            <a:ext cx="9144000" cy="457200"/>
          </a:xfrm>
          <a:prstGeom prst="rect">
            <a:avLst/>
          </a:prstGeom>
          <a:solidFill>
            <a:srgbClr val="333333"/>
          </a:solidFill>
          <a:ln w="9525" algn="ctr">
            <a:noFill/>
            <a:miter lim="800000"/>
            <a:headEnd/>
            <a:tailEnd/>
          </a:ln>
          <a:effectLst>
            <a:outerShdw dist="23000" dir="5400000" rotWithShape="0">
              <a:srgbClr val="808080">
                <a:alpha val="34999"/>
              </a:srgbClr>
            </a:outerShdw>
          </a:effectLst>
        </p:spPr>
        <p:txBody>
          <a:bodyPr anchor="ctr"/>
          <a:lstStyle/>
          <a:p>
            <a:pPr algn="ctr" fontAlgn="auto">
              <a:spcBef>
                <a:spcPts val="0"/>
              </a:spcBef>
              <a:spcAft>
                <a:spcPts val="0"/>
              </a:spcAft>
              <a:defRPr/>
            </a:pPr>
            <a:endParaRPr lang="en-US" baseline="0" dirty="0">
              <a:solidFill>
                <a:schemeClr val="lt1"/>
              </a:solidFill>
              <a:latin typeface="+mn-lt"/>
            </a:endParaRPr>
          </a:p>
        </p:txBody>
      </p:sp>
      <p:sp>
        <p:nvSpPr>
          <p:cNvPr id="1071" name="Rectangle 47"/>
          <p:cNvSpPr>
            <a:spLocks noGrp="1" noChangeArrowheads="1"/>
          </p:cNvSpPr>
          <p:nvPr>
            <p:ph type="title"/>
          </p:nvPr>
        </p:nvSpPr>
        <p:spPr bwMode="auto">
          <a:xfrm>
            <a:off x="176779" y="273050"/>
            <a:ext cx="8729663" cy="56197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dirty="0" smtClean="0"/>
              <a:t>Simplified Intra Smoothing</a:t>
            </a:r>
          </a:p>
        </p:txBody>
      </p:sp>
      <p:sp>
        <p:nvSpPr>
          <p:cNvPr id="1076" name="Rectangle 52"/>
          <p:cNvSpPr>
            <a:spLocks noGrp="1" noChangeArrowheads="1"/>
          </p:cNvSpPr>
          <p:nvPr>
            <p:ph type="body" idx="1"/>
          </p:nvPr>
        </p:nvSpPr>
        <p:spPr bwMode="auto">
          <a:xfrm>
            <a:off x="163513" y="904108"/>
            <a:ext cx="8712200" cy="53149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ext Box 49"/>
          <p:cNvSpPr txBox="1">
            <a:spLocks noChangeArrowheads="1"/>
          </p:cNvSpPr>
          <p:nvPr/>
        </p:nvSpPr>
        <p:spPr bwMode="auto">
          <a:xfrm>
            <a:off x="180975" y="6626493"/>
            <a:ext cx="577850" cy="184666"/>
          </a:xfrm>
          <a:prstGeom prst="rect">
            <a:avLst/>
          </a:prstGeom>
          <a:noFill/>
          <a:ln w="9525">
            <a:noFill/>
            <a:miter lim="800000"/>
            <a:headEnd/>
            <a:tailEnd/>
          </a:ln>
        </p:spPr>
        <p:txBody>
          <a:bodyPr anchor="ctr">
            <a:spAutoFit/>
          </a:bodyPr>
          <a:lstStyle/>
          <a:p>
            <a:r>
              <a:rPr lang="en-US" sz="600" dirty="0">
                <a:solidFill>
                  <a:schemeClr val="bg1"/>
                </a:solidFill>
              </a:rPr>
              <a:t>PAGE</a:t>
            </a:r>
            <a:r>
              <a:rPr lang="en-US" sz="600" dirty="0" smtClean="0">
                <a:solidFill>
                  <a:schemeClr val="bg1"/>
                </a:solidFill>
              </a:rPr>
              <a:t>  </a:t>
            </a:r>
            <a:fld id="{DF573F04-0965-4020-B5B5-991C2993D9D9}" type="slidenum">
              <a:rPr lang="en-US" sz="600" smtClean="0">
                <a:solidFill>
                  <a:schemeClr val="bg1"/>
                </a:solidFill>
              </a:rPr>
              <a:pPr/>
              <a:t>‹#›</a:t>
            </a:fld>
            <a:endParaRPr lang="en-US" sz="600" dirty="0">
              <a:solidFill>
                <a:schemeClr val="bg1"/>
              </a:solidFill>
            </a:endParaRPr>
          </a:p>
        </p:txBody>
      </p:sp>
      <p:pic>
        <p:nvPicPr>
          <p:cNvPr id="10" name="Picture 9" descr="q_white.png"/>
          <p:cNvPicPr>
            <a:picLocks noChangeAspect="1"/>
          </p:cNvPicPr>
          <p:nvPr/>
        </p:nvPicPr>
        <p:blipFill>
          <a:blip r:embed="rId9" cstate="print"/>
          <a:srcRect/>
          <a:stretch>
            <a:fillRect/>
          </a:stretch>
        </p:blipFill>
        <p:spPr bwMode="auto">
          <a:xfrm>
            <a:off x="7790688" y="6451900"/>
            <a:ext cx="1216152" cy="338186"/>
          </a:xfrm>
          <a:prstGeom prst="rect">
            <a:avLst/>
          </a:prstGeom>
          <a:noFill/>
          <a:ln w="9525">
            <a:noFill/>
            <a:miter lim="800000"/>
            <a:headEnd/>
            <a:tailEnd/>
          </a:ln>
        </p:spPr>
      </p:pic>
      <p:pic>
        <p:nvPicPr>
          <p:cNvPr id="14" name="Picture 13" descr="RedefiningMobility_black.png"/>
          <p:cNvPicPr>
            <a:picLocks noChangeAspect="1"/>
          </p:cNvPicPr>
          <p:nvPr/>
        </p:nvPicPr>
        <p:blipFill>
          <a:blip r:embed="rId10" cstate="print"/>
          <a:stretch>
            <a:fillRect/>
          </a:stretch>
        </p:blipFill>
        <p:spPr>
          <a:xfrm>
            <a:off x="186482" y="6391656"/>
            <a:ext cx="2081230" cy="303423"/>
          </a:xfrm>
          <a:prstGeom prst="rect">
            <a:avLst/>
          </a:prstGeom>
        </p:spPr>
      </p:pic>
    </p:spTree>
  </p:cSld>
  <p:clrMap bg1="lt1" tx1="dk1" bg2="lt2" tx2="dk2" accent1="accent1" accent2="accent2" accent3="accent3" accent4="accent4" accent5="accent5" accent6="accent6" hlink="hlink" folHlink="folHlink"/>
  <p:sldLayoutIdLst>
    <p:sldLayoutId id="2147483651" r:id="rId1"/>
    <p:sldLayoutId id="2147483649" r:id="rId2"/>
    <p:sldLayoutId id="2147483650" r:id="rId3"/>
    <p:sldLayoutId id="2147483653" r:id="rId4"/>
    <p:sldLayoutId id="2147483655" r:id="rId5"/>
    <p:sldLayoutId id="2147483656" r:id="rId6"/>
    <p:sldLayoutId id="2147483659" r:id="rId7"/>
  </p:sldLayoutIdLst>
  <p:txStyles>
    <p:titleStyle>
      <a:lvl1pPr algn="l" rtl="0" eaLnBrk="1" fontAlgn="base" hangingPunct="1">
        <a:lnSpc>
          <a:spcPct val="80000"/>
        </a:lnSpc>
        <a:spcBef>
          <a:spcPct val="0"/>
        </a:spcBef>
        <a:spcAft>
          <a:spcPct val="0"/>
        </a:spcAft>
        <a:defRPr sz="2800">
          <a:solidFill>
            <a:schemeClr val="tx2"/>
          </a:solidFill>
          <a:latin typeface="+mj-lt"/>
          <a:ea typeface="+mj-ea"/>
          <a:cs typeface="+mj-cs"/>
        </a:defRPr>
      </a:lvl1pPr>
      <a:lvl2pPr algn="l" rtl="0" eaLnBrk="1" fontAlgn="base" hangingPunct="1">
        <a:lnSpc>
          <a:spcPct val="80000"/>
        </a:lnSpc>
        <a:spcBef>
          <a:spcPct val="0"/>
        </a:spcBef>
        <a:spcAft>
          <a:spcPct val="0"/>
        </a:spcAft>
        <a:defRPr sz="2400">
          <a:solidFill>
            <a:schemeClr val="accent1"/>
          </a:solidFill>
          <a:latin typeface="Arial" charset="0"/>
          <a:cs typeface="Arial" charset="0"/>
        </a:defRPr>
      </a:lvl2pPr>
      <a:lvl3pPr algn="l" rtl="0" eaLnBrk="1" fontAlgn="base" hangingPunct="1">
        <a:lnSpc>
          <a:spcPct val="80000"/>
        </a:lnSpc>
        <a:spcBef>
          <a:spcPct val="0"/>
        </a:spcBef>
        <a:spcAft>
          <a:spcPct val="0"/>
        </a:spcAft>
        <a:defRPr sz="2400">
          <a:solidFill>
            <a:schemeClr val="accent1"/>
          </a:solidFill>
          <a:latin typeface="Arial" charset="0"/>
          <a:cs typeface="Arial" charset="0"/>
        </a:defRPr>
      </a:lvl3pPr>
      <a:lvl4pPr algn="l" rtl="0" eaLnBrk="1" fontAlgn="base" hangingPunct="1">
        <a:lnSpc>
          <a:spcPct val="80000"/>
        </a:lnSpc>
        <a:spcBef>
          <a:spcPct val="0"/>
        </a:spcBef>
        <a:spcAft>
          <a:spcPct val="0"/>
        </a:spcAft>
        <a:defRPr sz="2400">
          <a:solidFill>
            <a:schemeClr val="accent1"/>
          </a:solidFill>
          <a:latin typeface="Arial" charset="0"/>
          <a:cs typeface="Arial" charset="0"/>
        </a:defRPr>
      </a:lvl4pPr>
      <a:lvl5pPr algn="l" rtl="0" eaLnBrk="1" fontAlgn="base" hangingPunct="1">
        <a:lnSpc>
          <a:spcPct val="80000"/>
        </a:lnSpc>
        <a:spcBef>
          <a:spcPct val="0"/>
        </a:spcBef>
        <a:spcAft>
          <a:spcPct val="0"/>
        </a:spcAft>
        <a:defRPr sz="2400">
          <a:solidFill>
            <a:schemeClr val="accent1"/>
          </a:solidFill>
          <a:latin typeface="Arial" charset="0"/>
          <a:cs typeface="Arial" charset="0"/>
        </a:defRPr>
      </a:lvl5pPr>
      <a:lvl6pPr marL="457200" algn="l" rtl="0" eaLnBrk="1" fontAlgn="base" hangingPunct="1">
        <a:lnSpc>
          <a:spcPct val="80000"/>
        </a:lnSpc>
        <a:spcBef>
          <a:spcPct val="0"/>
        </a:spcBef>
        <a:spcAft>
          <a:spcPct val="0"/>
        </a:spcAft>
        <a:defRPr sz="2400">
          <a:solidFill>
            <a:schemeClr val="accent1"/>
          </a:solidFill>
          <a:latin typeface="Arial" charset="0"/>
          <a:cs typeface="Arial" charset="0"/>
        </a:defRPr>
      </a:lvl6pPr>
      <a:lvl7pPr marL="914400" algn="l" rtl="0" eaLnBrk="1" fontAlgn="base" hangingPunct="1">
        <a:lnSpc>
          <a:spcPct val="80000"/>
        </a:lnSpc>
        <a:spcBef>
          <a:spcPct val="0"/>
        </a:spcBef>
        <a:spcAft>
          <a:spcPct val="0"/>
        </a:spcAft>
        <a:defRPr sz="2400">
          <a:solidFill>
            <a:schemeClr val="accent1"/>
          </a:solidFill>
          <a:latin typeface="Arial" charset="0"/>
          <a:cs typeface="Arial" charset="0"/>
        </a:defRPr>
      </a:lvl7pPr>
      <a:lvl8pPr marL="1371600" algn="l" rtl="0" eaLnBrk="1" fontAlgn="base" hangingPunct="1">
        <a:lnSpc>
          <a:spcPct val="80000"/>
        </a:lnSpc>
        <a:spcBef>
          <a:spcPct val="0"/>
        </a:spcBef>
        <a:spcAft>
          <a:spcPct val="0"/>
        </a:spcAft>
        <a:defRPr sz="2400">
          <a:solidFill>
            <a:schemeClr val="accent1"/>
          </a:solidFill>
          <a:latin typeface="Arial" charset="0"/>
          <a:cs typeface="Arial" charset="0"/>
        </a:defRPr>
      </a:lvl8pPr>
      <a:lvl9pPr marL="1828800" algn="l" rtl="0" eaLnBrk="1" fontAlgn="base" hangingPunct="1">
        <a:lnSpc>
          <a:spcPct val="80000"/>
        </a:lnSpc>
        <a:spcBef>
          <a:spcPct val="0"/>
        </a:spcBef>
        <a:spcAft>
          <a:spcPct val="0"/>
        </a:spcAft>
        <a:defRPr sz="2400">
          <a:solidFill>
            <a:schemeClr val="accent1"/>
          </a:solidFill>
          <a:latin typeface="Arial" charset="0"/>
          <a:cs typeface="Arial" charset="0"/>
        </a:defRPr>
      </a:lvl9pPr>
    </p:titleStyle>
    <p:bodyStyle>
      <a:lvl1pPr marL="173038" indent="-173038" algn="l" rtl="0" eaLnBrk="1" fontAlgn="base" hangingPunct="1">
        <a:lnSpc>
          <a:spcPct val="95000"/>
        </a:lnSpc>
        <a:spcBef>
          <a:spcPct val="35000"/>
        </a:spcBef>
        <a:spcAft>
          <a:spcPct val="0"/>
        </a:spcAft>
        <a:buClr>
          <a:schemeClr val="accent2"/>
        </a:buClr>
        <a:buFont typeface="Wingdings" pitchFamily="2" charset="2"/>
        <a:buChar char="§"/>
        <a:defRPr sz="2000">
          <a:solidFill>
            <a:srgbClr val="333333"/>
          </a:solidFill>
          <a:latin typeface="+mn-lt"/>
          <a:ea typeface="+mn-ea"/>
          <a:cs typeface="+mn-cs"/>
        </a:defRPr>
      </a:lvl1pPr>
      <a:lvl2pPr marL="460375" indent="-173038" algn="l" rtl="0" eaLnBrk="1" fontAlgn="base" hangingPunct="1">
        <a:lnSpc>
          <a:spcPct val="95000"/>
        </a:lnSpc>
        <a:spcBef>
          <a:spcPct val="35000"/>
        </a:spcBef>
        <a:spcAft>
          <a:spcPct val="0"/>
        </a:spcAft>
        <a:buClr>
          <a:schemeClr val="accent1"/>
        </a:buClr>
        <a:buFont typeface="Wingdings" pitchFamily="2" charset="2"/>
        <a:buChar char="§"/>
        <a:defRPr>
          <a:solidFill>
            <a:srgbClr val="333333"/>
          </a:solidFill>
          <a:latin typeface="+mn-lt"/>
          <a:cs typeface="+mn-cs"/>
        </a:defRPr>
      </a:lvl2pPr>
      <a:lvl3pPr marL="798513" indent="-223838" algn="l" rtl="0" eaLnBrk="1" fontAlgn="base" hangingPunct="1">
        <a:lnSpc>
          <a:spcPct val="95000"/>
        </a:lnSpc>
        <a:spcBef>
          <a:spcPct val="35000"/>
        </a:spcBef>
        <a:spcAft>
          <a:spcPct val="0"/>
        </a:spcAft>
        <a:buClr>
          <a:schemeClr val="tx2"/>
        </a:buClr>
        <a:buSzPct val="125000"/>
        <a:buFont typeface="Arial" charset="0"/>
        <a:buChar char="–"/>
        <a:defRPr sz="1600">
          <a:solidFill>
            <a:srgbClr val="333333"/>
          </a:solidFill>
          <a:latin typeface="+mn-lt"/>
          <a:cs typeface="+mn-cs"/>
        </a:defRPr>
      </a:lvl3pPr>
      <a:lvl4pPr marL="1087438" indent="-174625" algn="l" rtl="0" eaLnBrk="1" fontAlgn="base" hangingPunct="1">
        <a:lnSpc>
          <a:spcPct val="95000"/>
        </a:lnSpc>
        <a:spcBef>
          <a:spcPct val="35000"/>
        </a:spcBef>
        <a:spcAft>
          <a:spcPct val="0"/>
        </a:spcAft>
        <a:buClr>
          <a:schemeClr val="accent1"/>
        </a:buClr>
        <a:buSzPct val="125000"/>
        <a:buFont typeface="Lucida Grande"/>
        <a:buChar char="»"/>
        <a:defRPr sz="1400">
          <a:solidFill>
            <a:srgbClr val="333333"/>
          </a:solidFill>
          <a:latin typeface="+mn-lt"/>
          <a:cs typeface="+mn-cs"/>
        </a:defRPr>
      </a:lvl4pPr>
      <a:lvl5pPr marL="1316038" indent="-114300" algn="l" rtl="0" eaLnBrk="1" fontAlgn="base" hangingPunct="1">
        <a:lnSpc>
          <a:spcPct val="95000"/>
        </a:lnSpc>
        <a:spcBef>
          <a:spcPct val="35000"/>
        </a:spcBef>
        <a:spcAft>
          <a:spcPct val="0"/>
        </a:spcAft>
        <a:buClr>
          <a:schemeClr val="tx2"/>
        </a:buClr>
        <a:buChar char="•"/>
        <a:defRPr sz="1200">
          <a:solidFill>
            <a:srgbClr val="333333"/>
          </a:solidFill>
          <a:latin typeface="+mn-lt"/>
          <a:cs typeface="+mn-cs"/>
        </a:defRPr>
      </a:lvl5pPr>
      <a:lvl6pPr marL="17732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6pPr>
      <a:lvl7pPr marL="22304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7pPr>
      <a:lvl8pPr marL="26876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8pPr>
      <a:lvl9pPr marL="31448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itle 17"/>
          <p:cNvSpPr>
            <a:spLocks noGrp="1"/>
          </p:cNvSpPr>
          <p:nvPr>
            <p:ph type="ctrTitle"/>
          </p:nvPr>
        </p:nvSpPr>
        <p:spPr>
          <a:xfrm>
            <a:off x="399490" y="3806456"/>
            <a:ext cx="8744510" cy="1170099"/>
          </a:xfrm>
        </p:spPr>
        <p:txBody>
          <a:bodyPr/>
          <a:lstStyle/>
          <a:p>
            <a:r>
              <a:rPr lang="en-US" b="1" dirty="0"/>
              <a:t>Test of Transform Selection for Inter-Layer Texture Prediction on SMuC </a:t>
            </a:r>
            <a:r>
              <a:rPr lang="en-US" b="1" dirty="0" smtClean="0"/>
              <a:t>0.1.1</a:t>
            </a:r>
            <a:r>
              <a:rPr lang="en-CA" b="1" dirty="0" smtClean="0"/>
              <a:t/>
            </a:r>
            <a:br>
              <a:rPr lang="en-CA" b="1" dirty="0" smtClean="0"/>
            </a:br>
            <a:r>
              <a:rPr lang="en-US" b="1" dirty="0" smtClean="0"/>
              <a:t>(JCTVC-L0330)</a:t>
            </a:r>
            <a:endParaRPr lang="en-US" dirty="0"/>
          </a:p>
        </p:txBody>
      </p:sp>
      <p:sp>
        <p:nvSpPr>
          <p:cNvPr id="20" name="Subtitle 19"/>
          <p:cNvSpPr>
            <a:spLocks noGrp="1"/>
          </p:cNvSpPr>
          <p:nvPr>
            <p:ph type="subTitle" idx="1"/>
          </p:nvPr>
        </p:nvSpPr>
        <p:spPr>
          <a:xfrm>
            <a:off x="2093485" y="5085081"/>
            <a:ext cx="6075730" cy="616472"/>
          </a:xfrm>
        </p:spPr>
        <p:txBody>
          <a:bodyPr/>
          <a:lstStyle/>
          <a:p>
            <a:pPr algn="r"/>
            <a:r>
              <a:rPr lang="en-US" dirty="0" smtClean="0"/>
              <a:t>Liwei Guo, Marta Karczewicz, Jianle Chen</a:t>
            </a:r>
          </a:p>
          <a:p>
            <a:pPr algn="r"/>
            <a:endParaRPr lang="en-US" sz="1200" dirty="0"/>
          </a:p>
        </p:txBody>
      </p:sp>
      <p:graphicFrame>
        <p:nvGraphicFramePr>
          <p:cNvPr id="3" name="Table 2"/>
          <p:cNvGraphicFramePr>
            <a:graphicFrameLocks noGrp="1"/>
          </p:cNvGraphicFramePr>
          <p:nvPr/>
        </p:nvGraphicFramePr>
        <p:xfrm>
          <a:off x="1423988" y="3465957"/>
          <a:ext cx="6191250" cy="192786"/>
        </p:xfrm>
        <a:graphic>
          <a:graphicData uri="http://schemas.openxmlformats.org/drawingml/2006/table">
            <a:tbl>
              <a:tblPr>
                <a:tableStyleId>{5C22544A-7EE6-4342-B048-85BDC9FD1C3A}</a:tableStyleId>
              </a:tblPr>
              <a:tblGrid>
                <a:gridCol w="6191250"/>
              </a:tblGrid>
              <a:tr h="0">
                <a:tc>
                  <a:txBody>
                    <a:bodyPr/>
                    <a:lstStyle/>
                    <a:p>
                      <a:pPr marL="0" marR="0" hangingPunct="0">
                        <a:lnSpc>
                          <a:spcPct val="115000"/>
                        </a:lnSpc>
                        <a:spcBef>
                          <a:spcPts val="300"/>
                        </a:spcBef>
                        <a:spcAft>
                          <a:spcPts val="300"/>
                        </a:spcAft>
                        <a:tabLst>
                          <a:tab pos="228600" algn="l"/>
                          <a:tab pos="457200" algn="l"/>
                          <a:tab pos="685800" algn="l"/>
                          <a:tab pos="914400" algn="l"/>
                        </a:tabLst>
                      </a:pPr>
                      <a:endParaRPr lang="en-US" sz="1100" dirty="0">
                        <a:effectLst/>
                        <a:latin typeface="Times New Roman"/>
                        <a:ea typeface="SimSun"/>
                        <a:cs typeface="Times New Roman"/>
                      </a:endParaRPr>
                    </a:p>
                  </a:txBody>
                  <a:tcPr marL="68580" marR="68580" marT="0" marB="0"/>
                </a:tc>
              </a:tr>
            </a:tbl>
          </a:graphicData>
        </a:graphic>
      </p:graphicFrame>
    </p:spTree>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3715" name="Rectangle 3"/>
          <p:cNvSpPr>
            <a:spLocks noGrp="1" noChangeArrowheads="1"/>
          </p:cNvSpPr>
          <p:nvPr>
            <p:ph type="title"/>
          </p:nvPr>
        </p:nvSpPr>
        <p:spPr/>
        <p:txBody>
          <a:bodyPr/>
          <a:lstStyle/>
          <a:p>
            <a:r>
              <a:rPr lang="en-US" dirty="0" smtClean="0"/>
              <a:t>Introduction </a:t>
            </a:r>
            <a:endParaRPr lang="en-US" dirty="0"/>
          </a:p>
        </p:txBody>
      </p:sp>
      <p:sp>
        <p:nvSpPr>
          <p:cNvPr id="6" name="Rectangle 2"/>
          <p:cNvSpPr txBox="1">
            <a:spLocks noChangeArrowheads="1"/>
          </p:cNvSpPr>
          <p:nvPr/>
        </p:nvSpPr>
        <p:spPr bwMode="auto">
          <a:xfrm>
            <a:off x="163513" y="750498"/>
            <a:ext cx="8712200" cy="546856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175" indent="-173038" eaLnBrk="1" hangingPunct="1">
              <a:lnSpc>
                <a:spcPct val="95000"/>
              </a:lnSpc>
              <a:spcBef>
                <a:spcPct val="35000"/>
              </a:spcBef>
              <a:buClr>
                <a:srgbClr val="C00000"/>
              </a:buClr>
              <a:buFont typeface="Wingdings" pitchFamily="2" charset="2"/>
              <a:buChar char="§"/>
            </a:pPr>
            <a:r>
              <a:rPr lang="en-US" sz="2400" kern="0" dirty="0" smtClean="0">
                <a:latin typeface="+mn-lt"/>
                <a:cs typeface="+mn-cs"/>
              </a:rPr>
              <a:t>Inter-layer texture prediction</a:t>
            </a:r>
          </a:p>
          <a:p>
            <a:pPr marL="460375" lvl="1" indent="-173038" eaLnBrk="1" hangingPunct="1">
              <a:lnSpc>
                <a:spcPct val="95000"/>
              </a:lnSpc>
              <a:spcBef>
                <a:spcPct val="35000"/>
              </a:spcBef>
              <a:buClr>
                <a:srgbClr val="C00000"/>
              </a:buClr>
              <a:buFont typeface="Wingdings" pitchFamily="2" charset="2"/>
              <a:buChar char="§"/>
            </a:pPr>
            <a:r>
              <a:rPr lang="en-US" sz="2000" kern="0" dirty="0" smtClean="0">
                <a:latin typeface="+mn-lt"/>
                <a:cs typeface="+mn-cs"/>
              </a:rPr>
              <a:t>Residue characteristics </a:t>
            </a:r>
            <a:r>
              <a:rPr lang="en-US" sz="2000" kern="0" dirty="0">
                <a:latin typeface="+mn-lt"/>
                <a:cs typeface="+mn-cs"/>
              </a:rPr>
              <a:t>can be different from that of </a:t>
            </a:r>
            <a:r>
              <a:rPr lang="en-US" sz="2000" kern="0" dirty="0" smtClean="0">
                <a:latin typeface="+mn-lt"/>
                <a:cs typeface="+mn-cs"/>
              </a:rPr>
              <a:t>regular Inter or Intra prediction</a:t>
            </a:r>
          </a:p>
          <a:p>
            <a:pPr marL="460375" lvl="1" indent="-173038" eaLnBrk="1" hangingPunct="1">
              <a:lnSpc>
                <a:spcPct val="95000"/>
              </a:lnSpc>
              <a:spcBef>
                <a:spcPct val="35000"/>
              </a:spcBef>
              <a:buClr>
                <a:srgbClr val="C00000"/>
              </a:buClr>
              <a:buFont typeface="Wingdings" pitchFamily="2" charset="2"/>
              <a:buChar char="§"/>
            </a:pPr>
            <a:r>
              <a:rPr lang="en-US" sz="2000" kern="0" dirty="0" smtClean="0">
                <a:latin typeface="+mn-lt"/>
                <a:cs typeface="+mn-cs"/>
              </a:rPr>
              <a:t>Transform selection</a:t>
            </a:r>
            <a:r>
              <a:rPr kumimoji="0" lang="en-US" sz="2000" b="0" i="0" u="none" strike="noStrike" kern="0" cap="none" spc="0" normalizeH="0" baseline="0" noProof="0" dirty="0" smtClean="0">
                <a:ln>
                  <a:noFill/>
                </a:ln>
                <a:effectLst/>
                <a:uLnTx/>
                <a:uFillTx/>
                <a:latin typeface="+mn-lt"/>
                <a:cs typeface="+mn-cs"/>
              </a:rPr>
              <a:t> was</a:t>
            </a:r>
            <a:r>
              <a:rPr kumimoji="0" lang="en-US" sz="2000" b="0" i="0" u="none" strike="noStrike" kern="0" cap="none" spc="0" normalizeH="0" noProof="0" dirty="0" smtClean="0">
                <a:ln>
                  <a:noFill/>
                </a:ln>
                <a:effectLst/>
                <a:uLnTx/>
                <a:uFillTx/>
                <a:latin typeface="+mn-lt"/>
                <a:cs typeface="+mn-cs"/>
              </a:rPr>
              <a:t> proposed  in JCTVC-K0321 targeting at better residue energy compaction</a:t>
            </a:r>
          </a:p>
          <a:p>
            <a:pPr marL="917575" lvl="2" indent="-173038" eaLnBrk="1" hangingPunct="1">
              <a:lnSpc>
                <a:spcPct val="95000"/>
              </a:lnSpc>
              <a:spcBef>
                <a:spcPct val="35000"/>
              </a:spcBef>
              <a:buClr>
                <a:srgbClr val="C00000"/>
              </a:buClr>
              <a:buFont typeface="Wingdings" pitchFamily="2" charset="2"/>
              <a:buChar char="§"/>
            </a:pPr>
            <a:r>
              <a:rPr lang="en-US" sz="2000" kern="0" dirty="0" smtClean="0">
                <a:latin typeface="+mn-lt"/>
                <a:cs typeface="+mn-cs"/>
              </a:rPr>
              <a:t>Additional DCT/DST transforms for the encoder to choose</a:t>
            </a:r>
          </a:p>
          <a:p>
            <a:pPr marL="3175" indent="-173038" eaLnBrk="1" hangingPunct="1">
              <a:lnSpc>
                <a:spcPct val="95000"/>
              </a:lnSpc>
              <a:spcBef>
                <a:spcPct val="35000"/>
              </a:spcBef>
              <a:buClr>
                <a:srgbClr val="C00000"/>
              </a:buClr>
              <a:buFont typeface="Wingdings" pitchFamily="2" charset="2"/>
              <a:buChar char="§"/>
            </a:pPr>
            <a:r>
              <a:rPr lang="en-US" sz="2400" kern="0" dirty="0" smtClean="0">
                <a:latin typeface="+mn-lt"/>
                <a:cs typeface="+mn-cs"/>
              </a:rPr>
              <a:t> In this contribution</a:t>
            </a:r>
            <a:endParaRPr kumimoji="0" lang="en-US" sz="2400" b="0" i="0" u="none" strike="noStrike" kern="0" cap="none" spc="0" normalizeH="0" noProof="0" dirty="0" smtClean="0">
              <a:ln>
                <a:noFill/>
              </a:ln>
              <a:effectLst/>
              <a:uLnTx/>
              <a:uFillTx/>
              <a:latin typeface="+mn-lt"/>
              <a:cs typeface="+mn-cs"/>
            </a:endParaRPr>
          </a:p>
          <a:p>
            <a:pPr marL="460375" lvl="1" indent="-173038" eaLnBrk="1" hangingPunct="1">
              <a:lnSpc>
                <a:spcPct val="95000"/>
              </a:lnSpc>
              <a:spcBef>
                <a:spcPct val="35000"/>
              </a:spcBef>
              <a:buClr>
                <a:schemeClr val="accent1"/>
              </a:buClr>
              <a:buFont typeface="Wingdings" pitchFamily="2" charset="2"/>
              <a:buChar char="§"/>
              <a:defRPr/>
            </a:pPr>
            <a:r>
              <a:rPr lang="en-US" sz="2000" kern="0" dirty="0" smtClean="0">
                <a:latin typeface="+mn-lt"/>
                <a:cs typeface="+mn-cs"/>
              </a:rPr>
              <a:t>Results of transform selection on top of SMuC 0.1.1 is reported.</a:t>
            </a:r>
          </a:p>
          <a:p>
            <a:pPr marL="460375" lvl="1" indent="-173038" eaLnBrk="1" hangingPunct="1">
              <a:lnSpc>
                <a:spcPct val="95000"/>
              </a:lnSpc>
              <a:spcBef>
                <a:spcPct val="35000"/>
              </a:spcBef>
              <a:buClr>
                <a:schemeClr val="accent1"/>
              </a:buClr>
              <a:buFont typeface="Wingdings" pitchFamily="2" charset="2"/>
              <a:buChar char="§"/>
              <a:defRPr/>
            </a:pPr>
            <a:endParaRPr lang="en-US" sz="2000" kern="0" dirty="0" smtClean="0">
              <a:latin typeface="+mn-lt"/>
              <a:cs typeface="+mn-cs"/>
            </a:endParaRPr>
          </a:p>
          <a:p>
            <a:pPr marL="173038" marR="0" lvl="0" indent="-173038" algn="l" defTabSz="914400" rtl="0" eaLnBrk="1" fontAlgn="base" latinLnBrk="0" hangingPunct="1">
              <a:lnSpc>
                <a:spcPct val="95000"/>
              </a:lnSpc>
              <a:spcBef>
                <a:spcPct val="35000"/>
              </a:spcBef>
              <a:spcAft>
                <a:spcPct val="0"/>
              </a:spcAft>
              <a:buClr>
                <a:schemeClr val="accent2"/>
              </a:buClr>
              <a:buSzTx/>
              <a:buFont typeface="Wingdings" pitchFamily="2" charset="2"/>
              <a:buChar char="§"/>
              <a:tabLst/>
              <a:defRPr/>
            </a:pPr>
            <a:endParaRPr kumimoji="0" lang="en-US" sz="2000" b="0" i="0" u="none" strike="noStrike" kern="0" cap="none" spc="0" normalizeH="0" baseline="0" noProof="0" dirty="0">
              <a:ln>
                <a:noFill/>
              </a:ln>
              <a:solidFill>
                <a:srgbClr val="333333"/>
              </a:solidFill>
              <a:effectLst/>
              <a:uLnTx/>
              <a:uFillTx/>
              <a:latin typeface="+mn-lt"/>
              <a:ea typeface="+mn-ea"/>
              <a:cs typeface="+mn-cs"/>
            </a:endParaRPr>
          </a:p>
        </p:txBody>
      </p:sp>
    </p:spTree>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Transform Selection</a:t>
            </a:r>
            <a:endParaRPr lang="en-US" dirty="0"/>
          </a:p>
        </p:txBody>
      </p:sp>
      <p:sp>
        <p:nvSpPr>
          <p:cNvPr id="3" name="Content Placeholder 2"/>
          <p:cNvSpPr>
            <a:spLocks noGrp="1"/>
          </p:cNvSpPr>
          <p:nvPr>
            <p:ph idx="1"/>
          </p:nvPr>
        </p:nvSpPr>
        <p:spPr/>
        <p:txBody>
          <a:bodyPr/>
          <a:lstStyle/>
          <a:p>
            <a:r>
              <a:rPr lang="en-US" dirty="0" smtClean="0"/>
              <a:t>Multiple transform candidates</a:t>
            </a:r>
          </a:p>
          <a:p>
            <a:pPr lvl="1"/>
            <a:r>
              <a:rPr lang="en-US" dirty="0" smtClean="0"/>
              <a:t>Applied to </a:t>
            </a:r>
            <a:r>
              <a:rPr lang="en-US" dirty="0" err="1" smtClean="0"/>
              <a:t>luma</a:t>
            </a:r>
            <a:r>
              <a:rPr lang="en-US" dirty="0" smtClean="0"/>
              <a:t> component of inter-layer texture prediction residues</a:t>
            </a:r>
          </a:p>
          <a:p>
            <a:pPr lvl="2"/>
            <a:r>
              <a:rPr lang="en-US" dirty="0"/>
              <a:t>Chroma component only uses DCT-Type 2</a:t>
            </a:r>
          </a:p>
          <a:p>
            <a:pPr lvl="1"/>
            <a:r>
              <a:rPr lang="en-US" dirty="0" smtClean="0"/>
              <a:t>The transform is selected based on one-level RQT and then full RQT is performed with the best transform</a:t>
            </a:r>
          </a:p>
          <a:p>
            <a:pPr lvl="1"/>
            <a:r>
              <a:rPr lang="en-US" dirty="0" smtClean="0"/>
              <a:t>The selected transform is signaled for CU with non-zero residues</a:t>
            </a:r>
          </a:p>
          <a:p>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val="3772108552"/>
              </p:ext>
            </p:extLst>
          </p:nvPr>
        </p:nvGraphicFramePr>
        <p:xfrm>
          <a:off x="601740" y="3408998"/>
          <a:ext cx="7977809" cy="1726528"/>
        </p:xfrm>
        <a:graphic>
          <a:graphicData uri="http://schemas.openxmlformats.org/drawingml/2006/table">
            <a:tbl>
              <a:tblPr firstRow="1" firstCol="1" bandRow="1">
                <a:tableStyleId>{5C22544A-7EE6-4342-B048-85BDC9FD1C3A}</a:tableStyleId>
              </a:tblPr>
              <a:tblGrid>
                <a:gridCol w="2577386"/>
                <a:gridCol w="1474391"/>
                <a:gridCol w="3926032"/>
              </a:tblGrid>
              <a:tr h="708562">
                <a:tc>
                  <a:txBody>
                    <a:bodyPr/>
                    <a:lstStyle/>
                    <a:p>
                      <a:pPr marL="0" marR="0" algn="ctr" hangingPunct="0">
                        <a:lnSpc>
                          <a:spcPct val="115000"/>
                        </a:lnSpc>
                        <a:spcBef>
                          <a:spcPts val="600"/>
                        </a:spcBef>
                        <a:spcAft>
                          <a:spcPts val="0"/>
                        </a:spcAft>
                        <a:tabLst>
                          <a:tab pos="228600" algn="l"/>
                          <a:tab pos="457200" algn="l"/>
                          <a:tab pos="685800" algn="l"/>
                          <a:tab pos="914400" algn="l"/>
                        </a:tabLst>
                      </a:pPr>
                      <a:r>
                        <a:rPr lang="en-US" sz="1800" dirty="0">
                          <a:effectLst/>
                        </a:rPr>
                        <a:t>transform_selection_index</a:t>
                      </a:r>
                      <a:endParaRPr lang="en-US" sz="1800" dirty="0">
                        <a:effectLst/>
                        <a:latin typeface="Times New Roman"/>
                        <a:ea typeface="SimSun"/>
                        <a:cs typeface="Times New Roman"/>
                      </a:endParaRPr>
                    </a:p>
                  </a:txBody>
                  <a:tcPr marL="68580" marR="68580" marT="0" marB="0"/>
                </a:tc>
                <a:tc>
                  <a:txBody>
                    <a:bodyPr/>
                    <a:lstStyle/>
                    <a:p>
                      <a:pPr marL="0" marR="0" algn="ctr" hangingPunct="0">
                        <a:lnSpc>
                          <a:spcPct val="115000"/>
                        </a:lnSpc>
                        <a:spcBef>
                          <a:spcPts val="600"/>
                        </a:spcBef>
                        <a:spcAft>
                          <a:spcPts val="0"/>
                        </a:spcAft>
                        <a:tabLst>
                          <a:tab pos="228600" algn="l"/>
                          <a:tab pos="457200" algn="l"/>
                          <a:tab pos="685800" algn="l"/>
                          <a:tab pos="914400" algn="l"/>
                        </a:tabLst>
                      </a:pPr>
                      <a:r>
                        <a:rPr lang="en-US" sz="1800" dirty="0" smtClean="0">
                          <a:effectLst/>
                          <a:latin typeface="Times New Roman"/>
                          <a:ea typeface="SimSun"/>
                          <a:cs typeface="Times New Roman"/>
                        </a:rPr>
                        <a:t>Codes</a:t>
                      </a:r>
                      <a:endParaRPr lang="en-US" sz="1800" dirty="0">
                        <a:effectLst/>
                        <a:latin typeface="Times New Roman"/>
                        <a:ea typeface="SimSun"/>
                        <a:cs typeface="Times New Roman"/>
                      </a:endParaRPr>
                    </a:p>
                  </a:txBody>
                  <a:tcPr marL="68580" marR="68580" marT="0" marB="0"/>
                </a:tc>
                <a:tc>
                  <a:txBody>
                    <a:bodyPr/>
                    <a:lstStyle/>
                    <a:p>
                      <a:pPr marL="0" marR="0" algn="ctr" hangingPunct="0">
                        <a:lnSpc>
                          <a:spcPct val="115000"/>
                        </a:lnSpc>
                        <a:spcBef>
                          <a:spcPts val="600"/>
                        </a:spcBef>
                        <a:spcAft>
                          <a:spcPts val="0"/>
                        </a:spcAft>
                        <a:tabLst>
                          <a:tab pos="228600" algn="l"/>
                          <a:tab pos="457200" algn="l"/>
                          <a:tab pos="685800" algn="l"/>
                          <a:tab pos="914400" algn="l"/>
                        </a:tabLst>
                      </a:pPr>
                      <a:r>
                        <a:rPr lang="en-US" sz="1800">
                          <a:effectLst/>
                        </a:rPr>
                        <a:t>Transform</a:t>
                      </a:r>
                      <a:endParaRPr lang="en-US" sz="1800">
                        <a:effectLst/>
                        <a:latin typeface="Times New Roman"/>
                        <a:ea typeface="SimSun"/>
                        <a:cs typeface="Times New Roman"/>
                      </a:endParaRPr>
                    </a:p>
                  </a:txBody>
                  <a:tcPr marL="68580" marR="68580" marT="0" marB="0"/>
                </a:tc>
              </a:tr>
              <a:tr h="339322">
                <a:tc>
                  <a:txBody>
                    <a:bodyPr/>
                    <a:lstStyle/>
                    <a:p>
                      <a:pPr marL="0" marR="0" algn="ctr" hangingPunct="0">
                        <a:lnSpc>
                          <a:spcPct val="115000"/>
                        </a:lnSpc>
                        <a:spcBef>
                          <a:spcPts val="600"/>
                        </a:spcBef>
                        <a:spcAft>
                          <a:spcPts val="0"/>
                        </a:spcAft>
                        <a:tabLst>
                          <a:tab pos="228600" algn="l"/>
                          <a:tab pos="457200" algn="l"/>
                          <a:tab pos="685800" algn="l"/>
                          <a:tab pos="914400" algn="l"/>
                        </a:tabLst>
                      </a:pPr>
                      <a:r>
                        <a:rPr lang="en-US" sz="1800">
                          <a:effectLst/>
                        </a:rPr>
                        <a:t>0</a:t>
                      </a:r>
                      <a:endParaRPr lang="en-US" sz="1800">
                        <a:effectLst/>
                        <a:latin typeface="Times New Roman"/>
                        <a:ea typeface="SimSun"/>
                        <a:cs typeface="Times New Roman"/>
                      </a:endParaRPr>
                    </a:p>
                  </a:txBody>
                  <a:tcPr marL="68580" marR="68580" marT="0" marB="0"/>
                </a:tc>
                <a:tc>
                  <a:txBody>
                    <a:bodyPr/>
                    <a:lstStyle/>
                    <a:p>
                      <a:pPr marL="0" marR="0" algn="ctr" hangingPunct="0">
                        <a:lnSpc>
                          <a:spcPct val="115000"/>
                        </a:lnSpc>
                        <a:spcBef>
                          <a:spcPts val="600"/>
                        </a:spcBef>
                        <a:spcAft>
                          <a:spcPts val="0"/>
                        </a:spcAft>
                        <a:tabLst>
                          <a:tab pos="228600" algn="l"/>
                          <a:tab pos="457200" algn="l"/>
                          <a:tab pos="685800" algn="l"/>
                          <a:tab pos="914400" algn="l"/>
                        </a:tabLst>
                      </a:pPr>
                      <a:r>
                        <a:rPr lang="en-US" sz="1800">
                          <a:effectLst/>
                        </a:rPr>
                        <a:t>0</a:t>
                      </a:r>
                      <a:endParaRPr lang="en-US" sz="1800">
                        <a:effectLst/>
                        <a:latin typeface="Times New Roman"/>
                        <a:ea typeface="SimSun"/>
                        <a:cs typeface="Times New Roman"/>
                      </a:endParaRPr>
                    </a:p>
                  </a:txBody>
                  <a:tcPr marL="68580" marR="68580" marT="0" marB="0"/>
                </a:tc>
                <a:tc>
                  <a:txBody>
                    <a:bodyPr/>
                    <a:lstStyle/>
                    <a:p>
                      <a:pPr marL="0" marR="0" algn="ctr" hangingPunct="0">
                        <a:lnSpc>
                          <a:spcPct val="115000"/>
                        </a:lnSpc>
                        <a:spcBef>
                          <a:spcPts val="600"/>
                        </a:spcBef>
                        <a:spcAft>
                          <a:spcPts val="0"/>
                        </a:spcAft>
                        <a:tabLst>
                          <a:tab pos="228600" algn="l"/>
                          <a:tab pos="457200" algn="l"/>
                          <a:tab pos="685800" algn="l"/>
                          <a:tab pos="914400" algn="l"/>
                        </a:tabLst>
                      </a:pPr>
                      <a:r>
                        <a:rPr lang="en-US" sz="1800">
                          <a:effectLst/>
                        </a:rPr>
                        <a:t>DST Type-3</a:t>
                      </a:r>
                      <a:endParaRPr lang="en-US" sz="1800">
                        <a:effectLst/>
                        <a:latin typeface="Times New Roman"/>
                        <a:ea typeface="SimSun"/>
                        <a:cs typeface="Times New Roman"/>
                      </a:endParaRPr>
                    </a:p>
                  </a:txBody>
                  <a:tcPr marL="68580" marR="68580" marT="0" marB="0"/>
                </a:tc>
              </a:tr>
              <a:tr h="339322">
                <a:tc>
                  <a:txBody>
                    <a:bodyPr/>
                    <a:lstStyle/>
                    <a:p>
                      <a:pPr marL="0" marR="0" algn="ctr" hangingPunct="0">
                        <a:lnSpc>
                          <a:spcPct val="115000"/>
                        </a:lnSpc>
                        <a:spcBef>
                          <a:spcPts val="600"/>
                        </a:spcBef>
                        <a:spcAft>
                          <a:spcPts val="0"/>
                        </a:spcAft>
                        <a:tabLst>
                          <a:tab pos="228600" algn="l"/>
                          <a:tab pos="457200" algn="l"/>
                          <a:tab pos="685800" algn="l"/>
                          <a:tab pos="914400" algn="l"/>
                        </a:tabLst>
                      </a:pPr>
                      <a:r>
                        <a:rPr lang="en-US" sz="1800">
                          <a:effectLst/>
                        </a:rPr>
                        <a:t>1</a:t>
                      </a:r>
                      <a:endParaRPr lang="en-US" sz="1800">
                        <a:effectLst/>
                        <a:latin typeface="Times New Roman"/>
                        <a:ea typeface="SimSun"/>
                        <a:cs typeface="Times New Roman"/>
                      </a:endParaRPr>
                    </a:p>
                  </a:txBody>
                  <a:tcPr marL="68580" marR="68580" marT="0" marB="0"/>
                </a:tc>
                <a:tc>
                  <a:txBody>
                    <a:bodyPr/>
                    <a:lstStyle/>
                    <a:p>
                      <a:pPr marL="0" marR="0" algn="ctr" hangingPunct="0">
                        <a:lnSpc>
                          <a:spcPct val="115000"/>
                        </a:lnSpc>
                        <a:spcBef>
                          <a:spcPts val="600"/>
                        </a:spcBef>
                        <a:spcAft>
                          <a:spcPts val="0"/>
                        </a:spcAft>
                        <a:tabLst>
                          <a:tab pos="228600" algn="l"/>
                          <a:tab pos="457200" algn="l"/>
                          <a:tab pos="685800" algn="l"/>
                          <a:tab pos="914400" algn="l"/>
                        </a:tabLst>
                      </a:pPr>
                      <a:r>
                        <a:rPr lang="en-US" sz="1800">
                          <a:effectLst/>
                        </a:rPr>
                        <a:t>10</a:t>
                      </a:r>
                      <a:endParaRPr lang="en-US" sz="1800">
                        <a:effectLst/>
                        <a:latin typeface="Times New Roman"/>
                        <a:ea typeface="SimSun"/>
                        <a:cs typeface="Times New Roman"/>
                      </a:endParaRPr>
                    </a:p>
                  </a:txBody>
                  <a:tcPr marL="68580" marR="68580" marT="0" marB="0"/>
                </a:tc>
                <a:tc>
                  <a:txBody>
                    <a:bodyPr/>
                    <a:lstStyle/>
                    <a:p>
                      <a:pPr marL="0" marR="0" algn="ctr" hangingPunct="0">
                        <a:lnSpc>
                          <a:spcPct val="115000"/>
                        </a:lnSpc>
                        <a:spcBef>
                          <a:spcPts val="600"/>
                        </a:spcBef>
                        <a:spcAft>
                          <a:spcPts val="0"/>
                        </a:spcAft>
                        <a:tabLst>
                          <a:tab pos="228600" algn="l"/>
                          <a:tab pos="457200" algn="l"/>
                          <a:tab pos="685800" algn="l"/>
                          <a:tab pos="914400" algn="l"/>
                        </a:tabLst>
                      </a:pPr>
                      <a:r>
                        <a:rPr lang="en-US" sz="1800" dirty="0">
                          <a:effectLst/>
                        </a:rPr>
                        <a:t>DCT </a:t>
                      </a:r>
                      <a:r>
                        <a:rPr lang="en-US" sz="1800" dirty="0" smtClean="0">
                          <a:effectLst/>
                        </a:rPr>
                        <a:t>Type-2 (HEVC DCT)</a:t>
                      </a:r>
                      <a:endParaRPr lang="en-US" sz="1800" dirty="0">
                        <a:effectLst/>
                        <a:latin typeface="Times New Roman"/>
                        <a:ea typeface="SimSun"/>
                        <a:cs typeface="Times New Roman"/>
                      </a:endParaRPr>
                    </a:p>
                  </a:txBody>
                  <a:tcPr marL="68580" marR="68580" marT="0" marB="0"/>
                </a:tc>
              </a:tr>
              <a:tr h="339322">
                <a:tc>
                  <a:txBody>
                    <a:bodyPr/>
                    <a:lstStyle/>
                    <a:p>
                      <a:pPr marL="0" marR="0" algn="ctr" hangingPunct="0">
                        <a:lnSpc>
                          <a:spcPct val="115000"/>
                        </a:lnSpc>
                        <a:spcBef>
                          <a:spcPts val="600"/>
                        </a:spcBef>
                        <a:spcAft>
                          <a:spcPts val="0"/>
                        </a:spcAft>
                        <a:tabLst>
                          <a:tab pos="228600" algn="l"/>
                          <a:tab pos="457200" algn="l"/>
                          <a:tab pos="685800" algn="l"/>
                          <a:tab pos="914400" algn="l"/>
                        </a:tabLst>
                      </a:pPr>
                      <a:r>
                        <a:rPr lang="en-US" sz="1800">
                          <a:effectLst/>
                        </a:rPr>
                        <a:t>2</a:t>
                      </a:r>
                      <a:endParaRPr lang="en-US" sz="1800">
                        <a:effectLst/>
                        <a:latin typeface="Times New Roman"/>
                        <a:ea typeface="SimSun"/>
                        <a:cs typeface="Times New Roman"/>
                      </a:endParaRPr>
                    </a:p>
                  </a:txBody>
                  <a:tcPr marL="68580" marR="68580" marT="0" marB="0"/>
                </a:tc>
                <a:tc>
                  <a:txBody>
                    <a:bodyPr/>
                    <a:lstStyle/>
                    <a:p>
                      <a:pPr marL="0" marR="0" algn="ctr" hangingPunct="0">
                        <a:lnSpc>
                          <a:spcPct val="115000"/>
                        </a:lnSpc>
                        <a:spcBef>
                          <a:spcPts val="600"/>
                        </a:spcBef>
                        <a:spcAft>
                          <a:spcPts val="0"/>
                        </a:spcAft>
                        <a:tabLst>
                          <a:tab pos="228600" algn="l"/>
                          <a:tab pos="457200" algn="l"/>
                          <a:tab pos="685800" algn="l"/>
                          <a:tab pos="914400" algn="l"/>
                        </a:tabLst>
                      </a:pPr>
                      <a:r>
                        <a:rPr lang="en-US" sz="1800" dirty="0">
                          <a:effectLst/>
                        </a:rPr>
                        <a:t>11</a:t>
                      </a:r>
                      <a:endParaRPr lang="en-US" sz="1800" dirty="0">
                        <a:effectLst/>
                        <a:latin typeface="Times New Roman"/>
                        <a:ea typeface="SimSun"/>
                        <a:cs typeface="Times New Roman"/>
                      </a:endParaRPr>
                    </a:p>
                  </a:txBody>
                  <a:tcPr marL="68580" marR="68580" marT="0" marB="0"/>
                </a:tc>
                <a:tc>
                  <a:txBody>
                    <a:bodyPr/>
                    <a:lstStyle/>
                    <a:p>
                      <a:pPr marL="0" marR="0" algn="ctr" hangingPunct="0">
                        <a:lnSpc>
                          <a:spcPct val="115000"/>
                        </a:lnSpc>
                        <a:spcBef>
                          <a:spcPts val="600"/>
                        </a:spcBef>
                        <a:spcAft>
                          <a:spcPts val="0"/>
                        </a:spcAft>
                        <a:tabLst>
                          <a:tab pos="228600" algn="l"/>
                          <a:tab pos="457200" algn="l"/>
                          <a:tab pos="685800" algn="l"/>
                          <a:tab pos="914400" algn="l"/>
                        </a:tabLst>
                      </a:pPr>
                      <a:r>
                        <a:rPr lang="en-US" sz="1800" dirty="0">
                          <a:effectLst/>
                        </a:rPr>
                        <a:t>DCT Type-3</a:t>
                      </a:r>
                      <a:endParaRPr lang="en-US" sz="1800" dirty="0">
                        <a:effectLst/>
                        <a:latin typeface="Times New Roman"/>
                        <a:ea typeface="SimSun"/>
                        <a:cs typeface="Times New Roman"/>
                      </a:endParaRPr>
                    </a:p>
                  </a:txBody>
                  <a:tcPr marL="68580" marR="68580" marT="0" marB="0"/>
                </a:tc>
              </a:tr>
            </a:tbl>
          </a:graphicData>
        </a:graphic>
      </p:graphicFrame>
    </p:spTree>
    <p:extLst>
      <p:ext uri="{BB962C8B-B14F-4D97-AF65-F5344CB8AC3E}">
        <p14:creationId xmlns:p14="http://schemas.microsoft.com/office/powerpoint/2010/main" val="100811477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Possible Implementations of </a:t>
            </a:r>
            <a:r>
              <a:rPr lang="en-US" smtClean="0"/>
              <a:t>New Transforms</a:t>
            </a:r>
            <a:endParaRPr lang="en-US"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163513" y="904108"/>
                <a:ext cx="8884234" cy="5314950"/>
              </a:xfrm>
            </p:spPr>
            <p:txBody>
              <a:bodyPr/>
              <a:lstStyle/>
              <a:p>
                <a:r>
                  <a:rPr lang="en-US" dirty="0" smtClean="0"/>
                  <a:t>Relations of DCT Type-3, DST Type-3 and DCT Type-2 </a:t>
                </a:r>
              </a:p>
              <a:p>
                <a:pPr lvl="1"/>
                <a:r>
                  <a:rPr lang="en-US" dirty="0" smtClean="0"/>
                  <a:t>Let A, B and C be </a:t>
                </a:r>
                <a:r>
                  <a:rPr lang="en-US" i="1" dirty="0" smtClean="0"/>
                  <a:t>NxN</a:t>
                </a:r>
                <a:r>
                  <a:rPr lang="en-US" dirty="0" smtClean="0"/>
                  <a:t> DCT Type-2, DCT Type-3 and DST Type-3</a:t>
                </a:r>
              </a:p>
              <a:p>
                <a:pPr lvl="2" hangingPunct="0"/>
                <a14:m>
                  <m:oMath xmlns:m="http://schemas.openxmlformats.org/officeDocument/2006/math">
                    <m:r>
                      <a:rPr lang="en-US" i="1">
                        <a:latin typeface="Cambria Math"/>
                      </a:rPr>
                      <m:t>𝐵</m:t>
                    </m:r>
                    <m:d>
                      <m:dPr>
                        <m:ctrlPr>
                          <a:rPr lang="en-US" i="1">
                            <a:latin typeface="Cambria Math"/>
                          </a:rPr>
                        </m:ctrlPr>
                      </m:dPr>
                      <m:e>
                        <m:r>
                          <a:rPr lang="en-US" i="1">
                            <a:latin typeface="Cambria Math"/>
                          </a:rPr>
                          <m:t>𝑖</m:t>
                        </m:r>
                        <m:r>
                          <a:rPr lang="en-US" i="1">
                            <a:latin typeface="Cambria Math"/>
                          </a:rPr>
                          <m:t>,</m:t>
                        </m:r>
                        <m:r>
                          <a:rPr lang="en-US" i="1">
                            <a:latin typeface="Cambria Math"/>
                          </a:rPr>
                          <m:t>𝑗</m:t>
                        </m:r>
                      </m:e>
                    </m:d>
                    <m:r>
                      <a:rPr lang="en-US" i="1">
                        <a:latin typeface="Cambria Math"/>
                      </a:rPr>
                      <m:t>=</m:t>
                    </m:r>
                    <m:r>
                      <a:rPr lang="en-US" i="1">
                        <a:latin typeface="Cambria Math"/>
                      </a:rPr>
                      <m:t>𝐴</m:t>
                    </m:r>
                    <m:d>
                      <m:dPr>
                        <m:ctrlPr>
                          <a:rPr lang="en-US" i="1">
                            <a:latin typeface="Cambria Math"/>
                          </a:rPr>
                        </m:ctrlPr>
                      </m:dPr>
                      <m:e>
                        <m:r>
                          <a:rPr lang="en-US" i="1">
                            <a:latin typeface="Cambria Math"/>
                          </a:rPr>
                          <m:t>𝑗</m:t>
                        </m:r>
                        <m:r>
                          <a:rPr lang="en-US" i="1">
                            <a:latin typeface="Cambria Math"/>
                          </a:rPr>
                          <m:t>,</m:t>
                        </m:r>
                        <m:r>
                          <a:rPr lang="en-US" i="1">
                            <a:latin typeface="Cambria Math"/>
                          </a:rPr>
                          <m:t>𝑖</m:t>
                        </m:r>
                      </m:e>
                    </m:d>
                  </m:oMath>
                </a14:m>
                <a:endParaRPr lang="en-US" dirty="0"/>
              </a:p>
              <a:p>
                <a:pPr lvl="2" hangingPunct="0"/>
                <a14:m>
                  <m:oMath xmlns:m="http://schemas.openxmlformats.org/officeDocument/2006/math">
                    <m:r>
                      <a:rPr lang="en-US" i="1">
                        <a:latin typeface="Cambria Math"/>
                      </a:rPr>
                      <m:t>𝐶</m:t>
                    </m:r>
                    <m:d>
                      <m:dPr>
                        <m:ctrlPr>
                          <a:rPr lang="en-US" i="1">
                            <a:latin typeface="Cambria Math"/>
                          </a:rPr>
                        </m:ctrlPr>
                      </m:dPr>
                      <m:e>
                        <m:r>
                          <a:rPr lang="en-US" i="1">
                            <a:latin typeface="Cambria Math"/>
                          </a:rPr>
                          <m:t>𝑖</m:t>
                        </m:r>
                        <m:r>
                          <a:rPr lang="en-US" i="1">
                            <a:latin typeface="Cambria Math"/>
                          </a:rPr>
                          <m:t>,</m:t>
                        </m:r>
                        <m:r>
                          <a:rPr lang="en-US" i="1">
                            <a:latin typeface="Cambria Math"/>
                          </a:rPr>
                          <m:t>𝑗</m:t>
                        </m:r>
                      </m:e>
                    </m:d>
                    <m:r>
                      <a:rPr lang="en-US" i="1">
                        <a:latin typeface="Cambria Math"/>
                      </a:rPr>
                      <m:t>=</m:t>
                    </m:r>
                    <m:r>
                      <a:rPr lang="en-US" i="1">
                        <a:latin typeface="Cambria Math"/>
                      </a:rPr>
                      <m:t>𝐴</m:t>
                    </m:r>
                    <m:d>
                      <m:dPr>
                        <m:ctrlPr>
                          <a:rPr lang="en-US" i="1">
                            <a:latin typeface="Cambria Math"/>
                          </a:rPr>
                        </m:ctrlPr>
                      </m:dPr>
                      <m:e>
                        <m:r>
                          <a:rPr lang="en-US" i="1">
                            <a:latin typeface="Cambria Math"/>
                          </a:rPr>
                          <m:t>𝑁</m:t>
                        </m:r>
                        <m:r>
                          <a:rPr lang="en-US" i="1">
                            <a:latin typeface="Cambria Math"/>
                          </a:rPr>
                          <m:t>−1−</m:t>
                        </m:r>
                        <m:r>
                          <a:rPr lang="en-US" i="1">
                            <a:latin typeface="Cambria Math"/>
                          </a:rPr>
                          <m:t>𝑗</m:t>
                        </m:r>
                        <m:r>
                          <a:rPr lang="en-US" i="1">
                            <a:latin typeface="Cambria Math"/>
                          </a:rPr>
                          <m:t>,</m:t>
                        </m:r>
                        <m:r>
                          <a:rPr lang="en-US" i="1">
                            <a:latin typeface="Cambria Math"/>
                          </a:rPr>
                          <m:t>𝑖</m:t>
                        </m:r>
                      </m:e>
                    </m:d>
                  </m:oMath>
                </a14:m>
                <a:r>
                  <a:rPr lang="en-US" dirty="0"/>
                  <a:t>,   for even </a:t>
                </a:r>
                <a:r>
                  <a:rPr lang="en-US" i="1" dirty="0"/>
                  <a:t>i</a:t>
                </a:r>
                <a:r>
                  <a:rPr lang="en-US" i="1" dirty="0" smtClean="0"/>
                  <a:t>;</a:t>
                </a:r>
                <a14:m>
                  <m:oMath xmlns:m="http://schemas.openxmlformats.org/officeDocument/2006/math">
                    <m:r>
                      <a:rPr lang="en-US" b="0" i="1" smtClean="0">
                        <a:latin typeface="Cambria Math"/>
                      </a:rPr>
                      <m:t> </m:t>
                    </m:r>
                  </m:oMath>
                </a14:m>
                <a:endParaRPr lang="en-US" b="0" i="1" dirty="0" smtClean="0">
                  <a:latin typeface="Cambria Math"/>
                </a:endParaRPr>
              </a:p>
              <a:p>
                <a:pPr lvl="2" hangingPunct="0"/>
                <a14:m>
                  <m:oMath xmlns:m="http://schemas.openxmlformats.org/officeDocument/2006/math">
                    <m:r>
                      <a:rPr lang="en-US" b="0" i="1" smtClean="0">
                        <a:latin typeface="Cambria Math"/>
                      </a:rPr>
                      <m:t>𝐶</m:t>
                    </m:r>
                    <m:d>
                      <m:dPr>
                        <m:ctrlPr>
                          <a:rPr lang="en-US" i="1">
                            <a:latin typeface="Cambria Math"/>
                          </a:rPr>
                        </m:ctrlPr>
                      </m:dPr>
                      <m:e>
                        <m:r>
                          <a:rPr lang="en-US" i="1">
                            <a:latin typeface="Cambria Math"/>
                          </a:rPr>
                          <m:t>𝑖</m:t>
                        </m:r>
                        <m:r>
                          <a:rPr lang="en-US" i="1">
                            <a:latin typeface="Cambria Math"/>
                          </a:rPr>
                          <m:t>,</m:t>
                        </m:r>
                        <m:r>
                          <a:rPr lang="en-US" i="1">
                            <a:latin typeface="Cambria Math"/>
                          </a:rPr>
                          <m:t>𝑗</m:t>
                        </m:r>
                      </m:e>
                    </m:d>
                    <m:r>
                      <a:rPr lang="en-US" i="1">
                        <a:latin typeface="Cambria Math"/>
                      </a:rPr>
                      <m:t>=−</m:t>
                    </m:r>
                    <m:r>
                      <a:rPr lang="en-US" i="1">
                        <a:latin typeface="Cambria Math"/>
                      </a:rPr>
                      <m:t>𝐴</m:t>
                    </m:r>
                    <m:d>
                      <m:dPr>
                        <m:ctrlPr>
                          <a:rPr lang="en-US" i="1">
                            <a:latin typeface="Cambria Math"/>
                          </a:rPr>
                        </m:ctrlPr>
                      </m:dPr>
                      <m:e>
                        <m:r>
                          <a:rPr lang="en-US" i="1">
                            <a:latin typeface="Cambria Math"/>
                          </a:rPr>
                          <m:t>𝑁</m:t>
                        </m:r>
                        <m:r>
                          <a:rPr lang="en-US" i="1">
                            <a:latin typeface="Cambria Math"/>
                          </a:rPr>
                          <m:t>−1−</m:t>
                        </m:r>
                        <m:r>
                          <a:rPr lang="en-US" i="1">
                            <a:latin typeface="Cambria Math"/>
                          </a:rPr>
                          <m:t>𝑗</m:t>
                        </m:r>
                        <m:r>
                          <a:rPr lang="en-US" i="1">
                            <a:latin typeface="Cambria Math"/>
                          </a:rPr>
                          <m:t>,</m:t>
                        </m:r>
                        <m:r>
                          <a:rPr lang="en-US" i="1">
                            <a:latin typeface="Cambria Math"/>
                          </a:rPr>
                          <m:t>𝑖</m:t>
                        </m:r>
                      </m:e>
                    </m:d>
                  </m:oMath>
                </a14:m>
                <a:r>
                  <a:rPr lang="en-US" dirty="0"/>
                  <a:t>, </a:t>
                </a:r>
                <a:r>
                  <a:rPr lang="en-US" dirty="0" smtClean="0"/>
                  <a:t>for </a:t>
                </a:r>
                <a:r>
                  <a:rPr lang="en-US" dirty="0"/>
                  <a:t>odd </a:t>
                </a:r>
                <a:r>
                  <a:rPr lang="en-US" i="1" dirty="0"/>
                  <a:t>i.</a:t>
                </a:r>
                <a:endParaRPr lang="en-US" dirty="0"/>
              </a:p>
              <a:p>
                <a:endParaRPr lang="en-US" dirty="0" smtClean="0"/>
              </a:p>
              <a:p>
                <a:r>
                  <a:rPr lang="en-US" dirty="0" smtClean="0"/>
                  <a:t>Implementation of new transforms can reuse the transform module for DCT Type-2 in HEVC reference software</a:t>
                </a:r>
              </a:p>
              <a:p>
                <a:pPr lvl="1"/>
                <a:r>
                  <a:rPr lang="en-US" dirty="0" smtClean="0"/>
                  <a:t>DCT Type-3  </a:t>
                </a:r>
              </a:p>
              <a:p>
                <a:pPr lvl="2"/>
                <a:r>
                  <a:rPr lang="en-US" dirty="0"/>
                  <a:t>F</a:t>
                </a:r>
                <a:r>
                  <a:rPr lang="en-US" dirty="0" smtClean="0"/>
                  <a:t>orward (inverse) transform uses inverse (forward) transform module of DCT Type-2</a:t>
                </a:r>
              </a:p>
              <a:p>
                <a:pPr lvl="1"/>
                <a:r>
                  <a:rPr lang="en-US" dirty="0" smtClean="0"/>
                  <a:t>DST Type-3</a:t>
                </a:r>
              </a:p>
              <a:p>
                <a:pPr lvl="2"/>
                <a:r>
                  <a:rPr lang="en-US" dirty="0" smtClean="0"/>
                  <a:t>Similar approach to that of DCT Type-3</a:t>
                </a:r>
              </a:p>
              <a:p>
                <a:pPr lvl="2"/>
                <a:r>
                  <a:rPr lang="en-US" dirty="0" smtClean="0"/>
                  <a:t>Additional </a:t>
                </a:r>
                <a:r>
                  <a:rPr lang="en-US" dirty="0"/>
                  <a:t>row flipping and sign inverting for odd </a:t>
                </a:r>
                <a:r>
                  <a:rPr lang="en-US" dirty="0" smtClean="0"/>
                  <a:t>columns of inputs </a:t>
                </a:r>
                <a:endParaRPr lang="en-US"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163513" y="904108"/>
                <a:ext cx="8884234" cy="5314950"/>
              </a:xfrm>
              <a:blipFill rotWithShape="1">
                <a:blip r:embed="rId2"/>
                <a:stretch>
                  <a:fillRect l="-618" t="-803" r="-343"/>
                </a:stretch>
              </a:blipFill>
            </p:spPr>
            <p:txBody>
              <a:bodyPr/>
              <a:lstStyle/>
              <a:p>
                <a:r>
                  <a:rPr lang="en-US">
                    <a:noFill/>
                  </a:rPr>
                  <a:t> </a:t>
                </a:r>
              </a:p>
            </p:txBody>
          </p:sp>
        </mc:Fallback>
      </mc:AlternateContent>
    </p:spTree>
    <p:extLst>
      <p:ext uri="{BB962C8B-B14F-4D97-AF65-F5344CB8AC3E}">
        <p14:creationId xmlns:p14="http://schemas.microsoft.com/office/powerpoint/2010/main" val="348464265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Simulation</a:t>
            </a:r>
            <a:endParaRPr lang="en-US" dirty="0"/>
          </a:p>
        </p:txBody>
      </p:sp>
      <p:sp>
        <p:nvSpPr>
          <p:cNvPr id="8" name="TextBox 7"/>
          <p:cNvSpPr txBox="1"/>
          <p:nvPr/>
        </p:nvSpPr>
        <p:spPr>
          <a:xfrm>
            <a:off x="928042" y="969768"/>
            <a:ext cx="6270200" cy="646331"/>
          </a:xfrm>
          <a:prstGeom prst="rect">
            <a:avLst/>
          </a:prstGeom>
          <a:noFill/>
        </p:spPr>
        <p:txBody>
          <a:bodyPr wrap="square" rtlCol="0">
            <a:spAutoFit/>
          </a:bodyPr>
          <a:lstStyle/>
          <a:p>
            <a:r>
              <a:rPr lang="en-US" dirty="0" smtClean="0"/>
              <a:t>Anchor:       SMuC 0.1.1 with Intra-BL 4x4 transform bug-fix</a:t>
            </a:r>
          </a:p>
          <a:p>
            <a:r>
              <a:rPr lang="en-US" dirty="0" smtClean="0"/>
              <a:t>Settings:      Test conditions defined in TE 2</a:t>
            </a:r>
            <a:endParaRPr lang="en-US" dirty="0"/>
          </a:p>
        </p:txBody>
      </p:sp>
      <p:graphicFrame>
        <p:nvGraphicFramePr>
          <p:cNvPr id="3" name="Table 2"/>
          <p:cNvGraphicFramePr>
            <a:graphicFrameLocks noGrp="1"/>
          </p:cNvGraphicFramePr>
          <p:nvPr>
            <p:extLst>
              <p:ext uri="{D42A27DB-BD31-4B8C-83A1-F6EECF244321}">
                <p14:modId xmlns:p14="http://schemas.microsoft.com/office/powerpoint/2010/main" val="4248952987"/>
              </p:ext>
            </p:extLst>
          </p:nvPr>
        </p:nvGraphicFramePr>
        <p:xfrm>
          <a:off x="991837" y="2360426"/>
          <a:ext cx="7134447" cy="2987040"/>
        </p:xfrm>
        <a:graphic>
          <a:graphicData uri="http://schemas.openxmlformats.org/drawingml/2006/table">
            <a:tbl>
              <a:tblPr firstRow="1" firstCol="1" bandRow="1">
                <a:tableStyleId>{5C22544A-7EE6-4342-B048-85BDC9FD1C3A}</a:tableStyleId>
              </a:tblPr>
              <a:tblGrid>
                <a:gridCol w="1198470"/>
                <a:gridCol w="991335"/>
                <a:gridCol w="955382"/>
                <a:gridCol w="973932"/>
                <a:gridCol w="1086014"/>
                <a:gridCol w="955382"/>
                <a:gridCol w="973932"/>
              </a:tblGrid>
              <a:tr h="222317">
                <a:tc>
                  <a:txBody>
                    <a:bodyPr/>
                    <a:lstStyle/>
                    <a:p>
                      <a:endParaRPr lang="en-US" sz="1800">
                        <a:effectLst/>
                        <a:latin typeface="Times New Roman"/>
                      </a:endParaRPr>
                    </a:p>
                  </a:txBody>
                  <a:tcPr marL="68580" marR="68580" marT="0" marB="0" anchor="b"/>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a:effectLst/>
                        </a:rPr>
                        <a:t>AI HEVC 2x</a:t>
                      </a:r>
                      <a:endParaRPr lang="en-US" sz="2400">
                        <a:effectLst/>
                        <a:latin typeface="Times New Roman"/>
                        <a:ea typeface="Times New Roman"/>
                      </a:endParaRPr>
                    </a:p>
                  </a:txBody>
                  <a:tcPr marL="68580" marR="68580" marT="0" marB="0" anchor="b"/>
                </a:tc>
                <a:tc hMerge="1">
                  <a:txBody>
                    <a:bodyPr/>
                    <a:lstStyle/>
                    <a:p>
                      <a:endParaRPr lang="en-US"/>
                    </a:p>
                  </a:txBody>
                  <a:tcPr/>
                </a:tc>
                <a:tc hMerge="1">
                  <a:txBody>
                    <a:bodyPr/>
                    <a:lstStyle/>
                    <a:p>
                      <a:endParaRPr lang="en-US"/>
                    </a:p>
                  </a:txBody>
                  <a:tcPr/>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a:effectLst/>
                        </a:rPr>
                        <a:t>AI HEVC 1.5x</a:t>
                      </a:r>
                      <a:endParaRPr lang="en-US" sz="2400">
                        <a:effectLst/>
                        <a:latin typeface="Times New Roman"/>
                        <a:ea typeface="Times New Roman"/>
                      </a:endParaRPr>
                    </a:p>
                  </a:txBody>
                  <a:tcPr marL="68580" marR="68580" marT="0" marB="0" anchor="b"/>
                </a:tc>
                <a:tc hMerge="1">
                  <a:txBody>
                    <a:bodyPr/>
                    <a:lstStyle/>
                    <a:p>
                      <a:endParaRPr lang="en-US"/>
                    </a:p>
                  </a:txBody>
                  <a:tcPr/>
                </a:tc>
                <a:tc hMerge="1">
                  <a:txBody>
                    <a:bodyPr/>
                    <a:lstStyle/>
                    <a:p>
                      <a:endParaRPr lang="en-US"/>
                    </a:p>
                  </a:txBody>
                  <a:tcPr/>
                </a:tc>
              </a:tr>
              <a:tr h="222317">
                <a:tc>
                  <a:txBody>
                    <a:bodyPr/>
                    <a:lstStyle/>
                    <a:p>
                      <a:endParaRPr lang="en-US" sz="1800">
                        <a:effectLst/>
                        <a:latin typeface="Times New Roma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a:effectLst/>
                        </a:rPr>
                        <a:t>Y</a:t>
                      </a:r>
                      <a:endParaRPr lang="en-US" sz="2400">
                        <a:effectLst/>
                        <a:latin typeface="Times New Roman"/>
                        <a:ea typeface="Times New Roma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a:effectLst/>
                        </a:rPr>
                        <a:t>U</a:t>
                      </a:r>
                      <a:endParaRPr lang="en-US" sz="2400">
                        <a:effectLst/>
                        <a:latin typeface="Times New Roman"/>
                        <a:ea typeface="Times New Roma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a:effectLst/>
                        </a:rPr>
                        <a:t>V</a:t>
                      </a:r>
                      <a:endParaRPr lang="en-US" sz="2400">
                        <a:effectLst/>
                        <a:latin typeface="Times New Roman"/>
                        <a:ea typeface="Times New Roma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a:effectLst/>
                        </a:rPr>
                        <a:t>Y</a:t>
                      </a:r>
                      <a:endParaRPr lang="en-US" sz="2400">
                        <a:effectLst/>
                        <a:latin typeface="Times New Roman"/>
                        <a:ea typeface="Times New Roma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a:effectLst/>
                        </a:rPr>
                        <a:t>U</a:t>
                      </a:r>
                      <a:endParaRPr lang="en-US" sz="2400">
                        <a:effectLst/>
                        <a:latin typeface="Times New Roman"/>
                        <a:ea typeface="Times New Roma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a:effectLst/>
                        </a:rPr>
                        <a:t>V</a:t>
                      </a:r>
                      <a:endParaRPr lang="en-US" sz="2400">
                        <a:effectLst/>
                        <a:latin typeface="Times New Roman"/>
                        <a:ea typeface="Times New Roman"/>
                      </a:endParaRPr>
                    </a:p>
                  </a:txBody>
                  <a:tcPr marL="68580" marR="68580" marT="0" marB="0" anchor="b"/>
                </a:tc>
              </a:tr>
              <a:tr h="222317">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a:effectLst/>
                        </a:rPr>
                        <a:t>Class A</a:t>
                      </a:r>
                      <a:endParaRPr lang="en-US" sz="2400">
                        <a:effectLst/>
                        <a:latin typeface="Times New Roman"/>
                        <a:ea typeface="Times New Roma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a:effectLst/>
                        </a:rPr>
                        <a:t>-1.86%</a:t>
                      </a:r>
                      <a:endParaRPr lang="en-US" sz="2400">
                        <a:effectLst/>
                        <a:latin typeface="Times New Roman"/>
                        <a:ea typeface="Times New Roma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a:effectLst/>
                        </a:rPr>
                        <a:t>1.62%</a:t>
                      </a:r>
                      <a:endParaRPr lang="en-US" sz="2400">
                        <a:effectLst/>
                        <a:latin typeface="Times New Roman"/>
                        <a:ea typeface="Times New Roma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a:effectLst/>
                        </a:rPr>
                        <a:t>1.65%</a:t>
                      </a:r>
                      <a:endParaRPr lang="en-US" sz="2400">
                        <a:effectLst/>
                        <a:latin typeface="Times New Roman"/>
                        <a:ea typeface="Times New Roma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a:effectLst/>
                        </a:rPr>
                        <a:t> </a:t>
                      </a:r>
                      <a:endParaRPr lang="en-US" sz="2400">
                        <a:effectLst/>
                        <a:latin typeface="Times New Roman"/>
                        <a:ea typeface="Times New Roma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a:effectLst/>
                        </a:rPr>
                        <a:t> </a:t>
                      </a:r>
                      <a:endParaRPr lang="en-US" sz="2400">
                        <a:effectLst/>
                        <a:latin typeface="Times New Roman"/>
                        <a:ea typeface="Times New Roma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a:effectLst/>
                        </a:rPr>
                        <a:t> </a:t>
                      </a:r>
                      <a:endParaRPr lang="en-US" sz="2400">
                        <a:effectLst/>
                        <a:latin typeface="Times New Roman"/>
                        <a:ea typeface="Times New Roman"/>
                      </a:endParaRPr>
                    </a:p>
                  </a:txBody>
                  <a:tcPr marL="68580" marR="68580" marT="0" marB="0" anchor="b"/>
                </a:tc>
              </a:tr>
              <a:tr h="222317">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a:effectLst/>
                        </a:rPr>
                        <a:t>Class B</a:t>
                      </a:r>
                      <a:endParaRPr lang="en-US" sz="2400">
                        <a:effectLst/>
                        <a:latin typeface="Times New Roman"/>
                        <a:ea typeface="Times New Roma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a:effectLst/>
                        </a:rPr>
                        <a:t>-1.60%</a:t>
                      </a:r>
                      <a:endParaRPr lang="en-US" sz="2400">
                        <a:effectLst/>
                        <a:latin typeface="Times New Roman"/>
                        <a:ea typeface="Times New Roma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a:effectLst/>
                        </a:rPr>
                        <a:t>1.47%</a:t>
                      </a:r>
                      <a:endParaRPr lang="en-US" sz="2400">
                        <a:effectLst/>
                        <a:latin typeface="Times New Roman"/>
                        <a:ea typeface="Times New Roma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a:effectLst/>
                        </a:rPr>
                        <a:t>1.40%</a:t>
                      </a:r>
                      <a:endParaRPr lang="en-US" sz="2400">
                        <a:effectLst/>
                        <a:latin typeface="Times New Roman"/>
                        <a:ea typeface="Times New Roma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a:effectLst/>
                        </a:rPr>
                        <a:t>-1.45%</a:t>
                      </a:r>
                      <a:endParaRPr lang="en-US" sz="2400">
                        <a:effectLst/>
                        <a:latin typeface="Times New Roman"/>
                        <a:ea typeface="Times New Roma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a:effectLst/>
                        </a:rPr>
                        <a:t>2.38%</a:t>
                      </a:r>
                      <a:endParaRPr lang="en-US" sz="2400">
                        <a:effectLst/>
                        <a:latin typeface="Times New Roman"/>
                        <a:ea typeface="Times New Roma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a:effectLst/>
                        </a:rPr>
                        <a:t>2.39%</a:t>
                      </a:r>
                      <a:endParaRPr lang="en-US" sz="2400">
                        <a:effectLst/>
                        <a:latin typeface="Times New Roman"/>
                        <a:ea typeface="Times New Roman"/>
                      </a:endParaRPr>
                    </a:p>
                  </a:txBody>
                  <a:tcPr marL="68580" marR="68580" marT="0" marB="0" anchor="b"/>
                </a:tc>
              </a:tr>
              <a:tr h="400171">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a:effectLst/>
                        </a:rPr>
                        <a:t>Overall (EL+BL)</a:t>
                      </a:r>
                      <a:endParaRPr lang="en-US" sz="2400">
                        <a:effectLst/>
                        <a:latin typeface="Times New Roman"/>
                        <a:ea typeface="Times New Roma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a:effectLst/>
                        </a:rPr>
                        <a:t>-1.67%</a:t>
                      </a:r>
                      <a:endParaRPr lang="en-US" sz="2400">
                        <a:effectLst/>
                        <a:latin typeface="Times New Roman"/>
                        <a:ea typeface="Times New Roma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a:effectLst/>
                        </a:rPr>
                        <a:t>1.51%</a:t>
                      </a:r>
                      <a:endParaRPr lang="en-US" sz="2400">
                        <a:effectLst/>
                        <a:latin typeface="Times New Roman"/>
                        <a:ea typeface="Times New Roma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a:effectLst/>
                        </a:rPr>
                        <a:t>1.47%</a:t>
                      </a:r>
                      <a:endParaRPr lang="en-US" sz="2400">
                        <a:effectLst/>
                        <a:latin typeface="Times New Roman"/>
                        <a:ea typeface="Times New Roma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a:effectLst/>
                        </a:rPr>
                        <a:t>-1.45%</a:t>
                      </a:r>
                      <a:endParaRPr lang="en-US" sz="2400">
                        <a:effectLst/>
                        <a:latin typeface="Times New Roman"/>
                        <a:ea typeface="Times New Roma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a:effectLst/>
                        </a:rPr>
                        <a:t>2.38%</a:t>
                      </a:r>
                      <a:endParaRPr lang="en-US" sz="2400">
                        <a:effectLst/>
                        <a:latin typeface="Times New Roman"/>
                        <a:ea typeface="Times New Roma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a:effectLst/>
                        </a:rPr>
                        <a:t>2.39%</a:t>
                      </a:r>
                      <a:endParaRPr lang="en-US" sz="2400">
                        <a:effectLst/>
                        <a:latin typeface="Times New Roman"/>
                        <a:ea typeface="Times New Roman"/>
                      </a:endParaRPr>
                    </a:p>
                  </a:txBody>
                  <a:tcPr marL="68580" marR="68580" marT="0" marB="0" anchor="b"/>
                </a:tc>
              </a:tr>
              <a:tr h="222317">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a:effectLst/>
                        </a:rPr>
                        <a:t>Overall (EL)</a:t>
                      </a:r>
                      <a:endParaRPr lang="en-US" sz="2400">
                        <a:effectLst/>
                        <a:latin typeface="Times New Roman"/>
                        <a:ea typeface="Times New Roma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a:effectLst/>
                        </a:rPr>
                        <a:t>-3.12%</a:t>
                      </a:r>
                      <a:endParaRPr lang="en-US" sz="2400">
                        <a:effectLst/>
                        <a:latin typeface="Times New Roman"/>
                        <a:ea typeface="Times New Roma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a:effectLst/>
                        </a:rPr>
                        <a:t>3.41%</a:t>
                      </a:r>
                      <a:endParaRPr lang="en-US" sz="2400">
                        <a:effectLst/>
                        <a:latin typeface="Times New Roman"/>
                        <a:ea typeface="Times New Roma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a:effectLst/>
                        </a:rPr>
                        <a:t>3.30%</a:t>
                      </a:r>
                      <a:endParaRPr lang="en-US" sz="2400">
                        <a:effectLst/>
                        <a:latin typeface="Times New Roman"/>
                        <a:ea typeface="Times New Roma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a:effectLst/>
                        </a:rPr>
                        <a:t>-4.58%</a:t>
                      </a:r>
                      <a:endParaRPr lang="en-US" sz="2400">
                        <a:effectLst/>
                        <a:latin typeface="Times New Roman"/>
                        <a:ea typeface="Times New Roma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a:effectLst/>
                        </a:rPr>
                        <a:t>8.08%</a:t>
                      </a:r>
                      <a:endParaRPr lang="en-US" sz="2400">
                        <a:effectLst/>
                        <a:latin typeface="Times New Roman"/>
                        <a:ea typeface="Times New Roma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dirty="0">
                          <a:effectLst/>
                        </a:rPr>
                        <a:t>8.17%</a:t>
                      </a:r>
                      <a:endParaRPr lang="en-US" sz="2400" dirty="0">
                        <a:effectLst/>
                        <a:latin typeface="Times New Roman"/>
                        <a:ea typeface="Times New Roman"/>
                      </a:endParaRPr>
                    </a:p>
                  </a:txBody>
                  <a:tcPr marL="68580" marR="68580" marT="0" marB="0" anchor="b"/>
                </a:tc>
              </a:tr>
              <a:tr h="222317">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a:effectLst/>
                        </a:rPr>
                        <a:t>Enc Time[%]</a:t>
                      </a:r>
                      <a:endParaRPr lang="en-US" sz="2400">
                        <a:effectLst/>
                        <a:latin typeface="Times New Roman"/>
                        <a:ea typeface="Times New Roman"/>
                      </a:endParaRPr>
                    </a:p>
                  </a:txBody>
                  <a:tcPr marL="68580" marR="68580" marT="0" marB="0" anchor="b"/>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a:effectLst/>
                        </a:rPr>
                        <a:t>111.94%</a:t>
                      </a:r>
                      <a:endParaRPr lang="en-US" sz="2400">
                        <a:effectLst/>
                        <a:latin typeface="Times New Roman"/>
                        <a:ea typeface="Times New Roman"/>
                      </a:endParaRPr>
                    </a:p>
                  </a:txBody>
                  <a:tcPr marL="68580" marR="68580" marT="0" marB="0" anchor="b"/>
                </a:tc>
                <a:tc hMerge="1">
                  <a:txBody>
                    <a:bodyPr/>
                    <a:lstStyle/>
                    <a:p>
                      <a:endParaRPr lang="en-US"/>
                    </a:p>
                  </a:txBody>
                  <a:tcPr/>
                </a:tc>
                <a:tc hMerge="1">
                  <a:txBody>
                    <a:bodyPr/>
                    <a:lstStyle/>
                    <a:p>
                      <a:endParaRPr lang="en-US"/>
                    </a:p>
                  </a:txBody>
                  <a:tcPr/>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a:effectLst/>
                        </a:rPr>
                        <a:t>107.77%</a:t>
                      </a:r>
                      <a:endParaRPr lang="en-US" sz="2400">
                        <a:effectLst/>
                        <a:latin typeface="Times New Roman"/>
                        <a:ea typeface="Times New Roman"/>
                      </a:endParaRPr>
                    </a:p>
                  </a:txBody>
                  <a:tcPr marL="68580" marR="68580" marT="0" marB="0" anchor="b"/>
                </a:tc>
                <a:tc hMerge="1">
                  <a:txBody>
                    <a:bodyPr/>
                    <a:lstStyle/>
                    <a:p>
                      <a:endParaRPr lang="en-US"/>
                    </a:p>
                  </a:txBody>
                  <a:tcPr/>
                </a:tc>
                <a:tc hMerge="1">
                  <a:txBody>
                    <a:bodyPr/>
                    <a:lstStyle/>
                    <a:p>
                      <a:endParaRPr lang="en-US"/>
                    </a:p>
                  </a:txBody>
                  <a:tcPr/>
                </a:tc>
              </a:tr>
              <a:tr h="222317">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a:effectLst/>
                        </a:rPr>
                        <a:t>Dec Time[%]</a:t>
                      </a:r>
                      <a:endParaRPr lang="en-US" sz="2400">
                        <a:effectLst/>
                        <a:latin typeface="Times New Roman"/>
                        <a:ea typeface="Times New Roman"/>
                      </a:endParaRPr>
                    </a:p>
                  </a:txBody>
                  <a:tcPr marL="68580" marR="68580" marT="0" marB="0" anchor="b"/>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a:effectLst/>
                        </a:rPr>
                        <a:t>100.30%</a:t>
                      </a:r>
                      <a:endParaRPr lang="en-US" sz="2400">
                        <a:effectLst/>
                        <a:latin typeface="Times New Roman"/>
                        <a:ea typeface="Times New Roman"/>
                      </a:endParaRPr>
                    </a:p>
                  </a:txBody>
                  <a:tcPr marL="68580" marR="68580" marT="0" marB="0" anchor="b"/>
                </a:tc>
                <a:tc hMerge="1">
                  <a:txBody>
                    <a:bodyPr/>
                    <a:lstStyle/>
                    <a:p>
                      <a:endParaRPr lang="en-US"/>
                    </a:p>
                  </a:txBody>
                  <a:tcPr/>
                </a:tc>
                <a:tc hMerge="1">
                  <a:txBody>
                    <a:bodyPr/>
                    <a:lstStyle/>
                    <a:p>
                      <a:endParaRPr lang="en-US"/>
                    </a:p>
                  </a:txBody>
                  <a:tcPr/>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dirty="0">
                          <a:effectLst/>
                        </a:rPr>
                        <a:t>97.26%</a:t>
                      </a:r>
                      <a:endParaRPr lang="en-US" sz="2400" dirty="0">
                        <a:effectLst/>
                        <a:latin typeface="Times New Roman"/>
                        <a:ea typeface="Times New Roman"/>
                      </a:endParaRPr>
                    </a:p>
                  </a:txBody>
                  <a:tcPr marL="68580" marR="68580" marT="0" marB="0" anchor="b"/>
                </a:tc>
                <a:tc hMerge="1">
                  <a:txBody>
                    <a:bodyPr/>
                    <a:lstStyle/>
                    <a:p>
                      <a:endParaRPr lang="en-US"/>
                    </a:p>
                  </a:txBody>
                  <a:tcPr/>
                </a:tc>
                <a:tc hMerge="1">
                  <a:txBody>
                    <a:bodyPr/>
                    <a:lstStyle/>
                    <a:p>
                      <a:endParaRPr lang="en-US"/>
                    </a:p>
                  </a:txBody>
                  <a:tcPr/>
                </a:tc>
              </a:tr>
            </a:tbl>
          </a:graphicData>
        </a:graphic>
      </p:graphicFrame>
      <p:sp>
        <p:nvSpPr>
          <p:cNvPr id="4" name="TextBox 3"/>
          <p:cNvSpPr txBox="1"/>
          <p:nvPr/>
        </p:nvSpPr>
        <p:spPr>
          <a:xfrm>
            <a:off x="1275907" y="1880856"/>
            <a:ext cx="6451894" cy="369332"/>
          </a:xfrm>
          <a:prstGeom prst="rect">
            <a:avLst/>
          </a:prstGeom>
          <a:noFill/>
        </p:spPr>
        <p:txBody>
          <a:bodyPr wrap="none" rtlCol="0">
            <a:spAutoFit/>
          </a:bodyPr>
          <a:lstStyle/>
          <a:p>
            <a:r>
              <a:rPr lang="en-US" dirty="0" smtClean="0"/>
              <a:t>Results with 2 extra transforms (DST Type3 and DCT Type 3)</a:t>
            </a:r>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extLst>
              <p:ext uri="{D42A27DB-BD31-4B8C-83A1-F6EECF244321}">
                <p14:modId xmlns:p14="http://schemas.microsoft.com/office/powerpoint/2010/main" val="2120694860"/>
              </p:ext>
            </p:extLst>
          </p:nvPr>
        </p:nvGraphicFramePr>
        <p:xfrm>
          <a:off x="797441" y="2381692"/>
          <a:ext cx="7166346" cy="2987040"/>
        </p:xfrm>
        <a:graphic>
          <a:graphicData uri="http://schemas.openxmlformats.org/drawingml/2006/table">
            <a:tbl>
              <a:tblPr firstRow="1" firstCol="1" bandRow="1">
                <a:tableStyleId>{5C22544A-7EE6-4342-B048-85BDC9FD1C3A}</a:tableStyleId>
              </a:tblPr>
              <a:tblGrid>
                <a:gridCol w="1158949"/>
                <a:gridCol w="921348"/>
                <a:gridCol w="905050"/>
                <a:gridCol w="922624"/>
                <a:gridCol w="1028799"/>
                <a:gridCol w="905050"/>
                <a:gridCol w="1324526"/>
              </a:tblGrid>
              <a:tr h="211574">
                <a:tc>
                  <a:txBody>
                    <a:bodyPr/>
                    <a:lstStyle/>
                    <a:p>
                      <a:endParaRPr lang="en-US" sz="1800">
                        <a:effectLst/>
                        <a:latin typeface="Times New Roman"/>
                      </a:endParaRPr>
                    </a:p>
                  </a:txBody>
                  <a:tcPr marL="68580" marR="68580" marT="0" marB="0" anchor="b"/>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a:effectLst/>
                        </a:rPr>
                        <a:t>AI HEVC 2x</a:t>
                      </a:r>
                      <a:endParaRPr lang="en-US" sz="2400">
                        <a:effectLst/>
                        <a:latin typeface="Times New Roman"/>
                        <a:ea typeface="Times New Roman"/>
                      </a:endParaRPr>
                    </a:p>
                  </a:txBody>
                  <a:tcPr marL="68580" marR="68580" marT="0" marB="0" anchor="b"/>
                </a:tc>
                <a:tc hMerge="1">
                  <a:txBody>
                    <a:bodyPr/>
                    <a:lstStyle/>
                    <a:p>
                      <a:endParaRPr lang="en-US"/>
                    </a:p>
                  </a:txBody>
                  <a:tcPr/>
                </a:tc>
                <a:tc hMerge="1">
                  <a:txBody>
                    <a:bodyPr/>
                    <a:lstStyle/>
                    <a:p>
                      <a:endParaRPr lang="en-US"/>
                    </a:p>
                  </a:txBody>
                  <a:tcPr/>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a:effectLst/>
                        </a:rPr>
                        <a:t>AI HEVC 1.5x</a:t>
                      </a:r>
                      <a:endParaRPr lang="en-US" sz="2400">
                        <a:effectLst/>
                        <a:latin typeface="Times New Roman"/>
                        <a:ea typeface="Times New Roman"/>
                      </a:endParaRPr>
                    </a:p>
                  </a:txBody>
                  <a:tcPr marL="68580" marR="68580" marT="0" marB="0" anchor="b"/>
                </a:tc>
                <a:tc hMerge="1">
                  <a:txBody>
                    <a:bodyPr/>
                    <a:lstStyle/>
                    <a:p>
                      <a:endParaRPr lang="en-US"/>
                    </a:p>
                  </a:txBody>
                  <a:tcPr/>
                </a:tc>
                <a:tc hMerge="1">
                  <a:txBody>
                    <a:bodyPr/>
                    <a:lstStyle/>
                    <a:p>
                      <a:endParaRPr lang="en-US"/>
                    </a:p>
                  </a:txBody>
                  <a:tcPr/>
                </a:tc>
              </a:tr>
              <a:tr h="211574">
                <a:tc>
                  <a:txBody>
                    <a:bodyPr/>
                    <a:lstStyle/>
                    <a:p>
                      <a:endParaRPr lang="en-US" sz="1800">
                        <a:effectLst/>
                        <a:latin typeface="Times New Roma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a:effectLst/>
                        </a:rPr>
                        <a:t>Y</a:t>
                      </a:r>
                      <a:endParaRPr lang="en-US" sz="2400">
                        <a:effectLst/>
                        <a:latin typeface="Times New Roman"/>
                        <a:ea typeface="Times New Roma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a:effectLst/>
                        </a:rPr>
                        <a:t>U</a:t>
                      </a:r>
                      <a:endParaRPr lang="en-US" sz="2400">
                        <a:effectLst/>
                        <a:latin typeface="Times New Roman"/>
                        <a:ea typeface="Times New Roma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a:effectLst/>
                        </a:rPr>
                        <a:t>V</a:t>
                      </a:r>
                      <a:endParaRPr lang="en-US" sz="2400">
                        <a:effectLst/>
                        <a:latin typeface="Times New Roman"/>
                        <a:ea typeface="Times New Roma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a:effectLst/>
                        </a:rPr>
                        <a:t>Y</a:t>
                      </a:r>
                      <a:endParaRPr lang="en-US" sz="2400">
                        <a:effectLst/>
                        <a:latin typeface="Times New Roman"/>
                        <a:ea typeface="Times New Roma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a:effectLst/>
                        </a:rPr>
                        <a:t>U</a:t>
                      </a:r>
                      <a:endParaRPr lang="en-US" sz="2400">
                        <a:effectLst/>
                        <a:latin typeface="Times New Roman"/>
                        <a:ea typeface="Times New Roma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a:effectLst/>
                        </a:rPr>
                        <a:t>V</a:t>
                      </a:r>
                      <a:endParaRPr lang="en-US" sz="2400">
                        <a:effectLst/>
                        <a:latin typeface="Times New Roman"/>
                        <a:ea typeface="Times New Roman"/>
                      </a:endParaRPr>
                    </a:p>
                  </a:txBody>
                  <a:tcPr marL="68580" marR="68580" marT="0" marB="0" anchor="b"/>
                </a:tc>
              </a:tr>
              <a:tr h="211574">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a:effectLst/>
                        </a:rPr>
                        <a:t>Class A</a:t>
                      </a:r>
                      <a:endParaRPr lang="en-US" sz="2400">
                        <a:effectLst/>
                        <a:latin typeface="Times New Roman"/>
                        <a:ea typeface="Times New Roma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a:effectLst/>
                        </a:rPr>
                        <a:t>-1.25%</a:t>
                      </a:r>
                      <a:endParaRPr lang="en-US" sz="2400">
                        <a:effectLst/>
                        <a:latin typeface="Times New Roman"/>
                        <a:ea typeface="Times New Roma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a:effectLst/>
                        </a:rPr>
                        <a:t>1.10%</a:t>
                      </a:r>
                      <a:endParaRPr lang="en-US" sz="2400">
                        <a:effectLst/>
                        <a:latin typeface="Times New Roman"/>
                        <a:ea typeface="Times New Roma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a:effectLst/>
                        </a:rPr>
                        <a:t>1.15%</a:t>
                      </a:r>
                      <a:endParaRPr lang="en-US" sz="2400">
                        <a:effectLst/>
                        <a:latin typeface="Times New Roman"/>
                        <a:ea typeface="Times New Roma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a:effectLst/>
                        </a:rPr>
                        <a:t> </a:t>
                      </a:r>
                      <a:endParaRPr lang="en-US" sz="2400">
                        <a:effectLst/>
                        <a:latin typeface="Times New Roman"/>
                        <a:ea typeface="Times New Roma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a:effectLst/>
                        </a:rPr>
                        <a:t> </a:t>
                      </a:r>
                      <a:endParaRPr lang="en-US" sz="2400">
                        <a:effectLst/>
                        <a:latin typeface="Times New Roman"/>
                        <a:ea typeface="Times New Roma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a:effectLst/>
                        </a:rPr>
                        <a:t> </a:t>
                      </a:r>
                      <a:endParaRPr lang="en-US" sz="2400">
                        <a:effectLst/>
                        <a:latin typeface="Times New Roman"/>
                        <a:ea typeface="Times New Roman"/>
                      </a:endParaRPr>
                    </a:p>
                  </a:txBody>
                  <a:tcPr marL="68580" marR="68580" marT="0" marB="0" anchor="b"/>
                </a:tc>
              </a:tr>
              <a:tr h="211574">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a:effectLst/>
                        </a:rPr>
                        <a:t>Class B</a:t>
                      </a:r>
                      <a:endParaRPr lang="en-US" sz="2400">
                        <a:effectLst/>
                        <a:latin typeface="Times New Roman"/>
                        <a:ea typeface="Times New Roma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a:effectLst/>
                        </a:rPr>
                        <a:t>-1.06%</a:t>
                      </a:r>
                      <a:endParaRPr lang="en-US" sz="2400">
                        <a:effectLst/>
                        <a:latin typeface="Times New Roman"/>
                        <a:ea typeface="Times New Roma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a:effectLst/>
                        </a:rPr>
                        <a:t>0.96%</a:t>
                      </a:r>
                      <a:endParaRPr lang="en-US" sz="2400">
                        <a:effectLst/>
                        <a:latin typeface="Times New Roman"/>
                        <a:ea typeface="Times New Roma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a:effectLst/>
                        </a:rPr>
                        <a:t>0.93%</a:t>
                      </a:r>
                      <a:endParaRPr lang="en-US" sz="2400">
                        <a:effectLst/>
                        <a:latin typeface="Times New Roman"/>
                        <a:ea typeface="Times New Roma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a:effectLst/>
                        </a:rPr>
                        <a:t>-0.97%</a:t>
                      </a:r>
                      <a:endParaRPr lang="en-US" sz="2400">
                        <a:effectLst/>
                        <a:latin typeface="Times New Roman"/>
                        <a:ea typeface="Times New Roma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a:effectLst/>
                        </a:rPr>
                        <a:t>1.53%</a:t>
                      </a:r>
                      <a:endParaRPr lang="en-US" sz="2400">
                        <a:effectLst/>
                        <a:latin typeface="Times New Roman"/>
                        <a:ea typeface="Times New Roma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a:effectLst/>
                        </a:rPr>
                        <a:t>1.56%</a:t>
                      </a:r>
                      <a:endParaRPr lang="en-US" sz="2400">
                        <a:effectLst/>
                        <a:latin typeface="Times New Roman"/>
                        <a:ea typeface="Times New Roman"/>
                      </a:endParaRPr>
                    </a:p>
                  </a:txBody>
                  <a:tcPr marL="68580" marR="68580" marT="0" marB="0" anchor="b"/>
                </a:tc>
              </a:tr>
              <a:tr h="380833">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a:effectLst/>
                        </a:rPr>
                        <a:t>Overall (EL+BL)</a:t>
                      </a:r>
                      <a:endParaRPr lang="en-US" sz="2400">
                        <a:effectLst/>
                        <a:latin typeface="Times New Roman"/>
                        <a:ea typeface="Times New Roma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a:effectLst/>
                        </a:rPr>
                        <a:t>-1.11%</a:t>
                      </a:r>
                      <a:endParaRPr lang="en-US" sz="2400">
                        <a:effectLst/>
                        <a:latin typeface="Times New Roman"/>
                        <a:ea typeface="Times New Roma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a:effectLst/>
                        </a:rPr>
                        <a:t>1.00%</a:t>
                      </a:r>
                      <a:endParaRPr lang="en-US" sz="2400">
                        <a:effectLst/>
                        <a:latin typeface="Times New Roman"/>
                        <a:ea typeface="Times New Roma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a:effectLst/>
                        </a:rPr>
                        <a:t>0.99%</a:t>
                      </a:r>
                      <a:endParaRPr lang="en-US" sz="2400">
                        <a:effectLst/>
                        <a:latin typeface="Times New Roman"/>
                        <a:ea typeface="Times New Roma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a:effectLst/>
                        </a:rPr>
                        <a:t>-0.97%</a:t>
                      </a:r>
                      <a:endParaRPr lang="en-US" sz="2400">
                        <a:effectLst/>
                        <a:latin typeface="Times New Roman"/>
                        <a:ea typeface="Times New Roma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a:effectLst/>
                        </a:rPr>
                        <a:t>1.53%</a:t>
                      </a:r>
                      <a:endParaRPr lang="en-US" sz="2400">
                        <a:effectLst/>
                        <a:latin typeface="Times New Roman"/>
                        <a:ea typeface="Times New Roma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a:effectLst/>
                        </a:rPr>
                        <a:t>1.56%</a:t>
                      </a:r>
                      <a:endParaRPr lang="en-US" sz="2400">
                        <a:effectLst/>
                        <a:latin typeface="Times New Roman"/>
                        <a:ea typeface="Times New Roman"/>
                      </a:endParaRPr>
                    </a:p>
                  </a:txBody>
                  <a:tcPr marL="68580" marR="68580" marT="0" marB="0" anchor="b"/>
                </a:tc>
              </a:tr>
              <a:tr h="211574">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a:effectLst/>
                        </a:rPr>
                        <a:t>Overall (EL)</a:t>
                      </a:r>
                      <a:endParaRPr lang="en-US" sz="2400">
                        <a:effectLst/>
                        <a:latin typeface="Times New Roman"/>
                        <a:ea typeface="Times New Roma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a:effectLst/>
                        </a:rPr>
                        <a:t>-2.08%</a:t>
                      </a:r>
                      <a:endParaRPr lang="en-US" sz="2400">
                        <a:effectLst/>
                        <a:latin typeface="Times New Roman"/>
                        <a:ea typeface="Times New Roma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a:effectLst/>
                        </a:rPr>
                        <a:t>2.29%</a:t>
                      </a:r>
                      <a:endParaRPr lang="en-US" sz="2400">
                        <a:effectLst/>
                        <a:latin typeface="Times New Roman"/>
                        <a:ea typeface="Times New Roma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a:effectLst/>
                        </a:rPr>
                        <a:t>2.24%</a:t>
                      </a:r>
                      <a:endParaRPr lang="en-US" sz="2400">
                        <a:effectLst/>
                        <a:latin typeface="Times New Roman"/>
                        <a:ea typeface="Times New Roma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a:effectLst/>
                        </a:rPr>
                        <a:t>-3.09%</a:t>
                      </a:r>
                      <a:endParaRPr lang="en-US" sz="2400">
                        <a:effectLst/>
                        <a:latin typeface="Times New Roman"/>
                        <a:ea typeface="Times New Roma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a:effectLst/>
                        </a:rPr>
                        <a:t>5.35%</a:t>
                      </a:r>
                      <a:endParaRPr lang="en-US" sz="2400">
                        <a:effectLst/>
                        <a:latin typeface="Times New Roman"/>
                        <a:ea typeface="Times New Roma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a:effectLst/>
                        </a:rPr>
                        <a:t>5.44%</a:t>
                      </a:r>
                      <a:endParaRPr lang="en-US" sz="2400">
                        <a:effectLst/>
                        <a:latin typeface="Times New Roman"/>
                        <a:ea typeface="Times New Roman"/>
                      </a:endParaRPr>
                    </a:p>
                  </a:txBody>
                  <a:tcPr marL="68580" marR="68580" marT="0" marB="0" anchor="b"/>
                </a:tc>
              </a:tr>
              <a:tr h="211574">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a:effectLst/>
                        </a:rPr>
                        <a:t>Enc Time[%]</a:t>
                      </a:r>
                      <a:endParaRPr lang="en-US" sz="2400">
                        <a:effectLst/>
                        <a:latin typeface="Times New Roman"/>
                        <a:ea typeface="Times New Roman"/>
                      </a:endParaRPr>
                    </a:p>
                  </a:txBody>
                  <a:tcPr marL="68580" marR="68580" marT="0" marB="0" anchor="b"/>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a:effectLst/>
                        </a:rPr>
                        <a:t>108.25%</a:t>
                      </a:r>
                      <a:endParaRPr lang="en-US" sz="2400">
                        <a:effectLst/>
                        <a:latin typeface="Times New Roman"/>
                        <a:ea typeface="Times New Roman"/>
                      </a:endParaRPr>
                    </a:p>
                  </a:txBody>
                  <a:tcPr marL="68580" marR="68580" marT="0" marB="0" anchor="b"/>
                </a:tc>
                <a:tc hMerge="1">
                  <a:txBody>
                    <a:bodyPr/>
                    <a:lstStyle/>
                    <a:p>
                      <a:endParaRPr lang="en-US"/>
                    </a:p>
                  </a:txBody>
                  <a:tcPr/>
                </a:tc>
                <a:tc hMerge="1">
                  <a:txBody>
                    <a:bodyPr/>
                    <a:lstStyle/>
                    <a:p>
                      <a:endParaRPr lang="en-US"/>
                    </a:p>
                  </a:txBody>
                  <a:tcPr/>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a:effectLst/>
                        </a:rPr>
                        <a:t>102.22%</a:t>
                      </a:r>
                      <a:endParaRPr lang="en-US" sz="2400">
                        <a:effectLst/>
                        <a:latin typeface="Times New Roman"/>
                        <a:ea typeface="Times New Roman"/>
                      </a:endParaRPr>
                    </a:p>
                  </a:txBody>
                  <a:tcPr marL="68580" marR="68580" marT="0" marB="0" anchor="b"/>
                </a:tc>
                <a:tc hMerge="1">
                  <a:txBody>
                    <a:bodyPr/>
                    <a:lstStyle/>
                    <a:p>
                      <a:endParaRPr lang="en-US"/>
                    </a:p>
                  </a:txBody>
                  <a:tcPr/>
                </a:tc>
                <a:tc hMerge="1">
                  <a:txBody>
                    <a:bodyPr/>
                    <a:lstStyle/>
                    <a:p>
                      <a:endParaRPr lang="en-US"/>
                    </a:p>
                  </a:txBody>
                  <a:tcPr/>
                </a:tc>
              </a:tr>
              <a:tr h="211574">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a:effectLst/>
                        </a:rPr>
                        <a:t>Dec Time[%]</a:t>
                      </a:r>
                      <a:endParaRPr lang="en-US" sz="2400">
                        <a:effectLst/>
                        <a:latin typeface="Times New Roman"/>
                        <a:ea typeface="Times New Roman"/>
                      </a:endParaRPr>
                    </a:p>
                  </a:txBody>
                  <a:tcPr marL="68580" marR="68580" marT="0" marB="0" anchor="b"/>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a:effectLst/>
                        </a:rPr>
                        <a:t>98.73%</a:t>
                      </a:r>
                      <a:endParaRPr lang="en-US" sz="2400">
                        <a:effectLst/>
                        <a:latin typeface="Times New Roman"/>
                        <a:ea typeface="Times New Roman"/>
                      </a:endParaRPr>
                    </a:p>
                  </a:txBody>
                  <a:tcPr marL="68580" marR="68580" marT="0" marB="0" anchor="b"/>
                </a:tc>
                <a:tc hMerge="1">
                  <a:txBody>
                    <a:bodyPr/>
                    <a:lstStyle/>
                    <a:p>
                      <a:endParaRPr lang="en-US"/>
                    </a:p>
                  </a:txBody>
                  <a:tcPr/>
                </a:tc>
                <a:tc hMerge="1">
                  <a:txBody>
                    <a:bodyPr/>
                    <a:lstStyle/>
                    <a:p>
                      <a:endParaRPr lang="en-US"/>
                    </a:p>
                  </a:txBody>
                  <a:tcPr/>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dirty="0">
                          <a:effectLst/>
                        </a:rPr>
                        <a:t>98.89%</a:t>
                      </a:r>
                      <a:endParaRPr lang="en-US" sz="2400" dirty="0">
                        <a:effectLst/>
                        <a:latin typeface="Times New Roman"/>
                        <a:ea typeface="Times New Roman"/>
                      </a:endParaRPr>
                    </a:p>
                  </a:txBody>
                  <a:tcPr marL="68580" marR="68580" marT="0" marB="0" anchor="b"/>
                </a:tc>
                <a:tc hMerge="1">
                  <a:txBody>
                    <a:bodyPr/>
                    <a:lstStyle/>
                    <a:p>
                      <a:endParaRPr lang="en-US"/>
                    </a:p>
                  </a:txBody>
                  <a:tcPr/>
                </a:tc>
                <a:tc hMerge="1">
                  <a:txBody>
                    <a:bodyPr/>
                    <a:lstStyle/>
                    <a:p>
                      <a:endParaRPr lang="en-US"/>
                    </a:p>
                  </a:txBody>
                  <a:tcPr/>
                </a:tc>
              </a:tr>
            </a:tbl>
          </a:graphicData>
        </a:graphic>
      </p:graphicFrame>
      <p:sp>
        <p:nvSpPr>
          <p:cNvPr id="6" name="Content Placeholder 2"/>
          <p:cNvSpPr>
            <a:spLocks noGrp="1"/>
          </p:cNvSpPr>
          <p:nvPr>
            <p:ph idx="1"/>
          </p:nvPr>
        </p:nvSpPr>
        <p:spPr>
          <a:xfrm>
            <a:off x="91363" y="946132"/>
            <a:ext cx="8712200" cy="5314950"/>
          </a:xfrm>
        </p:spPr>
        <p:txBody>
          <a:bodyPr/>
          <a:lstStyle/>
          <a:p>
            <a:r>
              <a:rPr lang="en-US" dirty="0" smtClean="0"/>
              <a:t>Only one extra transform DCT Type-3</a:t>
            </a:r>
          </a:p>
          <a:p>
            <a:pPr lvl="1"/>
            <a:r>
              <a:rPr lang="en-US" dirty="0" smtClean="0"/>
              <a:t>No row flipping or sign inverting for input residue blocks</a:t>
            </a:r>
          </a:p>
          <a:p>
            <a:pPr marL="0" indent="0">
              <a:buNone/>
            </a:pPr>
            <a:endParaRPr lang="en-US" dirty="0"/>
          </a:p>
        </p:txBody>
      </p:sp>
      <p:sp>
        <p:nvSpPr>
          <p:cNvPr id="7" name="Title 1"/>
          <p:cNvSpPr>
            <a:spLocks noGrp="1"/>
          </p:cNvSpPr>
          <p:nvPr>
            <p:ph type="title"/>
          </p:nvPr>
        </p:nvSpPr>
        <p:spPr/>
        <p:txBody>
          <a:bodyPr/>
          <a:lstStyle/>
          <a:p>
            <a:r>
              <a:rPr lang="en-US" dirty="0" smtClean="0"/>
              <a:t>Simulation- additional results</a:t>
            </a:r>
            <a:endParaRPr lang="en-US" dirty="0"/>
          </a:p>
        </p:txBody>
      </p:sp>
      <p:sp>
        <p:nvSpPr>
          <p:cNvPr id="8" name="TextBox 7"/>
          <p:cNvSpPr txBox="1"/>
          <p:nvPr/>
        </p:nvSpPr>
        <p:spPr>
          <a:xfrm>
            <a:off x="1275907" y="1880856"/>
            <a:ext cx="4793043" cy="369332"/>
          </a:xfrm>
          <a:prstGeom prst="rect">
            <a:avLst/>
          </a:prstGeom>
          <a:noFill/>
        </p:spPr>
        <p:txBody>
          <a:bodyPr wrap="none" rtlCol="0">
            <a:spAutoFit/>
          </a:bodyPr>
          <a:lstStyle/>
          <a:p>
            <a:r>
              <a:rPr lang="en-US" dirty="0" smtClean="0"/>
              <a:t>Results with 1 extra transforms (DCT Type 3)</a:t>
            </a:r>
            <a:endParaRPr lang="en-US" dirty="0"/>
          </a:p>
        </p:txBody>
      </p:sp>
    </p:spTree>
    <p:extLst>
      <p:ext uri="{BB962C8B-B14F-4D97-AF65-F5344CB8AC3E}">
        <p14:creationId xmlns:p14="http://schemas.microsoft.com/office/powerpoint/2010/main" val="134218693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Conclusions</a:t>
            </a:r>
            <a:endParaRPr lang="en-US" dirty="0"/>
          </a:p>
        </p:txBody>
      </p:sp>
      <p:sp>
        <p:nvSpPr>
          <p:cNvPr id="3" name="Content Placeholder 2"/>
          <p:cNvSpPr>
            <a:spLocks noGrp="1"/>
          </p:cNvSpPr>
          <p:nvPr>
            <p:ph idx="1"/>
          </p:nvPr>
        </p:nvSpPr>
        <p:spPr>
          <a:xfrm>
            <a:off x="163513" y="904108"/>
            <a:ext cx="8712200" cy="2455780"/>
          </a:xfrm>
        </p:spPr>
        <p:txBody>
          <a:bodyPr/>
          <a:lstStyle/>
          <a:p>
            <a:r>
              <a:rPr lang="en-US" dirty="0" smtClean="0"/>
              <a:t>Transform selection is tested on top of SMuC 0.1.1</a:t>
            </a:r>
          </a:p>
          <a:p>
            <a:pPr lvl="1"/>
            <a:r>
              <a:rPr lang="en-US" dirty="0" smtClean="0"/>
              <a:t>Y BD-rate reduction  (the case of 2 extra transforms)</a:t>
            </a:r>
          </a:p>
          <a:p>
            <a:pPr lvl="2"/>
            <a:r>
              <a:rPr lang="en-US" dirty="0" smtClean="0"/>
              <a:t>AI-2X     1.55% </a:t>
            </a:r>
          </a:p>
          <a:p>
            <a:pPr lvl="2"/>
            <a:r>
              <a:rPr lang="en-US" dirty="0" smtClean="0"/>
              <a:t>AI-1.5X  1.27%</a:t>
            </a:r>
          </a:p>
          <a:p>
            <a:pPr lvl="2"/>
            <a:r>
              <a:rPr lang="en-US" dirty="0" smtClean="0"/>
              <a:t>Encoding time – 10% increase</a:t>
            </a:r>
          </a:p>
          <a:p>
            <a:pPr lvl="2"/>
            <a:r>
              <a:rPr lang="en-US" dirty="0" smtClean="0"/>
              <a:t>Decoding </a:t>
            </a:r>
            <a:r>
              <a:rPr lang="en-US" dirty="0"/>
              <a:t>time </a:t>
            </a:r>
            <a:r>
              <a:rPr lang="en-US" dirty="0" smtClean="0"/>
              <a:t>– no increase</a:t>
            </a:r>
          </a:p>
          <a:p>
            <a:r>
              <a:rPr lang="en-US" dirty="0" smtClean="0"/>
              <a:t>Recommend the study of this tool in SVC CE. </a:t>
            </a:r>
          </a:p>
          <a:p>
            <a:endParaRPr lang="en-US" dirty="0"/>
          </a:p>
        </p:txBody>
      </p:sp>
      <p:sp>
        <p:nvSpPr>
          <p:cNvPr id="4" name="TextBox 3"/>
          <p:cNvSpPr txBox="1"/>
          <p:nvPr/>
        </p:nvSpPr>
        <p:spPr>
          <a:xfrm>
            <a:off x="723014" y="4327451"/>
            <a:ext cx="6209414" cy="369332"/>
          </a:xfrm>
          <a:prstGeom prst="rect">
            <a:avLst/>
          </a:prstGeom>
          <a:noFill/>
        </p:spPr>
        <p:txBody>
          <a:bodyPr wrap="square" rtlCol="0">
            <a:spAutoFit/>
          </a:bodyPr>
          <a:lstStyle/>
          <a:p>
            <a:r>
              <a:rPr lang="en-US" dirty="0" smtClean="0"/>
              <a:t>Thanks to MediaTek (JCTVC-L0366) for cross-checking!</a:t>
            </a:r>
            <a:endParaRPr lang="en-US" dirty="0"/>
          </a:p>
        </p:txBody>
      </p:sp>
    </p:spTree>
    <p:extLst>
      <p:ext uri="{BB962C8B-B14F-4D97-AF65-F5344CB8AC3E}">
        <p14:creationId xmlns:p14="http://schemas.microsoft.com/office/powerpoint/2010/main" val="291311293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438400" y="2057400"/>
            <a:ext cx="4800600" cy="1219200"/>
          </a:xfrm>
        </p:spPr>
        <p:txBody>
          <a:bodyPr/>
          <a:lstStyle>
            <a:lvl1pPr>
              <a:buClr>
                <a:schemeClr val="accent6"/>
              </a:buClr>
              <a:defRPr/>
            </a:lvl1pPr>
          </a:lstStyle>
          <a:p>
            <a:pPr eaLnBrk="1" hangingPunct="1">
              <a:buNone/>
            </a:pPr>
            <a:r>
              <a:rPr lang="en-US" dirty="0" smtClean="0">
                <a:solidFill>
                  <a:schemeClr val="bg1"/>
                </a:solidFill>
              </a:rPr>
              <a:t>Thank you!</a:t>
            </a:r>
          </a:p>
          <a:p>
            <a:pPr eaLnBrk="1" hangingPunct="1">
              <a:buFont typeface="Wingdings" pitchFamily="1" charset="2"/>
              <a:buNone/>
            </a:pPr>
            <a:endParaRPr lang="en-US" sz="3200" dirty="0" smtClean="0">
              <a:solidFill>
                <a:schemeClr val="bg1"/>
              </a:solidFill>
            </a:endParaRPr>
          </a:p>
        </p:txBody>
      </p:sp>
    </p:spTree>
  </p:cSld>
  <p:clrMapOvr>
    <a:masterClrMapping/>
  </p:clrMapOvr>
  <p:transition>
    <p:fade/>
  </p:transition>
  <p:timing>
    <p:tnLst>
      <p:par>
        <p:cTn id="1" dur="indefinite" restart="never" nodeType="tmRoot"/>
      </p:par>
    </p:tnLst>
  </p:timing>
</p:sld>
</file>

<file path=ppt/theme/theme1.xml><?xml version="1.0" encoding="utf-8"?>
<a:theme xmlns:a="http://schemas.openxmlformats.org/drawingml/2006/main" name="JCTVC-C234-AIS">
  <a:themeElements>
    <a:clrScheme name="QCT 2009 Template">
      <a:dk1>
        <a:srgbClr val="000000"/>
      </a:dk1>
      <a:lt1>
        <a:srgbClr val="FFFFFF"/>
      </a:lt1>
      <a:dk2>
        <a:srgbClr val="636568"/>
      </a:dk2>
      <a:lt2>
        <a:srgbClr val="A8A9AC"/>
      </a:lt2>
      <a:accent1>
        <a:srgbClr val="5D6D93"/>
      </a:accent1>
      <a:accent2>
        <a:srgbClr val="911C1F"/>
      </a:accent2>
      <a:accent3>
        <a:srgbClr val="BFAC31"/>
      </a:accent3>
      <a:accent4>
        <a:srgbClr val="C45C04"/>
      </a:accent4>
      <a:accent5>
        <a:srgbClr val="5D8165"/>
      </a:accent5>
      <a:accent6>
        <a:srgbClr val="A8A9AC"/>
      </a:accent6>
      <a:hlink>
        <a:srgbClr val="636568"/>
      </a:hlink>
      <a:folHlink>
        <a:srgbClr val="4C5978"/>
      </a:folHlink>
    </a:clrScheme>
    <a:fontScheme name="QCT_PPT_Master2006_ConfProprietaryRev5.06">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cs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cs typeface="Arial" charset="0"/>
          </a:defRPr>
        </a:defPPr>
      </a:lstStyle>
    </a:lnDef>
  </a:objectDefaults>
  <a:extraClrSchemeLst>
    <a:extraClrScheme>
      <a:clrScheme name="QCT_PPT_Master2006_ConfProprietaryRev5.06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QCT_PPT_Master2006_ConfProprietaryRev5.06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QCT_PPT_Master2006_ConfProprietaryRev5.06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QCT_PPT_Master2006_ConfProprietaryRev5.06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QCT_PPT_Master2006_ConfProprietaryRev5.06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QCT_PPT_Master2006_ConfProprietaryRev5.06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QCT_PPT_Master2006_ConfProprietaryRev5.06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QCT_PPT_Master2006_ConfProprietaryRev5.06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QCT_PPT_Master2006_ConfProprietaryRev5.06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QCT_PPT_Master2006_ConfProprietaryRev5.06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QCT_PPT_Master2006_ConfProprietaryRev5.06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QCT_PPT_Master2006_ConfProprietaryRev5.06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QCT_PPT_Master2006_ConfProprietaryRev5.06 13">
        <a:dk1>
          <a:srgbClr val="000000"/>
        </a:dk1>
        <a:lt1>
          <a:srgbClr val="FFFFFF"/>
        </a:lt1>
        <a:dk2>
          <a:srgbClr val="333333"/>
        </a:dk2>
        <a:lt2>
          <a:srgbClr val="4E677E"/>
        </a:lt2>
        <a:accent1>
          <a:srgbClr val="6685A2"/>
        </a:accent1>
        <a:accent2>
          <a:srgbClr val="7EA446"/>
        </a:accent2>
        <a:accent3>
          <a:srgbClr val="FFFFFF"/>
        </a:accent3>
        <a:accent4>
          <a:srgbClr val="000000"/>
        </a:accent4>
        <a:accent5>
          <a:srgbClr val="B8C2CE"/>
        </a:accent5>
        <a:accent6>
          <a:srgbClr val="72943F"/>
        </a:accent6>
        <a:hlink>
          <a:srgbClr val="B97C3F"/>
        </a:hlink>
        <a:folHlink>
          <a:srgbClr val="51692D"/>
        </a:folHlink>
      </a:clrScheme>
      <a:clrMap bg1="lt1" tx1="dk1" bg2="lt2" tx2="dk2" accent1="accent1" accent2="accent2" accent3="accent3" accent4="accent4" accent5="accent5" accent6="accent6" hlink="hlink" folHlink="folHlink"/>
    </a:extraClrScheme>
    <a:extraClrScheme>
      <a:clrScheme name="QCT_PPT_Master2006_ConfProprietaryRev5.06 14">
        <a:dk1>
          <a:srgbClr val="000000"/>
        </a:dk1>
        <a:lt1>
          <a:srgbClr val="FFFFFF"/>
        </a:lt1>
        <a:dk2>
          <a:srgbClr val="333333"/>
        </a:dk2>
        <a:lt2>
          <a:srgbClr val="B2B2B2"/>
        </a:lt2>
        <a:accent1>
          <a:srgbClr val="6685A2"/>
        </a:accent1>
        <a:accent2>
          <a:srgbClr val="7EA446"/>
        </a:accent2>
        <a:accent3>
          <a:srgbClr val="FFFFFF"/>
        </a:accent3>
        <a:accent4>
          <a:srgbClr val="000000"/>
        </a:accent4>
        <a:accent5>
          <a:srgbClr val="B8C2CE"/>
        </a:accent5>
        <a:accent6>
          <a:srgbClr val="72943F"/>
        </a:accent6>
        <a:hlink>
          <a:srgbClr val="B97C3F"/>
        </a:hlink>
        <a:folHlink>
          <a:srgbClr val="51692D"/>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JCTVC-C234-AIS</Template>
  <TotalTime>1700</TotalTime>
  <Words>571</Words>
  <Application>Microsoft Office PowerPoint</Application>
  <PresentationFormat>On-screen Show (4:3)</PresentationFormat>
  <Paragraphs>143</Paragraphs>
  <Slides>8</Slides>
  <Notes>1</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JCTVC-C234-AIS</vt:lpstr>
      <vt:lpstr>Test of Transform Selection for Inter-Layer Texture Prediction on SMuC 0.1.1 (JCTVC-L0330)</vt:lpstr>
      <vt:lpstr>Introduction </vt:lpstr>
      <vt:lpstr>Transform Selection</vt:lpstr>
      <vt:lpstr>Possible Implementations of New Transforms</vt:lpstr>
      <vt:lpstr>Simulation</vt:lpstr>
      <vt:lpstr>Simulation- additional results</vt:lpstr>
      <vt:lpstr>Conclusions</vt:lpstr>
      <vt:lpstr>PowerPoint Presentation</vt:lpstr>
    </vt:vector>
  </TitlesOfParts>
  <Company>Qualcomm Inc.</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Simplified Intra Smoothing</dc:title>
  <dc:creator>Qualcomm User</dc:creator>
  <cp:lastModifiedBy>liweig</cp:lastModifiedBy>
  <cp:revision>185</cp:revision>
  <cp:lastPrinted>2005-08-27T17:58:21Z</cp:lastPrinted>
  <dcterms:created xsi:type="dcterms:W3CDTF">2010-10-01T23:19:22Z</dcterms:created>
  <dcterms:modified xsi:type="dcterms:W3CDTF">2013-01-16T10:08:27Z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AdHocReviewCycleID">
    <vt:i4>324707531</vt:i4>
  </property>
  <property fmtid="{D5CDD505-2E9C-101B-9397-08002B2CF9AE}" pid="3" name="_NewReviewCycle">
    <vt:lpwstr/>
  </property>
  <property fmtid="{D5CDD505-2E9C-101B-9397-08002B2CF9AE}" pid="4" name="_EmailSubject">
    <vt:lpwstr>Slides of 8 bits initialization</vt:lpwstr>
  </property>
  <property fmtid="{D5CDD505-2E9C-101B-9397-08002B2CF9AE}" pid="5" name="_AuthorEmail">
    <vt:lpwstr>joels@qualcomm.com</vt:lpwstr>
  </property>
  <property fmtid="{D5CDD505-2E9C-101B-9397-08002B2CF9AE}" pid="6" name="_AuthorEmailDisplayName">
    <vt:lpwstr>Sole Rojals, Joel</vt:lpwstr>
  </property>
  <property fmtid="{D5CDD505-2E9C-101B-9397-08002B2CF9AE}" pid="7" name="_PreviousAdHocReviewCycleID">
    <vt:i4>-1031282844</vt:i4>
  </property>
</Properties>
</file>