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3"/>
  </p:notesMasterIdLst>
  <p:handoutMasterIdLst>
    <p:handoutMasterId r:id="rId14"/>
  </p:handoutMasterIdLst>
  <p:sldIdLst>
    <p:sldId id="256" r:id="rId2"/>
    <p:sldId id="380" r:id="rId3"/>
    <p:sldId id="420" r:id="rId4"/>
    <p:sldId id="421" r:id="rId5"/>
    <p:sldId id="423" r:id="rId6"/>
    <p:sldId id="422" r:id="rId7"/>
    <p:sldId id="424" r:id="rId8"/>
    <p:sldId id="425" r:id="rId9"/>
    <p:sldId id="426" r:id="rId10"/>
    <p:sldId id="427" r:id="rId11"/>
    <p:sldId id="283" r:id="rId12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H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FFCC"/>
    <a:srgbClr val="CCECFF"/>
    <a:srgbClr val="CCFFFF"/>
    <a:srgbClr val="CCFFCC"/>
    <a:srgbClr val="FFCCFF"/>
    <a:srgbClr val="006600"/>
    <a:srgbClr val="663300"/>
    <a:srgbClr val="FF5050"/>
    <a:srgbClr val="728E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2" autoAdjust="0"/>
    <p:restoredTop sz="76975" autoAdjust="0"/>
  </p:normalViewPr>
  <p:slideViewPr>
    <p:cSldViewPr>
      <p:cViewPr>
        <p:scale>
          <a:sx n="100" d="100"/>
          <a:sy n="100" d="100"/>
        </p:scale>
        <p:origin x="-1944" y="-1284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780" y="-78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F781F78A-6DA5-4E5C-B7DA-CC0FBB00C9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3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828" y="4376060"/>
            <a:ext cx="6259286" cy="4419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14BF4540-F070-4ED6-A048-E38C81298C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477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11175" y="511175"/>
            <a:ext cx="6040438" cy="3397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4540-F070-4ED6-A048-E38C81298C3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46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11175" y="511175"/>
            <a:ext cx="6040438" cy="3397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4540-F070-4ED6-A048-E38C81298C3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136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Presenter Information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  <p:pic>
        <p:nvPicPr>
          <p:cNvPr id="7" name="Picture 6" descr="SLA Logo Vertical110728 copy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657598" y="4589879"/>
            <a:ext cx="1828804" cy="47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0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026330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3593129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61267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 l="15042" r="12174"/>
          <a:stretch>
            <a:fillRect/>
          </a:stretch>
        </p:blipFill>
        <p:spPr bwMode="auto">
          <a:xfrm>
            <a:off x="0" y="-961611"/>
            <a:ext cx="9144000" cy="7066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LA Logo Vertical110728 copy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262267" y="2234495"/>
            <a:ext cx="2619466" cy="6745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1" y="1084846"/>
            <a:ext cx="3838575" cy="34876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227" y="1084846"/>
            <a:ext cx="3840163" cy="34876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4934144"/>
            <a:ext cx="1905000" cy="22838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011489" y="4934144"/>
            <a:ext cx="3798887" cy="22838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40563" y="4934144"/>
            <a:ext cx="1143000" cy="22838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DDACF-1741-487C-B6C1-64395A471A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139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LATITLEPAGE.jpg copy.pn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16837"/>
            <a:ext cx="9144000" cy="22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 userDrawn="1"/>
        </p:nvSpPr>
        <p:spPr bwMode="auto">
          <a:xfrm>
            <a:off x="0" y="1"/>
            <a:ext cx="9144000" cy="610245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103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title</a:t>
            </a:r>
          </a:p>
        </p:txBody>
      </p:sp>
      <p:sp>
        <p:nvSpPr>
          <p:cNvPr id="103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2293" y="770812"/>
            <a:ext cx="8152608" cy="383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1" name="Picture 10" descr="SLA Logo Horizontal 110728 copy.png"/>
          <p:cNvPicPr>
            <a:picLocks noChangeAspect="1"/>
          </p:cNvPicPr>
          <p:nvPr userDrawn="1"/>
        </p:nvPicPr>
        <p:blipFill>
          <a:blip r:embed="rId9" cstate="print"/>
          <a:srcRect l="3013"/>
          <a:stretch>
            <a:fillRect/>
          </a:stretch>
        </p:blipFill>
        <p:spPr>
          <a:xfrm>
            <a:off x="69528" y="4947551"/>
            <a:ext cx="2291120" cy="171516"/>
          </a:xfrm>
          <a:prstGeom prst="rect">
            <a:avLst/>
          </a:prstGeom>
        </p:spPr>
      </p:pic>
      <p:sp>
        <p:nvSpPr>
          <p:cNvPr id="13" name="Footer Placeholder 3"/>
          <p:cNvSpPr txBox="1">
            <a:spLocks/>
          </p:cNvSpPr>
          <p:nvPr userDrawn="1"/>
        </p:nvSpPr>
        <p:spPr>
          <a:xfrm>
            <a:off x="1981200" y="4929344"/>
            <a:ext cx="7162801" cy="214156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/>
              <a:t>JCTVC-L0297 TE5: Results of test 5.2.9 on inter-layer motion prediction </a:t>
            </a:r>
            <a:r>
              <a:rPr lang="en-US" sz="700" kern="0" dirty="0" smtClean="0"/>
              <a:t>|   12th JCT-VC</a:t>
            </a:r>
            <a:r>
              <a:rPr lang="en-US" sz="700" kern="0" baseline="0" dirty="0" smtClean="0"/>
              <a:t> </a:t>
            </a:r>
            <a:r>
              <a:rPr lang="en-US" sz="700" kern="0" dirty="0" smtClean="0"/>
              <a:t>Meeting, 14–23 Jan. 2013   |   </a:t>
            </a:r>
            <a:fld id="{95F343B4-3827-46CB-BBEB-8360B6C13ADE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r>
              <a:rPr lang="en-US" sz="700" kern="0" dirty="0" smtClean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68" r:id="rId2"/>
    <p:sldLayoutId id="2147483696" r:id="rId3"/>
    <p:sldLayoutId id="2147483669" r:id="rId4"/>
    <p:sldLayoutId id="2147483699" r:id="rId5"/>
    <p:sldLayoutId id="2147483701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+mj-ea"/>
          <a:cs typeface="Calibri" pitchFamily="34" charset="0"/>
        </a:defRPr>
      </a:lvl1pPr>
      <a:lvl2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2pPr>
      <a:lvl3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3pPr>
      <a:lvl4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4pPr>
      <a:lvl5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0000"/>
        <a:buFont typeface="Wingdings" pitchFamily="2" charset="2"/>
        <a:buChar char="n"/>
        <a:defRPr sz="18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TE5</a:t>
            </a:r>
            <a:r>
              <a:rPr lang="en-US" sz="4000" dirty="0"/>
              <a:t>: Results of test 5.2.9 on inter-layer motion prediction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02" y="3429000"/>
            <a:ext cx="5337199" cy="1075292"/>
          </a:xfrm>
        </p:spPr>
        <p:txBody>
          <a:bodyPr/>
          <a:lstStyle/>
          <a:p>
            <a:r>
              <a:rPr lang="en-US" dirty="0" smtClean="0"/>
              <a:t>Kiran Misra, Jie Zhao, Andrew Segall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(JCTVC-L0297)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66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proposed changes exploit the base layer motion information without significant modifications to single layer </a:t>
            </a:r>
            <a:r>
              <a:rPr lang="en-US" dirty="0" smtClean="0"/>
              <a:t>scheme</a:t>
            </a:r>
          </a:p>
          <a:p>
            <a:r>
              <a:rPr lang="en-US" dirty="0"/>
              <a:t>No modification of the base layer pruning and redundancy checks for merge list</a:t>
            </a:r>
          </a:p>
          <a:p>
            <a:r>
              <a:rPr lang="en-US" dirty="0" smtClean="0"/>
              <a:t>One </a:t>
            </a:r>
            <a:r>
              <a:rPr lang="en-US" dirty="0"/>
              <a:t>base layer </a:t>
            </a:r>
            <a:r>
              <a:rPr lang="en-US" dirty="0" smtClean="0"/>
              <a:t>motion </a:t>
            </a:r>
            <a:r>
              <a:rPr lang="en-US" dirty="0"/>
              <a:t>information fetch </a:t>
            </a:r>
            <a:r>
              <a:rPr lang="en-US" dirty="0" smtClean="0"/>
              <a:t>and scaling mechanism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310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144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57251" y="1084846"/>
            <a:ext cx="7808285" cy="348768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Introduction</a:t>
            </a:r>
            <a:endParaRPr lang="en-US" dirty="0"/>
          </a:p>
          <a:p>
            <a:pPr>
              <a:defRPr/>
            </a:pPr>
            <a:r>
              <a:rPr lang="en-US" dirty="0" smtClean="0"/>
              <a:t>Proposed changes</a:t>
            </a:r>
          </a:p>
          <a:p>
            <a:pPr lvl="1">
              <a:defRPr/>
            </a:pPr>
            <a:r>
              <a:rPr lang="en-US" dirty="0" smtClean="0"/>
              <a:t>Description</a:t>
            </a:r>
          </a:p>
          <a:p>
            <a:pPr lvl="1">
              <a:defRPr/>
            </a:pPr>
            <a:r>
              <a:rPr lang="en-US" dirty="0" smtClean="0"/>
              <a:t>Characteristics</a:t>
            </a:r>
          </a:p>
          <a:p>
            <a:pPr>
              <a:defRPr/>
            </a:pPr>
            <a:r>
              <a:rPr lang="en-US" dirty="0" smtClean="0"/>
              <a:t>Results</a:t>
            </a:r>
          </a:p>
          <a:p>
            <a:pPr>
              <a:defRPr/>
            </a:pPr>
            <a:r>
              <a:rPr lang="en-US" dirty="0" smtClean="0"/>
              <a:t>Conclusion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679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Goals: </a:t>
            </a:r>
          </a:p>
          <a:p>
            <a:pPr lvl="1"/>
            <a:r>
              <a:rPr lang="en-US" dirty="0" smtClean="0"/>
              <a:t>Use base layer motion information for predicting enhancement layer motion information</a:t>
            </a:r>
          </a:p>
          <a:p>
            <a:pPr lvl="1"/>
            <a:r>
              <a:rPr lang="en-US" dirty="0" smtClean="0"/>
              <a:t>Minimize number of changes from base layer</a:t>
            </a:r>
          </a:p>
          <a:p>
            <a:endParaRPr lang="en-US" dirty="0"/>
          </a:p>
          <a:p>
            <a:r>
              <a:rPr lang="en-US" dirty="0" err="1" smtClean="0"/>
              <a:t>SMuC</a:t>
            </a:r>
            <a:r>
              <a:rPr lang="en-US" dirty="0" smtClean="0"/>
              <a:t> 0.1.1 framework used: Intra BL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001000" y="4933950"/>
            <a:ext cx="11430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7DDDACF-1741-487C-B6C1-64395A471AC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630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DESCRIPTION</a:t>
            </a:r>
          </a:p>
          <a:p>
            <a:r>
              <a:rPr lang="en-US" dirty="0" smtClean="0"/>
              <a:t>Inclusion </a:t>
            </a:r>
            <a:r>
              <a:rPr lang="en-US" dirty="0"/>
              <a:t>of one base layer based merge list candidate after the temporal candidate</a:t>
            </a:r>
          </a:p>
          <a:p>
            <a:r>
              <a:rPr lang="en-US" dirty="0"/>
              <a:t>Inclusion of a primary motion vector predictor based on base layer motion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451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2293" y="742950"/>
            <a:ext cx="8152608" cy="365079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CHARACTERISTICS</a:t>
            </a:r>
          </a:p>
          <a:p>
            <a:r>
              <a:rPr lang="en-US" dirty="0" smtClean="0"/>
              <a:t>One </a:t>
            </a:r>
            <a:r>
              <a:rPr lang="en-US" dirty="0"/>
              <a:t>base layer motion information fetch </a:t>
            </a:r>
            <a:r>
              <a:rPr lang="en-US" dirty="0" smtClean="0"/>
              <a:t>mechanism for merge/AMVP</a:t>
            </a:r>
            <a:endParaRPr lang="en-US" dirty="0"/>
          </a:p>
          <a:p>
            <a:r>
              <a:rPr lang="en-US" dirty="0" smtClean="0"/>
              <a:t>One </a:t>
            </a:r>
            <a:r>
              <a:rPr lang="en-US" dirty="0"/>
              <a:t>motion vector scaling </a:t>
            </a:r>
            <a:r>
              <a:rPr lang="en-US" dirty="0" smtClean="0"/>
              <a:t>mechanism</a:t>
            </a:r>
            <a:endParaRPr lang="en-US" dirty="0"/>
          </a:p>
          <a:p>
            <a:r>
              <a:rPr lang="en-US" dirty="0" smtClean="0"/>
              <a:t>No </a:t>
            </a:r>
            <a:r>
              <a:rPr lang="en-US" dirty="0"/>
              <a:t>modification of the base layer pruning and redundancy checks for merge </a:t>
            </a:r>
            <a:r>
              <a:rPr lang="en-US" dirty="0" smtClean="0"/>
              <a:t>list</a:t>
            </a:r>
          </a:p>
          <a:p>
            <a:r>
              <a:rPr lang="en-US" dirty="0"/>
              <a:t>The pixel location used in fetching the base layer motion information is the same as that used for the temporal </a:t>
            </a:r>
            <a:r>
              <a:rPr lang="en-US" dirty="0" smtClean="0"/>
              <a:t>candidate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700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TE5 test </a:t>
            </a:r>
            <a:r>
              <a:rPr lang="en-US" dirty="0" smtClean="0"/>
              <a:t>conditions</a:t>
            </a:r>
            <a:endParaRPr lang="en-US" dirty="0" smtClean="0"/>
          </a:p>
          <a:p>
            <a:r>
              <a:rPr lang="en-US" dirty="0" smtClean="0"/>
              <a:t>BD rate with </a:t>
            </a:r>
            <a:r>
              <a:rPr lang="en-US" dirty="0" err="1" smtClean="0"/>
              <a:t>SMuC</a:t>
            </a:r>
            <a:r>
              <a:rPr lang="en-US" dirty="0" smtClean="0"/>
              <a:t> 0.1.1 anchors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385382"/>
              </p:ext>
            </p:extLst>
          </p:nvPr>
        </p:nvGraphicFramePr>
        <p:xfrm>
          <a:off x="152401" y="2114550"/>
          <a:ext cx="8839199" cy="121920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1676400"/>
                <a:gridCol w="1143000"/>
                <a:gridCol w="978358"/>
                <a:gridCol w="1153146"/>
                <a:gridCol w="1318971"/>
                <a:gridCol w="1153146"/>
                <a:gridCol w="1416178"/>
              </a:tblGrid>
              <a:tr h="17081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Y-RA-2x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Y-RA-1.5x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Y-RA-SNR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Y-LDP-2x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Y-LDP-1.5x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Y-LDP-SNR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Merge only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-1.9%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-2.0%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-2.0%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-1.1%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-1.1%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-1.3%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AMVP only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-1.3%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-1.3%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-1.3%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-0.8%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-0.7%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-0.8%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081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err="1">
                          <a:effectLst/>
                        </a:rPr>
                        <a:t>Merge+AMVP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-2.1%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-2.2%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-2.2%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-1.2%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-1.2%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-1.4%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2159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Detailed experimental results – Merge only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15573"/>
              </p:ext>
            </p:extLst>
          </p:nvPr>
        </p:nvGraphicFramePr>
        <p:xfrm>
          <a:off x="152400" y="895350"/>
          <a:ext cx="8876825" cy="283464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1957094"/>
                <a:gridCol w="838755"/>
                <a:gridCol w="785168"/>
                <a:gridCol w="771378"/>
                <a:gridCol w="696444"/>
                <a:gridCol w="822446"/>
                <a:gridCol w="698963"/>
                <a:gridCol w="768859"/>
                <a:gridCol w="768859"/>
                <a:gridCol w="768859"/>
              </a:tblGrid>
              <a:tr h="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RA HEVC 2x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RA HEVC 1.5x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RA HEVC SNR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Y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Y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U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U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V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Class A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-1.9%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-3.3%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-3.3%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-1.9%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-3.5%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-3.8%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Class B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-1.9%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-2.8%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-2.9%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-2.0%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-2.7%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-3.0%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-2.0%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-2.9%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-3.1%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Avg. EL+BL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-1.9%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-3.0%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-3.0%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-2.0%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-2.7%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-3.0%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-2.0%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-3.1%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-3.3%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Avg. EL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-3.4%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-5.3%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-5.5%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-5.0%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-6.7%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-7.2%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-3.9%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-5.7%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-6.2%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LD-P HEVC 2x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LD-P HEVC 1.5x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LD-P HEVC SNR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Y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U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V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Y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V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Y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U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V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Class A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-1.1%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-1.9%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-1.8%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-1.3%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-2.0%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-2.0%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Class B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-1.1%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-1.4%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-1.6%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-1.1%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-1.4%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-1.5%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-1.3%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-1.6%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-1.8%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Avg. EL+BL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-1.1%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-1.6%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-1.7%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-1.1%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-1.4%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-1.5%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-1.3%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-1.7%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-1.9%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Avg. EL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-1.8%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</a:rPr>
                        <a:t>-2.6%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-2.7%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-2.4%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-2.9%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-3.2%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-2.2%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-2.8%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</a:rPr>
                        <a:t>-3.0%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289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Detailed experimental results – AMVP only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981158"/>
              </p:ext>
            </p:extLst>
          </p:nvPr>
        </p:nvGraphicFramePr>
        <p:xfrm>
          <a:off x="152400" y="895350"/>
          <a:ext cx="8876825" cy="283464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1957094"/>
                <a:gridCol w="838755"/>
                <a:gridCol w="785168"/>
                <a:gridCol w="771378"/>
                <a:gridCol w="696444"/>
                <a:gridCol w="822446"/>
                <a:gridCol w="698963"/>
                <a:gridCol w="768859"/>
                <a:gridCol w="768859"/>
                <a:gridCol w="768859"/>
              </a:tblGrid>
              <a:tr h="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RA HEVC 2x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RA HEVC 1.5x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RA HEVC SNR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Y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Y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U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U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V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Class A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-1.4%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-2.3%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-2.4%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-1.3%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-2.3%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-2.6%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Class B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-1.3%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-1.8%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-1.9%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-1.3%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-1.6%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-1.9%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-1.3%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-1.9%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-2.0%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Avg. EL+BL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-1.3%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-1.9%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-2.0%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-1.3%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-1.6%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-1.9%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-1.3%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-2.0%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-2.2%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Avg. EL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-2.3%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-3.4%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-3.6%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-3.4%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-3.8%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-4.4%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-2.6%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-3.6%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-4.0%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LD-P HEVC 2x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LD-P HEVC 1.5x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LD-P HEVC SNR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Y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U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V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Y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V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Y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U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V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Class A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-1.4%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-1.4%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-1.4%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-1.3%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Class B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-1.0%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-1.0%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-1.1%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-1.0%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-1.1%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Avg. EL+BL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-1.1%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-1.1%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-1.1%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-1.1%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-1.2%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Avg. EL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-1.3%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-1.8%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-1.8%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-1.6%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-1.9%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-2.2%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-1.4%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-1.8%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-1.9%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289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Detailed experimental results – </a:t>
            </a:r>
            <a:r>
              <a:rPr lang="en-US" dirty="0" err="1" smtClean="0"/>
              <a:t>Merge+AMVP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664213"/>
              </p:ext>
            </p:extLst>
          </p:nvPr>
        </p:nvGraphicFramePr>
        <p:xfrm>
          <a:off x="152400" y="895350"/>
          <a:ext cx="8876825" cy="283464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1957094"/>
                <a:gridCol w="838755"/>
                <a:gridCol w="785168"/>
                <a:gridCol w="771378"/>
                <a:gridCol w="696444"/>
                <a:gridCol w="822446"/>
                <a:gridCol w="698963"/>
                <a:gridCol w="768859"/>
                <a:gridCol w="768859"/>
                <a:gridCol w="768859"/>
              </a:tblGrid>
              <a:tr h="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RA HEVC 2x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RA HEVC 1.5x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RA HEVC SNR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Y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Y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U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V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Y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U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V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Class A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-2.2%</a:t>
                      </a:r>
                      <a:endParaRPr lang="en-US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+mn-lt"/>
                          <a:ea typeface="Times New Roman"/>
                        </a:rPr>
                        <a:t>-3.8%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+mn-lt"/>
                          <a:ea typeface="Times New Roman"/>
                        </a:rPr>
                        <a:t>-3.8%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-2.1%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+mn-lt"/>
                          <a:ea typeface="Times New Roman"/>
                        </a:rPr>
                        <a:t>-4.0%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+mn-lt"/>
                          <a:ea typeface="Times New Roman"/>
                        </a:rPr>
                        <a:t>-4.3%</a:t>
                      </a: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Class B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-2.0%</a:t>
                      </a:r>
                      <a:endParaRPr lang="en-US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/>
                        </a:rPr>
                        <a:t>-3.1%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+mn-lt"/>
                          <a:ea typeface="Times New Roman"/>
                        </a:rPr>
                        <a:t>-3.3%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-2.2%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-3.0%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+mn-lt"/>
                          <a:ea typeface="Times New Roman"/>
                        </a:rPr>
                        <a:t>-3.2%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-2.2%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+mn-lt"/>
                          <a:ea typeface="Times New Roman"/>
                        </a:rPr>
                        <a:t>-3.2%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+mn-lt"/>
                          <a:ea typeface="Times New Roman"/>
                        </a:rPr>
                        <a:t>-3.4%</a:t>
                      </a: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Avg. EL+BL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-2.1%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-3.3%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-3.4%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-2.2%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-3.0%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-3.2%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-2.2%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-3.4%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-3.7%</a:t>
                      </a: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Avg. EL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-3.7%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-5.9%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-6.1%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-5.5%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-7.2%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-7.8%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-4.2%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-6.3%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-6.8%</a:t>
                      </a: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LD-P HEVC 2x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LD-P HEVC 1.5x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LD-P HEVC SNR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Y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U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V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Y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U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V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Y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U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V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Class A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-1.3%</a:t>
                      </a:r>
                      <a:endParaRPr lang="en-US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-2.0%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-2.0%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-1.4%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-2.1%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-2.1%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Class B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-1.1%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-1.5%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-1.6%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-1.2%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-1.5%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-1.6%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-1.3%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-1.7%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-1.8%</a:t>
                      </a:r>
                      <a:endParaRPr lang="en-US" sz="14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Avg. EL+BL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-1.2%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-1.7%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-1.7%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-1.2%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-1.5%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-1.6%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-1.4%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-1.8%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-1.9%</a:t>
                      </a:r>
                    </a:p>
                  </a:txBody>
                  <a:tcPr marL="68580" marR="68580" marT="0" marB="0" anchor="b"/>
                </a:tc>
              </a:tr>
              <a:tr h="15430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 smtClean="0">
                          <a:effectLst/>
                        </a:rPr>
                        <a:t>Avg. EL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-1.9%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-2.8%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-2.9%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-2.5%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-3.0%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-3.3%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-2.2%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-2.9%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-3.0%</a:t>
                      </a: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289278"/>
      </p:ext>
    </p:extLst>
  </p:cSld>
  <p:clrMapOvr>
    <a:masterClrMapping/>
  </p:clrMapOvr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18491</TotalTime>
  <Words>1033</Words>
  <Application>Microsoft Office PowerPoint</Application>
  <PresentationFormat>On-screen Show (16:9)</PresentationFormat>
  <Paragraphs>391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CST July Monthly Dept Meeting 073008</vt:lpstr>
      <vt:lpstr>TE5: Results of test 5.2.9 on inter-layer motion prediction</vt:lpstr>
      <vt:lpstr>Organization</vt:lpstr>
      <vt:lpstr>Introduction</vt:lpstr>
      <vt:lpstr>Proposed changes</vt:lpstr>
      <vt:lpstr>Proposed changes</vt:lpstr>
      <vt:lpstr>Experimental Results</vt:lpstr>
      <vt:lpstr>Detailed experimental results – Merge only</vt:lpstr>
      <vt:lpstr>Detailed experimental results – AMVP only</vt:lpstr>
      <vt:lpstr>Detailed experimental results – Merge+AMVP</vt:lpstr>
      <vt:lpstr>Conclusion</vt:lpstr>
      <vt:lpstr>PowerPoint Presentation</vt:lpstr>
    </vt:vector>
  </TitlesOfParts>
  <Company>Sharp Labs of America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Kiran Misra</cp:lastModifiedBy>
  <cp:revision>342</cp:revision>
  <cp:lastPrinted>2012-05-17T23:57:45Z</cp:lastPrinted>
  <dcterms:created xsi:type="dcterms:W3CDTF">2008-07-29T15:54:01Z</dcterms:created>
  <dcterms:modified xsi:type="dcterms:W3CDTF">2013-01-13T02:33:03Z</dcterms:modified>
</cp:coreProperties>
</file>