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87" r:id="rId3"/>
    <p:sldId id="305" r:id="rId4"/>
    <p:sldId id="306" r:id="rId5"/>
    <p:sldId id="308" r:id="rId6"/>
    <p:sldId id="309" r:id="rId7"/>
    <p:sldId id="310" r:id="rId8"/>
    <p:sldId id="311" r:id="rId9"/>
    <p:sldId id="295" r:id="rId10"/>
    <p:sldId id="296" r:id="rId11"/>
    <p:sldId id="302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A6CE39"/>
    <a:srgbClr val="FFDA00"/>
    <a:srgbClr val="FDB813"/>
    <a:srgbClr val="00AEEF"/>
    <a:srgbClr val="004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90" d="100"/>
          <a:sy n="90" d="100"/>
        </p:scale>
        <p:origin x="-942" y="-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ata </a:t>
            </a:r>
            <a:r>
              <a:rPr lang="en-US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expansion</a:t>
            </a:r>
            <a:r>
              <a:rPr lang="en-US" sz="1200" baseline="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ratio (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TS</a:t>
            </a:r>
            <a:r>
              <a:rPr lang="en-US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on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5196478565179353"/>
          <c:y val="5.169982515277064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Ratio'!$L$3:$L$8</c:f>
              <c:numCache>
                <c:formatCode>0.00</c:formatCode>
                <c:ptCount val="6"/>
                <c:pt idx="0">
                  <c:v>1.25</c:v>
                </c:pt>
                <c:pt idx="1">
                  <c:v>1.22</c:v>
                </c:pt>
                <c:pt idx="2">
                  <c:v>1.2</c:v>
                </c:pt>
                <c:pt idx="3">
                  <c:v>1.1499999999999999</c:v>
                </c:pt>
                <c:pt idx="4">
                  <c:v>1.1399999999999999</c:v>
                </c:pt>
                <c:pt idx="5">
                  <c:v>1.08</c:v>
                </c:pt>
              </c:numCache>
            </c:numRef>
          </c:yVal>
          <c:smooth val="0"/>
        </c:ser>
        <c:ser>
          <c:idx val="1"/>
          <c:order val="1"/>
          <c:tx>
            <c:v>LD_Main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Ratio'!$M$3:$M$8</c:f>
              <c:numCache>
                <c:formatCode>0.00</c:formatCode>
                <c:ptCount val="6"/>
                <c:pt idx="0">
                  <c:v>1.23</c:v>
                </c:pt>
                <c:pt idx="1">
                  <c:v>1.21</c:v>
                </c:pt>
                <c:pt idx="2">
                  <c:v>1.19</c:v>
                </c:pt>
                <c:pt idx="3">
                  <c:v>1.1299999999999999</c:v>
                </c:pt>
                <c:pt idx="4">
                  <c:v>1.1100000000000001</c:v>
                </c:pt>
                <c:pt idx="5">
                  <c:v>1.07</c:v>
                </c:pt>
              </c:numCache>
            </c:numRef>
          </c:yVal>
          <c:smooth val="0"/>
        </c:ser>
        <c:ser>
          <c:idx val="2"/>
          <c:order val="2"/>
          <c:tx>
            <c:v>LP_Main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Ratio'!$N$3:$N$8</c:f>
              <c:numCache>
                <c:formatCode>0.00</c:formatCode>
                <c:ptCount val="6"/>
                <c:pt idx="0">
                  <c:v>1.23</c:v>
                </c:pt>
                <c:pt idx="1">
                  <c:v>1.21</c:v>
                </c:pt>
                <c:pt idx="2">
                  <c:v>1.18</c:v>
                </c:pt>
                <c:pt idx="3">
                  <c:v>1.1299999999999999</c:v>
                </c:pt>
                <c:pt idx="4">
                  <c:v>1.1100000000000001</c:v>
                </c:pt>
                <c:pt idx="5">
                  <c:v>1.06</c:v>
                </c:pt>
              </c:numCache>
            </c:numRef>
          </c:yVal>
          <c:smooth val="0"/>
        </c:ser>
        <c:ser>
          <c:idx val="3"/>
          <c:order val="3"/>
          <c:tx>
            <c:v>RA_Main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Ratio'!$O$3:$O$8</c:f>
              <c:numCache>
                <c:formatCode>0.00</c:formatCode>
                <c:ptCount val="6"/>
                <c:pt idx="0">
                  <c:v>1.24</c:v>
                </c:pt>
                <c:pt idx="1">
                  <c:v>1.21</c:v>
                </c:pt>
                <c:pt idx="2">
                  <c:v>1.19</c:v>
                </c:pt>
                <c:pt idx="3">
                  <c:v>1.1399999999999999</c:v>
                </c:pt>
                <c:pt idx="4">
                  <c:v>1.1200000000000001</c:v>
                </c:pt>
                <c:pt idx="5">
                  <c:v>1.07</c:v>
                </c:pt>
              </c:numCache>
            </c:numRef>
          </c:yVal>
          <c:smooth val="0"/>
        </c:ser>
        <c:ser>
          <c:idx val="4"/>
          <c:order val="4"/>
          <c:tx>
            <c:v>4/3x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3.644790747397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Ratio'!$J$3:$J$8</c:f>
              <c:numCache>
                <c:formatCode>General</c:formatCode>
                <c:ptCount val="6"/>
                <c:pt idx="0">
                  <c:v>1.33</c:v>
                </c:pt>
                <c:pt idx="1">
                  <c:v>1.33</c:v>
                </c:pt>
                <c:pt idx="2">
                  <c:v>1.33</c:v>
                </c:pt>
                <c:pt idx="3">
                  <c:v>1.33</c:v>
                </c:pt>
                <c:pt idx="4">
                  <c:v>1.33</c:v>
                </c:pt>
                <c:pt idx="5">
                  <c:v>1.33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515840"/>
        <c:axId val="106538496"/>
      </c:scatterChart>
      <c:valAx>
        <c:axId val="106515840"/>
        <c:scaling>
          <c:orientation val="minMax"/>
          <c:max val="9"/>
          <c:min val="4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833902012248469"/>
              <c:y val="0.7786697936083659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6538496"/>
        <c:crossesAt val="1"/>
        <c:crossBetween val="midCat"/>
        <c:majorUnit val="1"/>
        <c:minorUnit val="1"/>
      </c:valAx>
      <c:valAx>
        <c:axId val="106538496"/>
        <c:scaling>
          <c:orientation val="minMax"/>
          <c:max val="1.6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6515840"/>
        <c:crosses val="autoZero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>
                <a:latin typeface="Verdana" pitchFamily="34" charset="0"/>
                <a:ea typeface="Verdana" pitchFamily="34" charset="0"/>
                <a:cs typeface="Verdana" pitchFamily="34" charset="0"/>
              </a:rPr>
              <a:t> ratio (TS off)</a:t>
            </a:r>
            <a:endParaRPr lang="en-US" sz="120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1029805168619717"/>
          <c:y val="5.1699868953009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Ratio'!$P$3:$P$8</c:f>
              <c:numCache>
                <c:formatCode>0.00</c:formatCode>
                <c:ptCount val="6"/>
                <c:pt idx="0">
                  <c:v>1.41</c:v>
                </c:pt>
                <c:pt idx="1">
                  <c:v>1.36</c:v>
                </c:pt>
                <c:pt idx="2">
                  <c:v>1.32</c:v>
                </c:pt>
                <c:pt idx="3">
                  <c:v>1.27</c:v>
                </c:pt>
                <c:pt idx="4">
                  <c:v>1.23</c:v>
                </c:pt>
                <c:pt idx="5">
                  <c:v>1.19</c:v>
                </c:pt>
              </c:numCache>
            </c:numRef>
          </c:yVal>
          <c:smooth val="0"/>
        </c:ser>
        <c:ser>
          <c:idx val="1"/>
          <c:order val="1"/>
          <c:tx>
            <c:v>LD_Main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Ratio'!$Q$3:$Q$8</c:f>
              <c:numCache>
                <c:formatCode>0.00</c:formatCode>
                <c:ptCount val="6"/>
                <c:pt idx="0">
                  <c:v>1.4</c:v>
                </c:pt>
                <c:pt idx="1">
                  <c:v>1.35</c:v>
                </c:pt>
                <c:pt idx="2">
                  <c:v>1.31</c:v>
                </c:pt>
                <c:pt idx="3">
                  <c:v>1.26</c:v>
                </c:pt>
                <c:pt idx="4">
                  <c:v>1.22</c:v>
                </c:pt>
                <c:pt idx="5">
                  <c:v>1.18</c:v>
                </c:pt>
              </c:numCache>
            </c:numRef>
          </c:yVal>
          <c:smooth val="0"/>
        </c:ser>
        <c:ser>
          <c:idx val="2"/>
          <c:order val="2"/>
          <c:tx>
            <c:v>LP_Main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Ratio'!$R$3:$R$8</c:f>
              <c:numCache>
                <c:formatCode>0.00</c:formatCode>
                <c:ptCount val="6"/>
                <c:pt idx="0">
                  <c:v>1.4</c:v>
                </c:pt>
                <c:pt idx="1">
                  <c:v>1.35</c:v>
                </c:pt>
                <c:pt idx="2">
                  <c:v>1.31</c:v>
                </c:pt>
                <c:pt idx="3">
                  <c:v>1.26</c:v>
                </c:pt>
                <c:pt idx="4">
                  <c:v>1.22</c:v>
                </c:pt>
                <c:pt idx="5">
                  <c:v>1.18</c:v>
                </c:pt>
              </c:numCache>
            </c:numRef>
          </c:yVal>
          <c:smooth val="0"/>
        </c:ser>
        <c:ser>
          <c:idx val="3"/>
          <c:order val="3"/>
          <c:tx>
            <c:v>RA_Main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Ratio'!$S$3:$S$8</c:f>
              <c:numCache>
                <c:formatCode>0.00</c:formatCode>
                <c:ptCount val="6"/>
                <c:pt idx="0">
                  <c:v>1.4</c:v>
                </c:pt>
                <c:pt idx="1">
                  <c:v>1.35</c:v>
                </c:pt>
                <c:pt idx="2">
                  <c:v>1.31</c:v>
                </c:pt>
                <c:pt idx="3">
                  <c:v>1.26</c:v>
                </c:pt>
                <c:pt idx="4">
                  <c:v>1.22</c:v>
                </c:pt>
                <c:pt idx="5">
                  <c:v>1.18</c:v>
                </c:pt>
              </c:numCache>
            </c:numRef>
          </c:yVal>
          <c:smooth val="0"/>
        </c:ser>
        <c:ser>
          <c:idx val="4"/>
          <c:order val="4"/>
          <c:tx>
            <c:v>4/3x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3.644790747397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Ratio'!$J$3:$J$8</c:f>
              <c:numCache>
                <c:formatCode>General</c:formatCode>
                <c:ptCount val="6"/>
                <c:pt idx="0">
                  <c:v>1.33</c:v>
                </c:pt>
                <c:pt idx="1">
                  <c:v>1.33</c:v>
                </c:pt>
                <c:pt idx="2">
                  <c:v>1.33</c:v>
                </c:pt>
                <c:pt idx="3">
                  <c:v>1.33</c:v>
                </c:pt>
                <c:pt idx="4">
                  <c:v>1.33</c:v>
                </c:pt>
                <c:pt idx="5">
                  <c:v>1.33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620032"/>
        <c:axId val="106621952"/>
      </c:scatterChart>
      <c:valAx>
        <c:axId val="106620032"/>
        <c:scaling>
          <c:orientation val="minMax"/>
          <c:max val="9"/>
          <c:min val="4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68245844269467"/>
              <c:y val="0.7816380860629416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6621952"/>
        <c:crossesAt val="1"/>
        <c:crossBetween val="midCat"/>
        <c:majorUnit val="1"/>
        <c:minorUnit val="1"/>
      </c:valAx>
      <c:valAx>
        <c:axId val="106621952"/>
        <c:scaling>
          <c:orientation val="minMax"/>
          <c:max val="1.6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6620032"/>
        <c:crosses val="autoZero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>
                <a:latin typeface="Verdana" pitchFamily="34" charset="0"/>
                <a:ea typeface="Verdana" pitchFamily="34" charset="0"/>
                <a:cs typeface="Verdana" pitchFamily="34" charset="0"/>
              </a:rPr>
              <a:t> ratio (TS off)</a:t>
            </a:r>
            <a:endParaRPr lang="en-US" sz="120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1029805168619717"/>
          <c:y val="5.1699868953009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Ratio'!$P$10:$P$15</c:f>
              <c:numCache>
                <c:formatCode>0.00</c:formatCode>
                <c:ptCount val="6"/>
                <c:pt idx="0">
                  <c:v>1.57</c:v>
                </c:pt>
                <c:pt idx="1">
                  <c:v>1.54</c:v>
                </c:pt>
                <c:pt idx="2">
                  <c:v>1.5</c:v>
                </c:pt>
                <c:pt idx="3">
                  <c:v>1.46</c:v>
                </c:pt>
                <c:pt idx="4">
                  <c:v>1.42</c:v>
                </c:pt>
                <c:pt idx="5">
                  <c:v>1.38</c:v>
                </c:pt>
              </c:numCache>
            </c:numRef>
          </c:yVal>
          <c:smooth val="0"/>
        </c:ser>
        <c:ser>
          <c:idx val="1"/>
          <c:order val="1"/>
          <c:tx>
            <c:v>LD_He10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Ratio'!$Q$10:$Q$15</c:f>
              <c:numCache>
                <c:formatCode>0.00</c:formatCode>
                <c:ptCount val="6"/>
                <c:pt idx="0">
                  <c:v>1.57</c:v>
                </c:pt>
                <c:pt idx="1">
                  <c:v>1.53</c:v>
                </c:pt>
                <c:pt idx="2">
                  <c:v>1.5</c:v>
                </c:pt>
                <c:pt idx="3">
                  <c:v>1.45</c:v>
                </c:pt>
                <c:pt idx="4">
                  <c:v>1.41</c:v>
                </c:pt>
                <c:pt idx="5">
                  <c:v>1.37</c:v>
                </c:pt>
              </c:numCache>
            </c:numRef>
          </c:yVal>
          <c:smooth val="0"/>
        </c:ser>
        <c:ser>
          <c:idx val="2"/>
          <c:order val="2"/>
          <c:tx>
            <c:v>LP_He10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Ratio'!$R$10:$R$15</c:f>
              <c:numCache>
                <c:formatCode>0.00</c:formatCode>
                <c:ptCount val="6"/>
                <c:pt idx="0">
                  <c:v>1.57</c:v>
                </c:pt>
                <c:pt idx="1">
                  <c:v>1.54</c:v>
                </c:pt>
                <c:pt idx="2">
                  <c:v>1.5</c:v>
                </c:pt>
                <c:pt idx="3">
                  <c:v>1.46</c:v>
                </c:pt>
                <c:pt idx="4">
                  <c:v>1.41</c:v>
                </c:pt>
                <c:pt idx="5">
                  <c:v>1.37</c:v>
                </c:pt>
              </c:numCache>
            </c:numRef>
          </c:yVal>
          <c:smooth val="0"/>
        </c:ser>
        <c:ser>
          <c:idx val="3"/>
          <c:order val="3"/>
          <c:tx>
            <c:v>RA_He10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Ratio'!$S$10:$S$15</c:f>
              <c:numCache>
                <c:formatCode>0.00</c:formatCode>
                <c:ptCount val="6"/>
                <c:pt idx="0">
                  <c:v>1.57</c:v>
                </c:pt>
                <c:pt idx="1">
                  <c:v>1.53</c:v>
                </c:pt>
                <c:pt idx="2">
                  <c:v>1.49</c:v>
                </c:pt>
                <c:pt idx="3">
                  <c:v>1.45</c:v>
                </c:pt>
                <c:pt idx="4">
                  <c:v>1.41</c:v>
                </c:pt>
                <c:pt idx="5">
                  <c:v>1.37</c:v>
                </c:pt>
              </c:numCache>
            </c:numRef>
          </c:yVal>
          <c:smooth val="0"/>
        </c:ser>
        <c:ser>
          <c:idx val="4"/>
          <c:order val="4"/>
          <c:tx>
            <c:v>4/3x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6.5510918432883744E-2"/>
                </c:manualLayout>
              </c:layout>
              <c:spPr/>
              <c:txPr>
                <a:bodyPr/>
                <a:lstStyle/>
                <a:p>
                  <a:pPr>
                    <a:defRPr sz="1000">
                      <a:latin typeface="Verdana" pitchFamily="34" charset="0"/>
                      <a:ea typeface="Verdana" pitchFamily="34" charset="0"/>
                      <a:cs typeface="Verdana" pitchFamily="34" charset="0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Ratio'!$J$10:$J$15</c:f>
              <c:numCache>
                <c:formatCode>General</c:formatCode>
                <c:ptCount val="6"/>
                <c:pt idx="0">
                  <c:v>1.33</c:v>
                </c:pt>
                <c:pt idx="1">
                  <c:v>1.33</c:v>
                </c:pt>
                <c:pt idx="2">
                  <c:v>1.33</c:v>
                </c:pt>
                <c:pt idx="3">
                  <c:v>1.33</c:v>
                </c:pt>
                <c:pt idx="4">
                  <c:v>1.33</c:v>
                </c:pt>
                <c:pt idx="5">
                  <c:v>1.33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022400"/>
        <c:axId val="108024576"/>
      </c:scatterChart>
      <c:valAx>
        <c:axId val="108022400"/>
        <c:scaling>
          <c:orientation val="minMax"/>
          <c:max val="-3"/>
          <c:min val="-8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960244210793529"/>
              <c:y val="0.7612462754793162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024576"/>
        <c:crossesAt val="1"/>
        <c:crossBetween val="midCat"/>
        <c:majorUnit val="1"/>
        <c:minorUnit val="1"/>
      </c:valAx>
      <c:valAx>
        <c:axId val="108024576"/>
        <c:scaling>
          <c:orientation val="minMax"/>
          <c:max val="1.6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022400"/>
        <c:crossesAt val="-8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>
                <a:latin typeface="Verdana" pitchFamily="34" charset="0"/>
                <a:ea typeface="Verdana" pitchFamily="34" charset="0"/>
                <a:cs typeface="Verdana" pitchFamily="34" charset="0"/>
              </a:rPr>
              <a:t> ratio (TS on)</a:t>
            </a:r>
            <a:endParaRPr lang="en-US" sz="120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6585367454068243"/>
          <c:y val="5.16997430956968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Ratio'!$L$10:$L$15</c:f>
              <c:numCache>
                <c:formatCode>0.00</c:formatCode>
                <c:ptCount val="6"/>
                <c:pt idx="0">
                  <c:v>1.57</c:v>
                </c:pt>
                <c:pt idx="1">
                  <c:v>1.43</c:v>
                </c:pt>
                <c:pt idx="2">
                  <c:v>1.49</c:v>
                </c:pt>
                <c:pt idx="3">
                  <c:v>1.34</c:v>
                </c:pt>
                <c:pt idx="4">
                  <c:v>1.38</c:v>
                </c:pt>
                <c:pt idx="5">
                  <c:v>1.22</c:v>
                </c:pt>
              </c:numCache>
            </c:numRef>
          </c:yVal>
          <c:smooth val="0"/>
        </c:ser>
        <c:ser>
          <c:idx val="1"/>
          <c:order val="1"/>
          <c:tx>
            <c:v>LD_He10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Ratio'!$M$10:$M$15</c:f>
              <c:numCache>
                <c:formatCode>0.00</c:formatCode>
                <c:ptCount val="6"/>
                <c:pt idx="0">
                  <c:v>1.35</c:v>
                </c:pt>
                <c:pt idx="1">
                  <c:v>1.32</c:v>
                </c:pt>
                <c:pt idx="2">
                  <c:v>1.3</c:v>
                </c:pt>
                <c:pt idx="3">
                  <c:v>1.26</c:v>
                </c:pt>
                <c:pt idx="4">
                  <c:v>1.23</c:v>
                </c:pt>
                <c:pt idx="5">
                  <c:v>1.1599999999999999</c:v>
                </c:pt>
              </c:numCache>
            </c:numRef>
          </c:yVal>
          <c:smooth val="0"/>
        </c:ser>
        <c:ser>
          <c:idx val="2"/>
          <c:order val="2"/>
          <c:tx>
            <c:v>LP_He10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Ratio'!$N$10:$N$15</c:f>
              <c:numCache>
                <c:formatCode>0.00</c:formatCode>
                <c:ptCount val="6"/>
                <c:pt idx="0">
                  <c:v>1.34</c:v>
                </c:pt>
                <c:pt idx="1">
                  <c:v>1.31</c:v>
                </c:pt>
                <c:pt idx="2">
                  <c:v>1.29</c:v>
                </c:pt>
                <c:pt idx="3">
                  <c:v>1.26</c:v>
                </c:pt>
                <c:pt idx="4">
                  <c:v>1.23</c:v>
                </c:pt>
                <c:pt idx="5">
                  <c:v>1.1599999999999999</c:v>
                </c:pt>
              </c:numCache>
            </c:numRef>
          </c:yVal>
          <c:smooth val="0"/>
        </c:ser>
        <c:ser>
          <c:idx val="3"/>
          <c:order val="3"/>
          <c:tx>
            <c:v>RA_He10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Ratio'!$O$10:$O$15</c:f>
              <c:numCache>
                <c:formatCode>0.00</c:formatCode>
                <c:ptCount val="6"/>
                <c:pt idx="0">
                  <c:v>1.36</c:v>
                </c:pt>
                <c:pt idx="1">
                  <c:v>1.35</c:v>
                </c:pt>
                <c:pt idx="2">
                  <c:v>1.31</c:v>
                </c:pt>
                <c:pt idx="3">
                  <c:v>1.29</c:v>
                </c:pt>
                <c:pt idx="4">
                  <c:v>1.25</c:v>
                </c:pt>
                <c:pt idx="5">
                  <c:v>1.18</c:v>
                </c:pt>
              </c:numCache>
            </c:numRef>
          </c:yVal>
          <c:smooth val="0"/>
        </c:ser>
        <c:ser>
          <c:idx val="4"/>
          <c:order val="4"/>
          <c:tx>
            <c:v>4/3x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-5.2777777777777882E-2"/>
                  <c:y val="-4.8683044315992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Ratio'!$J$10:$J$15</c:f>
              <c:numCache>
                <c:formatCode>General</c:formatCode>
                <c:ptCount val="6"/>
                <c:pt idx="0">
                  <c:v>1.33</c:v>
                </c:pt>
                <c:pt idx="1">
                  <c:v>1.33</c:v>
                </c:pt>
                <c:pt idx="2">
                  <c:v>1.33</c:v>
                </c:pt>
                <c:pt idx="3">
                  <c:v>1.33</c:v>
                </c:pt>
                <c:pt idx="4">
                  <c:v>1.33</c:v>
                </c:pt>
                <c:pt idx="5">
                  <c:v>1.33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925888"/>
        <c:axId val="107927808"/>
      </c:scatterChart>
      <c:valAx>
        <c:axId val="107925888"/>
        <c:scaling>
          <c:orientation val="minMax"/>
          <c:max val="-3"/>
          <c:min val="-8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960244210793529"/>
              <c:y val="0.7612462754793162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7927808"/>
        <c:crossesAt val="1"/>
        <c:crossBetween val="midCat"/>
        <c:majorUnit val="1"/>
        <c:minorUnit val="1"/>
      </c:valAx>
      <c:valAx>
        <c:axId val="107927808"/>
        <c:scaling>
          <c:orientation val="minMax"/>
          <c:max val="1.6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7925888"/>
        <c:crossesAt val="-8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>
                <a:latin typeface="Verdana" pitchFamily="34" charset="0"/>
                <a:ea typeface="Verdana" pitchFamily="34" charset="0"/>
                <a:cs typeface="Verdana" pitchFamily="34" charset="0"/>
              </a:rPr>
              <a:t> ratio (TS on)</a:t>
            </a:r>
            <a:endParaRPr lang="en-US" sz="120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1029805168619717"/>
          <c:y val="5.1699868953009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Ratio'!$L$3:$L$8</c:f>
              <c:numCache>
                <c:formatCode>0.00</c:formatCode>
                <c:ptCount val="6"/>
                <c:pt idx="0">
                  <c:v>1.25</c:v>
                </c:pt>
                <c:pt idx="1">
                  <c:v>1.22</c:v>
                </c:pt>
                <c:pt idx="2">
                  <c:v>1.2</c:v>
                </c:pt>
                <c:pt idx="3">
                  <c:v>1.1499999999999999</c:v>
                </c:pt>
                <c:pt idx="4">
                  <c:v>1.1399999999999999</c:v>
                </c:pt>
                <c:pt idx="5">
                  <c:v>1.08</c:v>
                </c:pt>
              </c:numCache>
            </c:numRef>
          </c:yVal>
          <c:smooth val="0"/>
        </c:ser>
        <c:ser>
          <c:idx val="1"/>
          <c:order val="1"/>
          <c:tx>
            <c:v>LD_Main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Ratio'!$M$3:$M$8</c:f>
              <c:numCache>
                <c:formatCode>0.00</c:formatCode>
                <c:ptCount val="6"/>
                <c:pt idx="0">
                  <c:v>1.23</c:v>
                </c:pt>
                <c:pt idx="1">
                  <c:v>1.21</c:v>
                </c:pt>
                <c:pt idx="2">
                  <c:v>1.19</c:v>
                </c:pt>
                <c:pt idx="3">
                  <c:v>1.1299999999999999</c:v>
                </c:pt>
                <c:pt idx="4">
                  <c:v>1.1100000000000001</c:v>
                </c:pt>
                <c:pt idx="5">
                  <c:v>1.07</c:v>
                </c:pt>
              </c:numCache>
            </c:numRef>
          </c:yVal>
          <c:smooth val="0"/>
        </c:ser>
        <c:ser>
          <c:idx val="2"/>
          <c:order val="2"/>
          <c:tx>
            <c:v>LP_Main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Ratio'!$N$3:$N$8</c:f>
              <c:numCache>
                <c:formatCode>0.00</c:formatCode>
                <c:ptCount val="6"/>
                <c:pt idx="0">
                  <c:v>1.23</c:v>
                </c:pt>
                <c:pt idx="1">
                  <c:v>1.21</c:v>
                </c:pt>
                <c:pt idx="2">
                  <c:v>1.18</c:v>
                </c:pt>
                <c:pt idx="3">
                  <c:v>1.1299999999999999</c:v>
                </c:pt>
                <c:pt idx="4">
                  <c:v>1.1100000000000001</c:v>
                </c:pt>
                <c:pt idx="5">
                  <c:v>1.06</c:v>
                </c:pt>
              </c:numCache>
            </c:numRef>
          </c:yVal>
          <c:smooth val="0"/>
        </c:ser>
        <c:ser>
          <c:idx val="3"/>
          <c:order val="3"/>
          <c:tx>
            <c:v>RA_Main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Ratio'!$O$3:$O$8</c:f>
              <c:numCache>
                <c:formatCode>0.00</c:formatCode>
                <c:ptCount val="6"/>
                <c:pt idx="0">
                  <c:v>1.24</c:v>
                </c:pt>
                <c:pt idx="1">
                  <c:v>1.21</c:v>
                </c:pt>
                <c:pt idx="2">
                  <c:v>1.19</c:v>
                </c:pt>
                <c:pt idx="3">
                  <c:v>1.1399999999999999</c:v>
                </c:pt>
                <c:pt idx="4">
                  <c:v>1.1200000000000001</c:v>
                </c:pt>
                <c:pt idx="5">
                  <c:v>1.07</c:v>
                </c:pt>
              </c:numCache>
            </c:numRef>
          </c:yVal>
          <c:smooth val="0"/>
        </c:ser>
        <c:ser>
          <c:idx val="4"/>
          <c:order val="4"/>
          <c:tx>
            <c:v>3/2x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3.644790747397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Ratio'!$J$3:$J$8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436480"/>
        <c:axId val="108459136"/>
      </c:scatterChart>
      <c:valAx>
        <c:axId val="108436480"/>
        <c:scaling>
          <c:orientation val="minMax"/>
          <c:max val="9"/>
          <c:min val="4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960244210793529"/>
              <c:y val="0.7612462754793162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459136"/>
        <c:crossesAt val="1"/>
        <c:crossBetween val="midCat"/>
        <c:majorUnit val="1"/>
        <c:minorUnit val="1"/>
      </c:valAx>
      <c:valAx>
        <c:axId val="108459136"/>
        <c:scaling>
          <c:orientation val="minMax"/>
          <c:max val="1.6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436480"/>
        <c:crosses val="autoZero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>
                <a:latin typeface="Verdana" pitchFamily="34" charset="0"/>
                <a:ea typeface="Verdana" pitchFamily="34" charset="0"/>
                <a:cs typeface="Verdana" pitchFamily="34" charset="0"/>
              </a:rPr>
              <a:t> ratio (TS off)</a:t>
            </a:r>
            <a:endParaRPr lang="en-US" sz="120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1029805168619717"/>
          <c:y val="5.1699868953009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Ratio'!$P$3:$P$8</c:f>
              <c:numCache>
                <c:formatCode>0.00</c:formatCode>
                <c:ptCount val="6"/>
                <c:pt idx="0">
                  <c:v>1.41</c:v>
                </c:pt>
                <c:pt idx="1">
                  <c:v>1.36</c:v>
                </c:pt>
                <c:pt idx="2">
                  <c:v>1.32</c:v>
                </c:pt>
                <c:pt idx="3">
                  <c:v>1.27</c:v>
                </c:pt>
                <c:pt idx="4">
                  <c:v>1.23</c:v>
                </c:pt>
                <c:pt idx="5">
                  <c:v>1.19</c:v>
                </c:pt>
              </c:numCache>
            </c:numRef>
          </c:yVal>
          <c:smooth val="0"/>
        </c:ser>
        <c:ser>
          <c:idx val="1"/>
          <c:order val="1"/>
          <c:tx>
            <c:v>LD_Main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Ratio'!$Q$3:$Q$8</c:f>
              <c:numCache>
                <c:formatCode>0.00</c:formatCode>
                <c:ptCount val="6"/>
                <c:pt idx="0">
                  <c:v>1.4</c:v>
                </c:pt>
                <c:pt idx="1">
                  <c:v>1.35</c:v>
                </c:pt>
                <c:pt idx="2">
                  <c:v>1.31</c:v>
                </c:pt>
                <c:pt idx="3">
                  <c:v>1.26</c:v>
                </c:pt>
                <c:pt idx="4">
                  <c:v>1.22</c:v>
                </c:pt>
                <c:pt idx="5">
                  <c:v>1.18</c:v>
                </c:pt>
              </c:numCache>
            </c:numRef>
          </c:yVal>
          <c:smooth val="0"/>
        </c:ser>
        <c:ser>
          <c:idx val="2"/>
          <c:order val="2"/>
          <c:tx>
            <c:v>LP_Main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Ratio'!$R$3:$R$8</c:f>
              <c:numCache>
                <c:formatCode>0.00</c:formatCode>
                <c:ptCount val="6"/>
                <c:pt idx="0">
                  <c:v>1.4</c:v>
                </c:pt>
                <c:pt idx="1">
                  <c:v>1.35</c:v>
                </c:pt>
                <c:pt idx="2">
                  <c:v>1.31</c:v>
                </c:pt>
                <c:pt idx="3">
                  <c:v>1.26</c:v>
                </c:pt>
                <c:pt idx="4">
                  <c:v>1.22</c:v>
                </c:pt>
                <c:pt idx="5">
                  <c:v>1.18</c:v>
                </c:pt>
              </c:numCache>
            </c:numRef>
          </c:yVal>
          <c:smooth val="0"/>
        </c:ser>
        <c:ser>
          <c:idx val="3"/>
          <c:order val="3"/>
          <c:tx>
            <c:v>RA_Main</c:v>
          </c:tx>
          <c:spPr>
            <a:ln w="47625">
              <a:noFill/>
            </a:ln>
          </c:spPr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Ratio'!$S$3:$S$8</c:f>
              <c:numCache>
                <c:formatCode>0.00</c:formatCode>
                <c:ptCount val="6"/>
                <c:pt idx="0">
                  <c:v>1.4</c:v>
                </c:pt>
                <c:pt idx="1">
                  <c:v>1.35</c:v>
                </c:pt>
                <c:pt idx="2">
                  <c:v>1.31</c:v>
                </c:pt>
                <c:pt idx="3">
                  <c:v>1.26</c:v>
                </c:pt>
                <c:pt idx="4">
                  <c:v>1.22</c:v>
                </c:pt>
                <c:pt idx="5">
                  <c:v>1.18</c:v>
                </c:pt>
              </c:numCache>
            </c:numRef>
          </c:yVal>
          <c:smooth val="0"/>
        </c:ser>
        <c:ser>
          <c:idx val="4"/>
          <c:order val="4"/>
          <c:tx>
            <c:v>3/2x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3.644790747397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Ratio'!$K$3:$K$8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</c:numCache>
            </c:numRef>
          </c:xVal>
          <c:yVal>
            <c:numRef>
              <c:f>'Expansion Ratio'!$J$3:$J$8</c:f>
              <c:numCache>
                <c:formatCode>General</c:formatCode>
                <c:ptCount val="6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466944"/>
        <c:axId val="108468864"/>
      </c:scatterChart>
      <c:valAx>
        <c:axId val="108466944"/>
        <c:scaling>
          <c:orientation val="minMax"/>
          <c:max val="9"/>
          <c:min val="4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960244210793529"/>
              <c:y val="0.7612462754793162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468864"/>
        <c:crossesAt val="1"/>
        <c:crossBetween val="midCat"/>
        <c:majorUnit val="1"/>
        <c:minorUnit val="1"/>
      </c:valAx>
      <c:valAx>
        <c:axId val="108468864"/>
        <c:scaling>
          <c:orientation val="minMax"/>
          <c:max val="1.6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466944"/>
        <c:crosses val="autoZero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 dirty="0">
                <a:latin typeface="Verdana" pitchFamily="34" charset="0"/>
                <a:ea typeface="Verdana" pitchFamily="34" charset="0"/>
                <a:cs typeface="Verdana" pitchFamily="34" charset="0"/>
              </a:rPr>
              <a:t> ratio (TS on)</a:t>
            </a: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1029805168619717"/>
          <c:y val="5.1699868953009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Ratio'!$L$10:$L$15</c:f>
              <c:numCache>
                <c:formatCode>0.00</c:formatCode>
                <c:ptCount val="6"/>
                <c:pt idx="0">
                  <c:v>1.57</c:v>
                </c:pt>
                <c:pt idx="1">
                  <c:v>1.43</c:v>
                </c:pt>
                <c:pt idx="2">
                  <c:v>1.49</c:v>
                </c:pt>
                <c:pt idx="3">
                  <c:v>1.34</c:v>
                </c:pt>
                <c:pt idx="4">
                  <c:v>1.38</c:v>
                </c:pt>
                <c:pt idx="5">
                  <c:v>1.22</c:v>
                </c:pt>
              </c:numCache>
            </c:numRef>
          </c:yVal>
          <c:smooth val="0"/>
        </c:ser>
        <c:ser>
          <c:idx val="1"/>
          <c:order val="1"/>
          <c:tx>
            <c:v>LD_He10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Ratio'!$M$10:$M$15</c:f>
              <c:numCache>
                <c:formatCode>0.00</c:formatCode>
                <c:ptCount val="6"/>
                <c:pt idx="0">
                  <c:v>1.35</c:v>
                </c:pt>
                <c:pt idx="1">
                  <c:v>1.32</c:v>
                </c:pt>
                <c:pt idx="2">
                  <c:v>1.3</c:v>
                </c:pt>
                <c:pt idx="3">
                  <c:v>1.26</c:v>
                </c:pt>
                <c:pt idx="4">
                  <c:v>1.23</c:v>
                </c:pt>
                <c:pt idx="5">
                  <c:v>1.1599999999999999</c:v>
                </c:pt>
              </c:numCache>
            </c:numRef>
          </c:yVal>
          <c:smooth val="0"/>
        </c:ser>
        <c:ser>
          <c:idx val="2"/>
          <c:order val="2"/>
          <c:tx>
            <c:v>LP_He10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Ratio'!$N$10:$N$15</c:f>
              <c:numCache>
                <c:formatCode>0.00</c:formatCode>
                <c:ptCount val="6"/>
                <c:pt idx="0">
                  <c:v>1.34</c:v>
                </c:pt>
                <c:pt idx="1">
                  <c:v>1.31</c:v>
                </c:pt>
                <c:pt idx="2">
                  <c:v>1.29</c:v>
                </c:pt>
                <c:pt idx="3">
                  <c:v>1.26</c:v>
                </c:pt>
                <c:pt idx="4">
                  <c:v>1.23</c:v>
                </c:pt>
                <c:pt idx="5">
                  <c:v>1.1599999999999999</c:v>
                </c:pt>
              </c:numCache>
            </c:numRef>
          </c:yVal>
          <c:smooth val="0"/>
        </c:ser>
        <c:ser>
          <c:idx val="3"/>
          <c:order val="3"/>
          <c:tx>
            <c:v>RA_He10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Ratio'!$O$10:$O$15</c:f>
              <c:numCache>
                <c:formatCode>0.00</c:formatCode>
                <c:ptCount val="6"/>
                <c:pt idx="0">
                  <c:v>1.36</c:v>
                </c:pt>
                <c:pt idx="1">
                  <c:v>1.35</c:v>
                </c:pt>
                <c:pt idx="2">
                  <c:v>1.31</c:v>
                </c:pt>
                <c:pt idx="3">
                  <c:v>1.29</c:v>
                </c:pt>
                <c:pt idx="4">
                  <c:v>1.25</c:v>
                </c:pt>
                <c:pt idx="5">
                  <c:v>1.18</c:v>
                </c:pt>
              </c:numCache>
            </c:numRef>
          </c:yVal>
          <c:smooth val="0"/>
        </c:ser>
        <c:ser>
          <c:idx val="4"/>
          <c:order val="4"/>
          <c:tx>
            <c:v>5/3x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3.644790747397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Ratio'!$J$10:$J$15</c:f>
              <c:numCache>
                <c:formatCode>General</c:formatCode>
                <c:ptCount val="6"/>
                <c:pt idx="0">
                  <c:v>1.66</c:v>
                </c:pt>
                <c:pt idx="1">
                  <c:v>1.66</c:v>
                </c:pt>
                <c:pt idx="2">
                  <c:v>1.66</c:v>
                </c:pt>
                <c:pt idx="3">
                  <c:v>1.66</c:v>
                </c:pt>
                <c:pt idx="4">
                  <c:v>1.66</c:v>
                </c:pt>
                <c:pt idx="5">
                  <c:v>1.66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561536"/>
        <c:axId val="108563456"/>
      </c:scatterChart>
      <c:valAx>
        <c:axId val="108561536"/>
        <c:scaling>
          <c:orientation val="minMax"/>
          <c:max val="-3"/>
          <c:min val="-8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960244210793529"/>
              <c:y val="0.7612462754793162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563456"/>
        <c:crossesAt val="1"/>
        <c:crossBetween val="midCat"/>
        <c:majorUnit val="1"/>
        <c:minorUnit val="1"/>
      </c:valAx>
      <c:valAx>
        <c:axId val="108563456"/>
        <c:scaling>
          <c:orientation val="minMax"/>
          <c:max val="1.7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561536"/>
        <c:crossesAt val="-8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r>
              <a:rPr lang="en-US" sz="1200">
                <a:latin typeface="Verdana" pitchFamily="34" charset="0"/>
                <a:ea typeface="Verdana" pitchFamily="34" charset="0"/>
                <a:cs typeface="Verdana" pitchFamily="34" charset="0"/>
              </a:rPr>
              <a:t>Data expansion</a:t>
            </a:r>
            <a:r>
              <a:rPr lang="en-US" sz="1200" baseline="0">
                <a:latin typeface="Verdana" pitchFamily="34" charset="0"/>
                <a:ea typeface="Verdana" pitchFamily="34" charset="0"/>
                <a:cs typeface="Verdana" pitchFamily="34" charset="0"/>
              </a:rPr>
              <a:t> ratio (TS off)</a:t>
            </a:r>
            <a:endParaRPr lang="en-US" sz="1200">
              <a:latin typeface="Verdana" pitchFamily="34" charset="0"/>
              <a:ea typeface="Verdana" pitchFamily="34" charset="0"/>
              <a:cs typeface="Verdana" pitchFamily="34" charset="0"/>
            </a:endParaRPr>
          </a:p>
        </c:rich>
      </c:tx>
      <c:layout>
        <c:manualLayout>
          <c:xMode val="edge"/>
          <c:yMode val="edge"/>
          <c:x val="0.21029805168619717"/>
          <c:y val="5.169986895300938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72556324399405"/>
          <c:y val="0.15331811962458772"/>
          <c:w val="0.83845808889742712"/>
          <c:h val="0.54926321543724388"/>
        </c:manualLayout>
      </c:layout>
      <c:scatterChart>
        <c:scatterStyle val="lineMarker"/>
        <c:varyColors val="0"/>
        <c:ser>
          <c:idx val="0"/>
          <c:order val="0"/>
          <c:tx>
            <c:v>AI_He10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Ratio'!$P$10:$P$15</c:f>
              <c:numCache>
                <c:formatCode>0.00</c:formatCode>
                <c:ptCount val="6"/>
                <c:pt idx="0">
                  <c:v>1.57</c:v>
                </c:pt>
                <c:pt idx="1">
                  <c:v>1.54</c:v>
                </c:pt>
                <c:pt idx="2">
                  <c:v>1.5</c:v>
                </c:pt>
                <c:pt idx="3">
                  <c:v>1.46</c:v>
                </c:pt>
                <c:pt idx="4">
                  <c:v>1.42</c:v>
                </c:pt>
                <c:pt idx="5">
                  <c:v>1.38</c:v>
                </c:pt>
              </c:numCache>
            </c:numRef>
          </c:yVal>
          <c:smooth val="0"/>
        </c:ser>
        <c:ser>
          <c:idx val="1"/>
          <c:order val="1"/>
          <c:tx>
            <c:v>LD_He10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Ratio'!$Q$10:$Q$15</c:f>
              <c:numCache>
                <c:formatCode>0.00</c:formatCode>
                <c:ptCount val="6"/>
                <c:pt idx="0">
                  <c:v>1.57</c:v>
                </c:pt>
                <c:pt idx="1">
                  <c:v>1.53</c:v>
                </c:pt>
                <c:pt idx="2">
                  <c:v>1.5</c:v>
                </c:pt>
                <c:pt idx="3">
                  <c:v>1.45</c:v>
                </c:pt>
                <c:pt idx="4">
                  <c:v>1.41</c:v>
                </c:pt>
                <c:pt idx="5">
                  <c:v>1.37</c:v>
                </c:pt>
              </c:numCache>
            </c:numRef>
          </c:yVal>
          <c:smooth val="0"/>
        </c:ser>
        <c:ser>
          <c:idx val="2"/>
          <c:order val="2"/>
          <c:tx>
            <c:v>LP_He10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Ratio'!$R$10:$R$15</c:f>
              <c:numCache>
                <c:formatCode>0.00</c:formatCode>
                <c:ptCount val="6"/>
                <c:pt idx="0">
                  <c:v>1.57</c:v>
                </c:pt>
                <c:pt idx="1">
                  <c:v>1.54</c:v>
                </c:pt>
                <c:pt idx="2">
                  <c:v>1.5</c:v>
                </c:pt>
                <c:pt idx="3">
                  <c:v>1.46</c:v>
                </c:pt>
                <c:pt idx="4">
                  <c:v>1.41</c:v>
                </c:pt>
                <c:pt idx="5">
                  <c:v>1.37</c:v>
                </c:pt>
              </c:numCache>
            </c:numRef>
          </c:yVal>
          <c:smooth val="0"/>
        </c:ser>
        <c:ser>
          <c:idx val="3"/>
          <c:order val="3"/>
          <c:tx>
            <c:v>RA_He10</c:v>
          </c:tx>
          <c:spPr>
            <a:ln w="47625">
              <a:noFill/>
            </a:ln>
          </c:spPr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Ratio'!$S$10:$S$15</c:f>
              <c:numCache>
                <c:formatCode>0.00</c:formatCode>
                <c:ptCount val="6"/>
                <c:pt idx="0">
                  <c:v>1.57</c:v>
                </c:pt>
                <c:pt idx="1">
                  <c:v>1.53</c:v>
                </c:pt>
                <c:pt idx="2">
                  <c:v>1.49</c:v>
                </c:pt>
                <c:pt idx="3">
                  <c:v>1.45</c:v>
                </c:pt>
                <c:pt idx="4">
                  <c:v>1.41</c:v>
                </c:pt>
                <c:pt idx="5">
                  <c:v>1.37</c:v>
                </c:pt>
              </c:numCache>
            </c:numRef>
          </c:yVal>
          <c:smooth val="0"/>
        </c:ser>
        <c:ser>
          <c:idx val="4"/>
          <c:order val="4"/>
          <c:tx>
            <c:v>5/3x LCU bit size limit</c:v>
          </c:tx>
          <c:spPr>
            <a:ln w="47625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layout>
                <c:manualLayout>
                  <c:x val="0"/>
                  <c:y val="-3.644790747397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'Expansion Ratio'!$K$10:$K$15</c:f>
              <c:numCache>
                <c:formatCode>General</c:formatCode>
                <c:ptCount val="6"/>
                <c:pt idx="0">
                  <c:v>-8</c:v>
                </c:pt>
                <c:pt idx="1">
                  <c:v>-7</c:v>
                </c:pt>
                <c:pt idx="2">
                  <c:v>-6</c:v>
                </c:pt>
                <c:pt idx="3">
                  <c:v>-5</c:v>
                </c:pt>
                <c:pt idx="4">
                  <c:v>-4</c:v>
                </c:pt>
                <c:pt idx="5">
                  <c:v>-3</c:v>
                </c:pt>
              </c:numCache>
            </c:numRef>
          </c:xVal>
          <c:yVal>
            <c:numRef>
              <c:f>'Expansion Ratio'!$J$10:$J$15</c:f>
              <c:numCache>
                <c:formatCode>General</c:formatCode>
                <c:ptCount val="6"/>
                <c:pt idx="0">
                  <c:v>1.66</c:v>
                </c:pt>
                <c:pt idx="1">
                  <c:v>1.66</c:v>
                </c:pt>
                <c:pt idx="2">
                  <c:v>1.66</c:v>
                </c:pt>
                <c:pt idx="3">
                  <c:v>1.66</c:v>
                </c:pt>
                <c:pt idx="4">
                  <c:v>1.66</c:v>
                </c:pt>
                <c:pt idx="5">
                  <c:v>1.66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722816"/>
        <c:axId val="108753664"/>
      </c:scatterChart>
      <c:valAx>
        <c:axId val="108722816"/>
        <c:scaling>
          <c:orientation val="minMax"/>
          <c:max val="-3"/>
          <c:min val="-8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r>
                  <a:rPr lang="en-US" altLang="en-US" sz="80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QP</a:t>
                </a:r>
              </a:p>
            </c:rich>
          </c:tx>
          <c:layout>
            <c:manualLayout>
              <c:xMode val="edge"/>
              <c:yMode val="edge"/>
              <c:x val="0.91960244210793529"/>
              <c:y val="0.7612462754793162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753664"/>
        <c:crossesAt val="1"/>
        <c:crossBetween val="midCat"/>
        <c:majorUnit val="1"/>
        <c:minorUnit val="1"/>
      </c:valAx>
      <c:valAx>
        <c:axId val="108753664"/>
        <c:scaling>
          <c:orientation val="minMax"/>
          <c:max val="1.7"/>
          <c:min val="1"/>
        </c:scaling>
        <c:delete val="0"/>
        <c:axPos val="l"/>
        <c:majorGridlines>
          <c:spPr>
            <a:ln cap="sq"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zh-CN"/>
          </a:p>
        </c:txPr>
        <c:crossAx val="108722816"/>
        <c:crossesAt val="-8"/>
        <c:crossBetween val="midCat"/>
        <c:majorUnit val="0.1"/>
        <c:minorUnit val="0.1"/>
      </c:valAx>
    </c:plotArea>
    <c:legend>
      <c:legendPos val="b"/>
      <c:layout>
        <c:manualLayout>
          <c:xMode val="edge"/>
          <c:yMode val="edge"/>
          <c:x val="2.8532172403525603E-2"/>
          <c:y val="0.82847294733725574"/>
          <c:w val="0.94155029057070727"/>
          <c:h val="0.14106592620660835"/>
        </c:manualLayout>
      </c:layout>
      <c:overlay val="1"/>
      <c:txPr>
        <a:bodyPr/>
        <a:lstStyle/>
        <a:p>
          <a:pPr>
            <a:defRPr sz="1000">
              <a:latin typeface="Verdana" pitchFamily="34" charset="0"/>
              <a:ea typeface="Verdana" pitchFamily="34" charset="0"/>
              <a:cs typeface="Verdana" pitchFamily="34" charset="0"/>
            </a:defRPr>
          </a:pPr>
          <a:endParaRPr lang="zh-CN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8E48F0E-B471-4648-BB82-B2153254ADC2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B6BF40E-A026-468D-966B-706FBA26D57A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6595461" y="6480000"/>
            <a:ext cx="252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Visual &amp; Parallel Computing Group</a:t>
            </a:r>
          </a:p>
        </p:txBody>
      </p:sp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31920" y="6235547"/>
            <a:ext cx="4428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1C5"/>
                </a:solidFill>
                <a:latin typeface="Neo Sans Intel" pitchFamily="34" charset="0"/>
              </a:rPr>
              <a:t>Visual &amp; Parallel Computing</a:t>
            </a:r>
            <a:r>
              <a:rPr lang="en-US" sz="20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2000" dirty="0" smtClean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614511" y="6480000"/>
            <a:ext cx="252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Visual &amp; Parallel Computing Group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819400" y="6480000"/>
            <a:ext cx="252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Neo Sans Intel" pitchFamily="34" charset="0"/>
              </a:rPr>
              <a:t>Visual &amp; Parallel Computing Group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19FFF77-BEC0-4D32-8716-07976DE4A75D}" type="datetime4">
              <a:rPr lang="en-US" smtClean="0"/>
              <a:t>January 12, 2013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23E599C-BA42-444D-8603-9F2492D7B4EA}" type="datetime4">
              <a:rPr lang="en-US" smtClean="0"/>
              <a:t>January 12,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072170" y="6480986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71C5"/>
                </a:solidFill>
                <a:latin typeface="Neo Sans Intel" pitchFamily="34" charset="0"/>
              </a:rPr>
              <a:t>Visual  &amp;  Parallel Computing</a:t>
            </a:r>
            <a:r>
              <a:rPr lang="en-US" sz="1200" baseline="0" dirty="0" smtClean="0">
                <a:solidFill>
                  <a:srgbClr val="0071C5"/>
                </a:solidFill>
                <a:latin typeface="Neo Sans Intel" pitchFamily="34" charset="0"/>
              </a:rPr>
              <a:t> Group</a:t>
            </a:r>
            <a:endParaRPr lang="en-US" sz="1200" dirty="0">
              <a:solidFill>
                <a:srgbClr val="0071C5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 LCU bit size limit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7" y="3649814"/>
            <a:ext cx="4343400" cy="341697"/>
          </a:xfrm>
        </p:spPr>
        <p:txBody>
          <a:bodyPr/>
          <a:lstStyle/>
          <a:p>
            <a:r>
              <a:rPr lang="en-US" dirty="0" smtClean="0"/>
              <a:t>Wenhao Zhang, Yi-</a:t>
            </a:r>
            <a:r>
              <a:rPr lang="en-US" dirty="0" err="1" smtClean="0"/>
              <a:t>jen</a:t>
            </a:r>
            <a:r>
              <a:rPr lang="en-US" dirty="0" smtClean="0"/>
              <a:t> Chiu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JCTVC-L0292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changes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In A.3.1 and A.3.3</a:t>
            </a:r>
          </a:p>
          <a:p>
            <a:pPr marL="342900" lvl="0" indent="-342900" algn="just" hangingPunct="0">
              <a:spcBef>
                <a:spcPts val="680"/>
              </a:spcBef>
              <a:spcAft>
                <a:spcPts val="0"/>
              </a:spcAft>
              <a:buFont typeface="Times New Roman"/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254000" algn="l"/>
                <a:tab pos="756285" algn="l"/>
                <a:tab pos="1008380" algn="l"/>
                <a:tab pos="1260475" algn="l"/>
              </a:tabLst>
            </a:pPr>
            <a:r>
              <a:rPr lang="en-US" altLang="zh-CN" sz="2000" dirty="0">
                <a:latin typeface="Times New Roman"/>
                <a:ea typeface="Times New Roman"/>
              </a:rPr>
              <a:t>The number of times </a:t>
            </a:r>
            <a:r>
              <a:rPr lang="en-US" altLang="zh-CN" sz="2000" dirty="0" err="1">
                <a:latin typeface="Times New Roman"/>
                <a:ea typeface="Times New Roman"/>
              </a:rPr>
              <a:t>read_bits</a:t>
            </a:r>
            <a:r>
              <a:rPr lang="en-US" altLang="zh-CN" sz="2000" dirty="0">
                <a:latin typeface="Times New Roman"/>
                <a:ea typeface="Times New Roman"/>
              </a:rPr>
              <a:t>( 1 ) is called in </a:t>
            </a:r>
            <a:r>
              <a:rPr lang="en-US" altLang="zh-CN" sz="2000" dirty="0" err="1">
                <a:latin typeface="Times New Roman"/>
                <a:ea typeface="Times New Roman"/>
              </a:rPr>
              <a:t>subclauses</a:t>
            </a:r>
            <a:r>
              <a:rPr lang="en-US" altLang="zh-CN" sz="2000" dirty="0">
                <a:latin typeface="Times New Roman"/>
                <a:ea typeface="Times New Roman"/>
              </a:rPr>
              <a:t> 9.2.3.2.2 and 9.2.3.2.3 when parsing </a:t>
            </a:r>
            <a:r>
              <a:rPr lang="en-US" altLang="zh-CN" sz="2000" dirty="0" err="1">
                <a:latin typeface="Times New Roman"/>
                <a:ea typeface="Times New Roman"/>
              </a:rPr>
              <a:t>coding_tree_unit</a:t>
            </a:r>
            <a:r>
              <a:rPr lang="en-US" altLang="zh-CN" sz="2000" dirty="0">
                <a:latin typeface="Times New Roman"/>
                <a:ea typeface="Times New Roman"/>
              </a:rPr>
              <a:t>( ) data for any coding tree unit shall be less than or equal to </a:t>
            </a:r>
            <a:r>
              <a:rPr lang="en-US" altLang="zh-CN" sz="2000" strike="sngStrike" dirty="0">
                <a:solidFill>
                  <a:srgbClr val="FF0000"/>
                </a:solidFill>
                <a:latin typeface="Times New Roman"/>
                <a:ea typeface="Times New Roman"/>
              </a:rPr>
              <a:t>4 * </a:t>
            </a:r>
            <a:r>
              <a:rPr lang="en-US" altLang="zh-CN" sz="2000" strike="sngStrike" dirty="0" err="1">
                <a:solidFill>
                  <a:srgbClr val="FF0000"/>
                </a:solidFill>
                <a:latin typeface="Times New Roman"/>
                <a:ea typeface="Times New Roman"/>
              </a:rPr>
              <a:t>RawCtuBits</a:t>
            </a:r>
            <a:r>
              <a:rPr lang="en-US" altLang="zh-CN" sz="2000" strike="sngStrike" dirty="0">
                <a:solidFill>
                  <a:srgbClr val="FF0000"/>
                </a:solidFill>
                <a:latin typeface="Times New Roman"/>
                <a:ea typeface="Times New Roman"/>
              </a:rPr>
              <a:t> / </a:t>
            </a:r>
            <a:r>
              <a:rPr lang="en-US" altLang="zh-CN" sz="2000" strike="sngStrike" dirty="0" smtClean="0">
                <a:solidFill>
                  <a:srgbClr val="FF0000"/>
                </a:solidFill>
                <a:latin typeface="Times New Roman"/>
                <a:ea typeface="Times New Roman"/>
              </a:rPr>
              <a:t>3</a:t>
            </a:r>
            <a:r>
              <a:rPr lang="en-US" altLang="zh-CN" sz="2000" dirty="0">
                <a:highlight>
                  <a:srgbClr val="FFFF00"/>
                </a:highlight>
                <a:latin typeface="Times New Roman"/>
                <a:ea typeface="Times New Roman"/>
              </a:rPr>
              <a:t> </a:t>
            </a:r>
            <a:r>
              <a:rPr lang="en-US" altLang="zh-CN" sz="2000" dirty="0" smtClean="0">
                <a:highlight>
                  <a:srgbClr val="FFFF00"/>
                </a:highlight>
                <a:latin typeface="Times New Roman"/>
                <a:ea typeface="Times New Roman"/>
              </a:rPr>
              <a:t>3</a:t>
            </a:r>
            <a:r>
              <a:rPr lang="en-US" altLang="zh-CN" sz="2000" dirty="0">
                <a:highlight>
                  <a:srgbClr val="FFFF00"/>
                </a:highlight>
                <a:latin typeface="Times New Roman"/>
                <a:ea typeface="Times New Roman"/>
              </a:rPr>
              <a:t> * </a:t>
            </a:r>
            <a:r>
              <a:rPr lang="en-US" altLang="zh-CN" sz="2000" dirty="0" err="1">
                <a:highlight>
                  <a:srgbClr val="FFFF00"/>
                </a:highlight>
                <a:latin typeface="Times New Roman"/>
                <a:ea typeface="Times New Roman"/>
              </a:rPr>
              <a:t>RawCtuBits</a:t>
            </a:r>
            <a:r>
              <a:rPr lang="en-US" altLang="zh-CN" sz="2000" dirty="0">
                <a:highlight>
                  <a:srgbClr val="FFFF00"/>
                </a:highlight>
                <a:latin typeface="Times New Roman"/>
                <a:ea typeface="Times New Roman"/>
              </a:rPr>
              <a:t> / 2</a:t>
            </a:r>
            <a:r>
              <a:rPr lang="en-US" altLang="zh-CN" sz="2000" dirty="0" smtClean="0">
                <a:latin typeface="Times New Roman"/>
                <a:ea typeface="Times New Roman"/>
              </a:rPr>
              <a:t>.</a:t>
            </a:r>
            <a:endParaRPr lang="zh-CN" altLang="zh-CN" sz="2000" dirty="0">
              <a:latin typeface="Times New Roman"/>
              <a:ea typeface="Times New Roman"/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A.3.2</a:t>
            </a:r>
          </a:p>
          <a:p>
            <a:pPr marL="342900" lvl="0" indent="-342900" algn="just" hangingPunct="0">
              <a:spcBef>
                <a:spcPts val="680"/>
              </a:spcBef>
              <a:spcAft>
                <a:spcPts val="0"/>
              </a:spcAft>
              <a:buFont typeface="Times New Roman"/>
              <a:buChar char="–"/>
              <a:tabLst>
                <a:tab pos="228600" algn="l"/>
                <a:tab pos="457200" algn="l"/>
                <a:tab pos="685800" algn="l"/>
                <a:tab pos="914400" algn="l"/>
                <a:tab pos="254000" algn="l"/>
                <a:tab pos="756285" algn="l"/>
                <a:tab pos="1008380" algn="l"/>
                <a:tab pos="1260475" algn="l"/>
              </a:tabLst>
            </a:pPr>
            <a:r>
              <a:rPr lang="en-US" altLang="zh-CN" sz="1800" dirty="0">
                <a:latin typeface="Times New Roman"/>
                <a:ea typeface="Times New Roman"/>
              </a:rPr>
              <a:t>The number of times </a:t>
            </a:r>
            <a:r>
              <a:rPr lang="en-US" altLang="zh-CN" sz="1800" dirty="0" err="1">
                <a:latin typeface="Times New Roman"/>
                <a:ea typeface="Times New Roman"/>
              </a:rPr>
              <a:t>read_bits</a:t>
            </a:r>
            <a:r>
              <a:rPr lang="en-US" altLang="zh-CN" sz="1800" dirty="0">
                <a:latin typeface="Times New Roman"/>
                <a:ea typeface="Times New Roman"/>
              </a:rPr>
              <a:t>( 1 ) is called in </a:t>
            </a:r>
            <a:r>
              <a:rPr lang="en-US" altLang="zh-CN" sz="1800" dirty="0" err="1">
                <a:latin typeface="Times New Roman"/>
                <a:ea typeface="Times New Roman"/>
              </a:rPr>
              <a:t>subclauses</a:t>
            </a:r>
            <a:r>
              <a:rPr lang="en-US" altLang="zh-CN" sz="1800" dirty="0">
                <a:latin typeface="Times New Roman"/>
                <a:ea typeface="Times New Roman"/>
              </a:rPr>
              <a:t> 9.2.3.2.2 and 9.2.3.2.3 when parsing </a:t>
            </a:r>
            <a:r>
              <a:rPr lang="en-US" altLang="zh-CN" sz="1800" dirty="0" err="1">
                <a:latin typeface="Times New Roman"/>
                <a:ea typeface="Times New Roman"/>
              </a:rPr>
              <a:t>coding_tree_unit</a:t>
            </a:r>
            <a:r>
              <a:rPr lang="en-US" altLang="zh-CN" sz="1800" dirty="0">
                <a:latin typeface="Times New Roman"/>
                <a:ea typeface="Times New Roman"/>
              </a:rPr>
              <a:t>( ) data for any coding tree unit shall be less than or equal to </a:t>
            </a:r>
            <a:r>
              <a:rPr lang="en-US" altLang="zh-CN" sz="1800" strike="sngStrike" dirty="0">
                <a:solidFill>
                  <a:srgbClr val="FF0000"/>
                </a:solidFill>
                <a:latin typeface="Times New Roman"/>
                <a:ea typeface="Times New Roman"/>
              </a:rPr>
              <a:t>4 * </a:t>
            </a:r>
            <a:r>
              <a:rPr lang="en-US" altLang="zh-CN" sz="1800" strike="sngStrike" dirty="0" err="1">
                <a:solidFill>
                  <a:srgbClr val="FF0000"/>
                </a:solidFill>
                <a:latin typeface="Times New Roman"/>
                <a:ea typeface="Times New Roman"/>
              </a:rPr>
              <a:t>RawCtuBits</a:t>
            </a:r>
            <a:r>
              <a:rPr lang="en-US" altLang="zh-CN" sz="1800" strike="sngStrike" dirty="0">
                <a:solidFill>
                  <a:srgbClr val="FF0000"/>
                </a:solidFill>
                <a:latin typeface="Times New Roman"/>
                <a:ea typeface="Times New Roman"/>
              </a:rPr>
              <a:t> / 3</a:t>
            </a:r>
            <a:r>
              <a:rPr lang="en-US" altLang="zh-CN" sz="1800" dirty="0">
                <a:highlight>
                  <a:srgbClr val="FFFF00"/>
                </a:highlight>
                <a:latin typeface="Times New Roman"/>
                <a:ea typeface="Times New Roman"/>
              </a:rPr>
              <a:t> </a:t>
            </a:r>
            <a:r>
              <a:rPr lang="en-US" altLang="zh-CN" sz="1800" dirty="0" smtClean="0">
                <a:highlight>
                  <a:srgbClr val="FFFF00"/>
                </a:highlight>
                <a:latin typeface="Times New Roman"/>
                <a:ea typeface="Times New Roman"/>
              </a:rPr>
              <a:t>5</a:t>
            </a:r>
            <a:r>
              <a:rPr lang="en-US" altLang="zh-CN" sz="1800" dirty="0">
                <a:highlight>
                  <a:srgbClr val="FFFF00"/>
                </a:highlight>
                <a:latin typeface="Times New Roman"/>
                <a:ea typeface="Times New Roman"/>
              </a:rPr>
              <a:t> * </a:t>
            </a:r>
            <a:r>
              <a:rPr lang="en-US" altLang="zh-CN" sz="1800" dirty="0" err="1">
                <a:highlight>
                  <a:srgbClr val="FFFF00"/>
                </a:highlight>
                <a:latin typeface="Times New Roman"/>
                <a:ea typeface="Times New Roman"/>
              </a:rPr>
              <a:t>RawCtuBits</a:t>
            </a:r>
            <a:r>
              <a:rPr lang="en-US" altLang="zh-CN" sz="1800" dirty="0">
                <a:highlight>
                  <a:srgbClr val="FFFF00"/>
                </a:highlight>
                <a:latin typeface="Times New Roman"/>
                <a:ea typeface="Times New Roman"/>
              </a:rPr>
              <a:t> / </a:t>
            </a:r>
            <a:r>
              <a:rPr lang="en-US" altLang="zh-CN" sz="1800" dirty="0" smtClean="0">
                <a:highlight>
                  <a:srgbClr val="FFFF00"/>
                </a:highlight>
                <a:latin typeface="Times New Roman"/>
                <a:ea typeface="Times New Roman"/>
              </a:rPr>
              <a:t>3</a:t>
            </a:r>
            <a:r>
              <a:rPr lang="en-US" altLang="zh-CN" sz="1800" dirty="0" smtClean="0">
                <a:latin typeface="Times New Roman"/>
                <a:ea typeface="Times New Roman"/>
              </a:rPr>
              <a:t>.</a:t>
            </a:r>
            <a:endParaRPr lang="zh-CN" altLang="zh-CN" sz="1800" dirty="0">
              <a:latin typeface="Times New Roman"/>
              <a:ea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827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Investigate the LCU bit size limit with expansion ratio of 4/3 in current HEVC </a:t>
            </a:r>
            <a:r>
              <a:rPr lang="en-US" dirty="0" err="1" smtClean="0"/>
              <a:t>SoDIS</a:t>
            </a:r>
            <a:r>
              <a:rPr lang="en-US" dirty="0"/>
              <a:t>.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A number of violations are observed, </a:t>
            </a:r>
          </a:p>
          <a:p>
            <a:pPr lvl="2"/>
            <a:r>
              <a:rPr lang="en-US" dirty="0" smtClean="0"/>
              <a:t>when transform skip is off</a:t>
            </a:r>
          </a:p>
          <a:p>
            <a:pPr lvl="2"/>
            <a:r>
              <a:rPr lang="en-US" dirty="0" smtClean="0"/>
              <a:t>when HE_10 configuration is used.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Propose to increase the </a:t>
            </a:r>
            <a:r>
              <a:rPr lang="en-US" altLang="zh-CN" dirty="0"/>
              <a:t>expansion </a:t>
            </a:r>
            <a:r>
              <a:rPr lang="en-US" altLang="zh-CN" dirty="0" smtClean="0"/>
              <a:t>ratio of LCU bit size limit to </a:t>
            </a:r>
            <a:r>
              <a:rPr lang="en-US" altLang="zh-CN" dirty="0" smtClean="0">
                <a:solidFill>
                  <a:srgbClr val="0071C5"/>
                </a:solidFill>
              </a:rPr>
              <a:t>3/2 (1.5) </a:t>
            </a:r>
            <a:r>
              <a:rPr lang="en-US" altLang="zh-CN" dirty="0" smtClean="0"/>
              <a:t>for </a:t>
            </a:r>
            <a:r>
              <a:rPr lang="en-CA" altLang="zh-CN" dirty="0" smtClean="0"/>
              <a:t>Main &amp; Main </a:t>
            </a:r>
            <a:r>
              <a:rPr lang="en-CA" altLang="zh-CN" dirty="0"/>
              <a:t>Still Picture Profile and </a:t>
            </a:r>
            <a:r>
              <a:rPr lang="en-CA" altLang="zh-CN" dirty="0" smtClean="0">
                <a:solidFill>
                  <a:srgbClr val="0071C5"/>
                </a:solidFill>
              </a:rPr>
              <a:t>5/3 (1.66) </a:t>
            </a:r>
            <a:r>
              <a:rPr lang="en-CA" altLang="zh-CN" dirty="0"/>
              <a:t>for Main 10 </a:t>
            </a:r>
            <a:r>
              <a:rPr lang="en-CA" altLang="zh-CN" dirty="0" smtClean="0"/>
              <a:t>Profile.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conditions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Sequence: synthesized </a:t>
            </a:r>
            <a:r>
              <a:rPr lang="en-US" altLang="zh-CN" i="1" dirty="0" err="1" smtClean="0"/>
              <a:t>SandStorms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(640x240, 30 </a:t>
            </a:r>
            <a:r>
              <a:rPr lang="en-US" altLang="zh-CN" dirty="0" smtClean="0"/>
              <a:t>frames). </a:t>
            </a:r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Platform: HM9.1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QP setting:</a:t>
            </a:r>
          </a:p>
          <a:p>
            <a:pPr lvl="2"/>
            <a:r>
              <a:rPr lang="en-US" altLang="zh-CN" dirty="0" err="1" smtClean="0"/>
              <a:t>QPoffset</a:t>
            </a:r>
            <a:r>
              <a:rPr lang="en-US" altLang="zh-CN" dirty="0" smtClean="0"/>
              <a:t> = 0</a:t>
            </a:r>
          </a:p>
          <a:p>
            <a:pPr lvl="2"/>
            <a:r>
              <a:rPr lang="en-US" altLang="zh-CN" dirty="0" smtClean="0"/>
              <a:t>QP = 4 to 9, for </a:t>
            </a:r>
            <a:r>
              <a:rPr lang="en-US" altLang="zh-CN" dirty="0" err="1" smtClean="0"/>
              <a:t>AI_Main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LD_Main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LP_Main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RA_Main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QP </a:t>
            </a:r>
            <a:r>
              <a:rPr lang="en-US" altLang="zh-CN" dirty="0"/>
              <a:t>= </a:t>
            </a:r>
            <a:r>
              <a:rPr lang="en-US" altLang="zh-CN" dirty="0" smtClean="0"/>
              <a:t>-8 </a:t>
            </a:r>
            <a:r>
              <a:rPr lang="en-US" altLang="zh-CN" dirty="0"/>
              <a:t>to </a:t>
            </a:r>
            <a:r>
              <a:rPr lang="en-US" altLang="zh-CN" dirty="0" smtClean="0"/>
              <a:t>-3, </a:t>
            </a:r>
            <a:r>
              <a:rPr lang="en-US" altLang="zh-CN" dirty="0"/>
              <a:t>for </a:t>
            </a:r>
            <a:r>
              <a:rPr lang="en-US" altLang="zh-CN" dirty="0" smtClean="0"/>
              <a:t>AI_He10/LD_He10/LP_He10/RA_He10</a:t>
            </a:r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Transform skip: on/off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pic>
        <p:nvPicPr>
          <p:cNvPr id="1026" name="Picture 2" descr="sandstorms_640x320_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76400"/>
            <a:ext cx="4770438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41447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 for Main tests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559245"/>
              </p:ext>
            </p:extLst>
          </p:nvPr>
        </p:nvGraphicFramePr>
        <p:xfrm>
          <a:off x="304800" y="4114800"/>
          <a:ext cx="4213955" cy="205739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580663"/>
                <a:gridCol w="908323"/>
                <a:gridCol w="908323"/>
                <a:gridCol w="908323"/>
                <a:gridCol w="908323"/>
              </a:tblGrid>
              <a:tr h="260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QP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Violation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number (TS on)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02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AI_main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LD_main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LP_main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RA_main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</a:tbl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9546285"/>
              </p:ext>
            </p:extLst>
          </p:nvPr>
        </p:nvGraphicFramePr>
        <p:xfrm>
          <a:off x="0" y="838200"/>
          <a:ext cx="4572000" cy="3115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849643"/>
              </p:ext>
            </p:extLst>
          </p:nvPr>
        </p:nvGraphicFramePr>
        <p:xfrm>
          <a:off x="4419600" y="838201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829231"/>
              </p:ext>
            </p:extLst>
          </p:nvPr>
        </p:nvGraphicFramePr>
        <p:xfrm>
          <a:off x="4800600" y="4114800"/>
          <a:ext cx="4213955" cy="205739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580663"/>
                <a:gridCol w="908323"/>
                <a:gridCol w="908323"/>
                <a:gridCol w="908323"/>
                <a:gridCol w="908323"/>
              </a:tblGrid>
              <a:tr h="260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QP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Violation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number (TS off)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02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AI_main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LD_main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LP_main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RA_main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1499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 smtClean="0">
                          <a:effectLst/>
                        </a:rPr>
                        <a:t>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>
                          <a:effectLst/>
                        </a:rPr>
                        <a:t>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>
                          <a:effectLst/>
                        </a:rPr>
                        <a:t>0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</a:tbl>
          </a:graphicData>
        </a:graphic>
      </p:graphicFrame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962400" y="625171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*1500 LCUs are coded</a:t>
            </a:r>
            <a:endParaRPr lang="en-US" sz="1800" dirty="0">
              <a:latin typeface="+mj-lt"/>
              <a:cs typeface="Neo Sans Intel Medium"/>
            </a:endParaRPr>
          </a:p>
        </p:txBody>
      </p:sp>
    </p:spTree>
    <p:extLst>
      <p:ext uri="{BB962C8B-B14F-4D97-AF65-F5344CB8AC3E}">
        <p14:creationId xmlns:p14="http://schemas.microsoft.com/office/powerpoint/2010/main" val="31035628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results for He10 tests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861202"/>
              </p:ext>
            </p:extLst>
          </p:nvPr>
        </p:nvGraphicFramePr>
        <p:xfrm>
          <a:off x="304800" y="4114800"/>
          <a:ext cx="4213955" cy="205739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580663"/>
                <a:gridCol w="908323"/>
                <a:gridCol w="908323"/>
                <a:gridCol w="908323"/>
                <a:gridCol w="908323"/>
              </a:tblGrid>
              <a:tr h="260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QP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Violation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number (TS on)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02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AI_he10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LD_he10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LP_he10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RA_he10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 smtClean="0">
                          <a:effectLst/>
                        </a:rPr>
                        <a:t>-8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1022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492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1288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-7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264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981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81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55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214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1083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50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50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162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223205"/>
              </p:ext>
            </p:extLst>
          </p:nvPr>
        </p:nvGraphicFramePr>
        <p:xfrm>
          <a:off x="4800600" y="4114800"/>
          <a:ext cx="4213955" cy="205739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580663"/>
                <a:gridCol w="908323"/>
                <a:gridCol w="908323"/>
                <a:gridCol w="908323"/>
                <a:gridCol w="908323"/>
              </a:tblGrid>
              <a:tr h="26027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QP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</a:rPr>
                        <a:t>Violation</a:t>
                      </a:r>
                      <a:r>
                        <a:rPr lang="en-US" sz="1400" u="none" strike="noStrike" baseline="0" dirty="0" smtClean="0">
                          <a:effectLst/>
                        </a:rPr>
                        <a:t> number (TS off)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02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AI_he10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LD_he10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LP_he10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effectLst/>
                        </a:rPr>
                        <a:t>RA_he10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u="none" strike="noStrike" dirty="0" smtClean="0">
                          <a:effectLst/>
                        </a:rPr>
                        <a:t>-8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-7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4787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-5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  <a:tr h="26027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i="0" u="none" strike="noStrike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-3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400" u="none" strike="noStrike" dirty="0" smtClean="0">
                          <a:effectLst/>
                        </a:rPr>
                        <a:t>1500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394" marR="12394" marT="12394" marB="0" anchor="b"/>
                </a:tc>
              </a:tr>
            </a:tbl>
          </a:graphicData>
        </a:graphic>
      </p:graphicFrame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962400" y="6251711"/>
            <a:ext cx="455406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algn="ctr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Font typeface="Wingdings" charset="0"/>
              <a:defRPr sz="2000" b="1">
                <a:solidFill>
                  <a:schemeClr val="tx1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75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800" dirty="0" smtClean="0">
                <a:latin typeface="+mj-lt"/>
                <a:cs typeface="Neo Sans Intel Medium"/>
              </a:rPr>
              <a:t>*1500 LCUs are coded</a:t>
            </a:r>
            <a:endParaRPr lang="en-US" sz="1800" dirty="0">
              <a:latin typeface="+mj-lt"/>
              <a:cs typeface="Neo Sans Intel Medium"/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527933"/>
              </p:ext>
            </p:extLst>
          </p:nvPr>
        </p:nvGraphicFramePr>
        <p:xfrm>
          <a:off x="4420800" y="838800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1139380"/>
              </p:ext>
            </p:extLst>
          </p:nvPr>
        </p:nvGraphicFramePr>
        <p:xfrm>
          <a:off x="0" y="838800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4127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Discussions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/>
              <a:t>Violation happens for He10 simulation</a:t>
            </a:r>
          </a:p>
          <a:p>
            <a:pPr lvl="2"/>
            <a:r>
              <a:rPr lang="en-US" altLang="zh-CN" dirty="0"/>
              <a:t>Reason: 10-bit coding has higher data expansion ratio.</a:t>
            </a:r>
          </a:p>
          <a:p>
            <a:pPr lvl="2"/>
            <a:r>
              <a:rPr lang="en-US" altLang="zh-CN" dirty="0"/>
              <a:t>Problem:</a:t>
            </a:r>
          </a:p>
          <a:p>
            <a:pPr lvl="3"/>
            <a:r>
              <a:rPr lang="en-US" altLang="zh-CN" dirty="0"/>
              <a:t>Increase the burden of 10-bit encoder implementation</a:t>
            </a:r>
            <a:r>
              <a:rPr lang="en-US" altLang="zh-CN" dirty="0" smtClean="0"/>
              <a:t>.</a:t>
            </a:r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Violation happens when transform skip is off</a:t>
            </a:r>
          </a:p>
          <a:p>
            <a:pPr lvl="2"/>
            <a:r>
              <a:rPr lang="en-US" altLang="zh-CN" dirty="0" smtClean="0"/>
              <a:t>Reason: TS off has higher data expansion ratio.</a:t>
            </a:r>
            <a:endParaRPr lang="en-US" altLang="zh-CN" dirty="0" smtClean="0">
              <a:sym typeface="Wingdings" pitchFamily="2" charset="2"/>
            </a:endParaRPr>
          </a:p>
          <a:p>
            <a:pPr lvl="2"/>
            <a:r>
              <a:rPr lang="en-US" altLang="zh-CN" dirty="0" smtClean="0">
                <a:sym typeface="Wingdings" pitchFamily="2" charset="2"/>
              </a:rPr>
              <a:t>Problem:</a:t>
            </a:r>
          </a:p>
          <a:p>
            <a:pPr lvl="3"/>
            <a:r>
              <a:rPr lang="en-US" altLang="zh-CN" dirty="0" smtClean="0"/>
              <a:t>Encoder has to set </a:t>
            </a:r>
            <a:r>
              <a:rPr lang="en-US" altLang="zh-CN" dirty="0" err="1" smtClean="0"/>
              <a:t>transform_skip_enabled_flag</a:t>
            </a:r>
            <a:r>
              <a:rPr lang="en-US" altLang="zh-CN" dirty="0" smtClean="0"/>
              <a:t> to 1 to avoid violating the LCU bit size limit. It’s not the intention of the design.</a:t>
            </a:r>
          </a:p>
          <a:p>
            <a:pPr lvl="3"/>
            <a:r>
              <a:rPr lang="en-US" altLang="zh-CN" dirty="0"/>
              <a:t>Forcing to implement transform skip can be challenging for some consumer </a:t>
            </a:r>
            <a:r>
              <a:rPr lang="en-US" altLang="zh-CN" dirty="0" smtClean="0"/>
              <a:t>encoders.</a:t>
            </a:r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76368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Proposed LCU bit size limit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Increase the data expansion ratio of LCU bit size limit to </a:t>
            </a:r>
            <a:r>
              <a:rPr lang="en-US" altLang="zh-CN" dirty="0" smtClean="0">
                <a:solidFill>
                  <a:srgbClr val="0071C5"/>
                </a:solidFill>
              </a:rPr>
              <a:t>3/2 (1.5) </a:t>
            </a:r>
            <a:r>
              <a:rPr lang="en-US" altLang="zh-CN" dirty="0" smtClean="0"/>
              <a:t>for </a:t>
            </a:r>
            <a:r>
              <a:rPr lang="en-CA" altLang="zh-CN" dirty="0"/>
              <a:t>Main Profile </a:t>
            </a:r>
            <a:r>
              <a:rPr lang="en-CA" altLang="zh-CN" dirty="0" smtClean="0"/>
              <a:t>and Main </a:t>
            </a:r>
            <a:r>
              <a:rPr lang="en-CA" altLang="zh-CN" dirty="0"/>
              <a:t>Still Picture </a:t>
            </a:r>
            <a:r>
              <a:rPr lang="en-CA" altLang="zh-CN" dirty="0" smtClean="0"/>
              <a:t>Profile.</a:t>
            </a:r>
          </a:p>
          <a:p>
            <a:pPr lvl="1"/>
            <a:r>
              <a:rPr lang="en-CA" altLang="zh-CN" dirty="0" smtClean="0"/>
              <a:t>No violation happens in Main tests with the proposed limitation.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9586707"/>
              </p:ext>
            </p:extLst>
          </p:nvPr>
        </p:nvGraphicFramePr>
        <p:xfrm>
          <a:off x="0" y="2971800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948454"/>
              </p:ext>
            </p:extLst>
          </p:nvPr>
        </p:nvGraphicFramePr>
        <p:xfrm>
          <a:off x="4572000" y="2973600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3087418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Proposed LCU bit size limit</a:t>
            </a:r>
            <a:endParaRPr lang="zh-CN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Increase the data expansion ratio of LCU bit size limit to </a:t>
            </a:r>
            <a:r>
              <a:rPr lang="en-US" altLang="zh-CN" dirty="0">
                <a:solidFill>
                  <a:srgbClr val="0071C5"/>
                </a:solidFill>
              </a:rPr>
              <a:t>5</a:t>
            </a:r>
            <a:r>
              <a:rPr lang="en-US" altLang="zh-CN" dirty="0" smtClean="0">
                <a:solidFill>
                  <a:srgbClr val="0071C5"/>
                </a:solidFill>
              </a:rPr>
              <a:t>/3 (1.66) </a:t>
            </a:r>
            <a:r>
              <a:rPr lang="en-US" altLang="zh-CN" dirty="0" smtClean="0"/>
              <a:t>for </a:t>
            </a:r>
            <a:r>
              <a:rPr lang="en-CA" altLang="zh-CN" dirty="0" smtClean="0"/>
              <a:t>Main 10 Profile.</a:t>
            </a:r>
          </a:p>
          <a:p>
            <a:pPr lvl="1"/>
            <a:r>
              <a:rPr lang="en-CA" altLang="zh-CN" dirty="0"/>
              <a:t>No violation happens in </a:t>
            </a:r>
            <a:r>
              <a:rPr lang="en-CA" altLang="zh-CN" dirty="0" smtClean="0"/>
              <a:t>He10 </a:t>
            </a:r>
            <a:r>
              <a:rPr lang="en-CA" altLang="zh-CN" dirty="0"/>
              <a:t>tests with </a:t>
            </a:r>
            <a:r>
              <a:rPr lang="en-CA" altLang="zh-CN" dirty="0" smtClean="0"/>
              <a:t>the proposed </a:t>
            </a:r>
            <a:r>
              <a:rPr lang="en-CA" altLang="zh-CN" dirty="0"/>
              <a:t>limitation.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359229"/>
              </p:ext>
            </p:extLst>
          </p:nvPr>
        </p:nvGraphicFramePr>
        <p:xfrm>
          <a:off x="0" y="2971800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2279895"/>
              </p:ext>
            </p:extLst>
          </p:nvPr>
        </p:nvGraphicFramePr>
        <p:xfrm>
          <a:off x="4545419" y="2973600"/>
          <a:ext cx="4572000" cy="311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519762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Current 4/3x LCU bit size limitation is too tight for 10-bit coding.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Even for 8-bit coding, current </a:t>
            </a:r>
            <a:r>
              <a:rPr lang="en-US" altLang="zh-CN" dirty="0" smtClean="0"/>
              <a:t>limitation </a:t>
            </a:r>
            <a:r>
              <a:rPr lang="en-US" altLang="zh-CN" dirty="0"/>
              <a:t>is </a:t>
            </a:r>
            <a:r>
              <a:rPr lang="en-US" altLang="zh-CN" dirty="0" smtClean="0"/>
              <a:t>still too tight for the worst case of transform skip off.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Suggest to adopt the proposed LCU bit size limit:</a:t>
            </a:r>
          </a:p>
          <a:p>
            <a:pPr lvl="2"/>
            <a:r>
              <a:rPr lang="en-US" dirty="0" smtClean="0"/>
              <a:t>3/2 (1.5) for </a:t>
            </a:r>
            <a:r>
              <a:rPr lang="en-CA" altLang="zh-CN" dirty="0" smtClean="0"/>
              <a:t>Main </a:t>
            </a:r>
            <a:r>
              <a:rPr lang="en-CA" altLang="zh-CN" dirty="0"/>
              <a:t>Profile and Main Still Picture </a:t>
            </a:r>
            <a:r>
              <a:rPr lang="en-CA" altLang="zh-CN" dirty="0" smtClean="0"/>
              <a:t>Profile</a:t>
            </a:r>
          </a:p>
          <a:p>
            <a:pPr lvl="2"/>
            <a:r>
              <a:rPr lang="en-CA" dirty="0" smtClean="0"/>
              <a:t>5/3 (1.66) for Main 10 Profile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JCTVC-L0290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CED495-F330-4979-8FEF-9561591C2A7A}" type="datetime4">
              <a:rPr lang="en-US" smtClean="0"/>
              <a:t>January 12,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4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10967</TotalTime>
  <Words>653</Words>
  <Application>Microsoft Office PowerPoint</Application>
  <PresentationFormat>On-screen Show (4:3)</PresentationFormat>
  <Paragraphs>253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intel_PPT_LgtTmplt_Stndrd_v12</vt:lpstr>
      <vt:lpstr>On LCU bit size limit</vt:lpstr>
      <vt:lpstr>Introduction</vt:lpstr>
      <vt:lpstr>Simulation conditions</vt:lpstr>
      <vt:lpstr>Simulation results for Main tests</vt:lpstr>
      <vt:lpstr>Simulation results for He10 tests</vt:lpstr>
      <vt:lpstr>Discussions</vt:lpstr>
      <vt:lpstr>Proposed LCU bit size limit</vt:lpstr>
      <vt:lpstr>Proposed LCU bit size limit</vt:lpstr>
      <vt:lpstr>Conclusion</vt:lpstr>
      <vt:lpstr>Back up</vt:lpstr>
      <vt:lpstr>Text changes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wzhan37</cp:lastModifiedBy>
  <cp:revision>273</cp:revision>
  <dcterms:created xsi:type="dcterms:W3CDTF">2012-06-25T21:20:59Z</dcterms:created>
  <dcterms:modified xsi:type="dcterms:W3CDTF">2013-01-12T09:25:56Z</dcterms:modified>
</cp:coreProperties>
</file>