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9" r:id="rId2"/>
    <p:sldId id="287" r:id="rId3"/>
    <p:sldId id="291" r:id="rId4"/>
    <p:sldId id="292" r:id="rId5"/>
    <p:sldId id="293" r:id="rId6"/>
    <p:sldId id="306" r:id="rId7"/>
    <p:sldId id="307" r:id="rId8"/>
    <p:sldId id="295" r:id="rId9"/>
    <p:sldId id="296" r:id="rId10"/>
    <p:sldId id="311" r:id="rId11"/>
    <p:sldId id="310" r:id="rId12"/>
    <p:sldId id="309" r:id="rId13"/>
    <p:sldId id="27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1C5"/>
    <a:srgbClr val="A6CE39"/>
    <a:srgbClr val="FFDA00"/>
    <a:srgbClr val="FDB813"/>
    <a:srgbClr val="00AEEF"/>
    <a:srgbClr val="0042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58" autoAdjust="0"/>
    <p:restoredTop sz="97920" autoAdjust="0"/>
  </p:normalViewPr>
  <p:slideViewPr>
    <p:cSldViewPr showGuides="1">
      <p:cViewPr varScale="1">
        <p:scale>
          <a:sx n="90" d="100"/>
          <a:sy n="90" d="100"/>
        </p:scale>
        <p:origin x="-954" y="-108"/>
      </p:cViewPr>
      <p:guideLst>
        <p:guide orient="horz" pos="2160"/>
        <p:guide orient="horz" pos="864"/>
        <p:guide orient="horz" pos="816"/>
        <p:guide orient="horz" pos="3744"/>
        <p:guide orient="horz" pos="258"/>
        <p:guide pos="2880"/>
        <p:guide pos="288"/>
        <p:guide pos="547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648" y="-11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41FB95-A9B9-4B18-9622-01AF6211B2AD}" type="datetimeFigureOut">
              <a:rPr lang="en-US" smtClean="0"/>
              <a:pPr/>
              <a:t>1/14/2013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D41364-15E5-4D19-9F44-7E52E8E6B6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885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PTCovers-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8707"/>
            <a:ext cx="8269500" cy="3822320"/>
          </a:xfrm>
          <a:prstGeom prst="rect">
            <a:avLst/>
          </a:prstGeom>
        </p:spPr>
      </p:pic>
      <p:sp>
        <p:nvSpPr>
          <p:cNvPr id="481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11631" y="2332610"/>
            <a:ext cx="6020027" cy="1169551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lvl1pPr algn="l">
              <a:lnSpc>
                <a:spcPct val="100000"/>
              </a:lnSpc>
              <a:defRPr sz="2800" b="0" i="0">
                <a:solidFill>
                  <a:schemeClr val="bg1"/>
                </a:solidFill>
                <a:latin typeface="+mn-lt"/>
                <a:cs typeface="Neo Sans Intel"/>
              </a:defRPr>
            </a:lvl1pPr>
          </a:lstStyle>
          <a:p>
            <a:r>
              <a:rPr lang="en-US" altLang="ja-JP" dirty="0" smtClean="0"/>
              <a:t>Click to edit Master title style</a:t>
            </a:r>
            <a:endParaRPr lang="en-US" altLang="ja-JP" dirty="0"/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2378240" y="4320727"/>
            <a:ext cx="4466738" cy="1220847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2000" b="0" i="0">
                <a:solidFill>
                  <a:schemeClr val="bg1"/>
                </a:solidFill>
                <a:latin typeface="+mn-lt"/>
                <a:cs typeface="Neo Sans Intel"/>
              </a:defRPr>
            </a:lvl1pPr>
          </a:lstStyle>
          <a:p>
            <a:pPr>
              <a:lnSpc>
                <a:spcPct val="80000"/>
              </a:lnSpc>
              <a:spcAft>
                <a:spcPts val="800"/>
              </a:spcAft>
            </a:pPr>
            <a:r>
              <a:rPr lang="en-US" dirty="0" smtClean="0">
                <a:latin typeface="Verdana" charset="0"/>
              </a:rPr>
              <a:t>Subtitle</a:t>
            </a:r>
          </a:p>
          <a:p>
            <a:pPr>
              <a:lnSpc>
                <a:spcPts val="2160"/>
              </a:lnSpc>
              <a:spcAft>
                <a:spcPts val="0"/>
              </a:spcAft>
            </a:pPr>
            <a:r>
              <a:rPr lang="en-US" sz="1600" dirty="0" smtClean="0">
                <a:latin typeface="Verdana" charset="0"/>
              </a:rPr>
              <a:t>Additional Info</a:t>
            </a:r>
          </a:p>
          <a:p>
            <a:pPr>
              <a:lnSpc>
                <a:spcPts val="2160"/>
              </a:lnSpc>
              <a:spcAft>
                <a:spcPts val="0"/>
              </a:spcAft>
            </a:pPr>
            <a:endParaRPr lang="en-US" dirty="0" smtClean="0">
              <a:latin typeface="Verdana" charset="0"/>
            </a:endParaRPr>
          </a:p>
          <a:p>
            <a:endParaRPr lang="en-US" dirty="0"/>
          </a:p>
        </p:txBody>
      </p:sp>
      <p:pic>
        <p:nvPicPr>
          <p:cNvPr id="14" name="Picture 13" descr="intel_rgb_3000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399" y="301372"/>
            <a:ext cx="865548" cy="57068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1480"/>
            <a:ext cx="8229600" cy="73152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0" y="6480000"/>
            <a:ext cx="460655" cy="277200"/>
          </a:xfrm>
        </p:spPr>
        <p:txBody>
          <a:bodyPr/>
          <a:lstStyle/>
          <a:p>
            <a:fld id="{F10CCBB2-23CF-43DD-999B-A7E7F6652A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80000"/>
            <a:ext cx="2895600" cy="27720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JCTVC-L0291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>
          <a:xfrm>
            <a:off x="3352800" y="6480000"/>
            <a:ext cx="1790700" cy="277200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67A95763-F9E3-475D-890C-12DD680B0390}" type="datetime4">
              <a:rPr lang="en-US" altLang="zh-CN" smtClean="0"/>
              <a:t>January 14, 2013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0" y="6480000"/>
            <a:ext cx="460655" cy="277200"/>
          </a:xfrm>
        </p:spPr>
        <p:txBody>
          <a:bodyPr/>
          <a:lstStyle>
            <a:lvl1pPr>
              <a:defRPr>
                <a:solidFill>
                  <a:srgbClr val="0071C5"/>
                </a:solidFill>
                <a:latin typeface="Neo Sans Intel" pitchFamily="34" charset="0"/>
              </a:defRPr>
            </a:lvl1pPr>
          </a:lstStyle>
          <a:p>
            <a:fld id="{F10CCBB2-23CF-43DD-999B-A7E7F6652A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79999"/>
            <a:ext cx="2895600" cy="27720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JCTVC-L0291</a:t>
            </a:r>
            <a:endParaRPr lang="en-US" dirty="0"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2"/>
          </p:nvPr>
        </p:nvSpPr>
        <p:spPr>
          <a:xfrm>
            <a:off x="3352800" y="6479999"/>
            <a:ext cx="1790700" cy="277200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D98F6261-F639-4088-B65B-570332015CBD}" type="datetime4">
              <a:rPr lang="en-US" altLang="zh-CN" smtClean="0"/>
              <a:t>January 14, 2013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bg>
      <p:bgPr>
        <a:gradFill flip="none" rotWithShape="1">
          <a:gsLst>
            <a:gs pos="5000">
              <a:schemeClr val="accent2"/>
            </a:gs>
            <a:gs pos="95000">
              <a:schemeClr val="accent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514601"/>
            <a:ext cx="6477000" cy="1362075"/>
          </a:xfrm>
          <a:prstGeom prst="rect">
            <a:avLst/>
          </a:prstGeom>
        </p:spPr>
        <p:txBody>
          <a:bodyPr anchor="ctr" anchorCtr="0"/>
          <a:lstStyle>
            <a:lvl1pPr algn="l">
              <a:lnSpc>
                <a:spcPct val="100000"/>
              </a:lnSpc>
              <a:defRPr sz="4000" b="0" i="0" cap="none">
                <a:solidFill>
                  <a:srgbClr val="FFFFFF"/>
                </a:solidFill>
                <a:latin typeface="+mn-lt"/>
                <a:cs typeface="Neo Sans Intel"/>
              </a:defRPr>
            </a:lvl1pPr>
          </a:lstStyle>
          <a:p>
            <a:r>
              <a:rPr lang="en-US" dirty="0" smtClean="0"/>
              <a:t>Thank You</a:t>
            </a:r>
            <a:endParaRPr lang="en-US" dirty="0"/>
          </a:p>
        </p:txBody>
      </p:sp>
      <p:pic>
        <p:nvPicPr>
          <p:cNvPr id="5" name="Picture 4" descr="Intel_logo_whit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70663" y="301373"/>
            <a:ext cx="869284" cy="573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0994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with White Logo">
    <p:bg>
      <p:bgPr>
        <a:gradFill flip="none" rotWithShape="1">
          <a:gsLst>
            <a:gs pos="5000">
              <a:schemeClr val="accent2"/>
            </a:gs>
            <a:gs pos="95000">
              <a:schemeClr val="accent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ntel_wht_rgb_3000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2676" y="2473413"/>
            <a:ext cx="2898648" cy="19111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with Blue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ntel_rgb_3000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2676" y="2473413"/>
            <a:ext cx="2898648" cy="19111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Option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PTCovers-04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02543"/>
            <a:ext cx="8495059" cy="3724780"/>
          </a:xfrm>
          <a:prstGeom prst="rect">
            <a:avLst/>
          </a:prstGeom>
        </p:spPr>
      </p:pic>
      <p:pic>
        <p:nvPicPr>
          <p:cNvPr id="15" name="Picture 14" descr="intel_rgb_3000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399" y="301372"/>
            <a:ext cx="865548" cy="570685"/>
          </a:xfrm>
          <a:prstGeom prst="rect">
            <a:avLst/>
          </a:prstGeom>
        </p:spPr>
      </p:pic>
      <p:sp>
        <p:nvSpPr>
          <p:cNvPr id="10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17329" y="2727579"/>
            <a:ext cx="7233397" cy="584775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lvl1pPr algn="l">
              <a:lnSpc>
                <a:spcPct val="100000"/>
              </a:lnSpc>
              <a:defRPr sz="2800" b="0" i="0">
                <a:solidFill>
                  <a:schemeClr val="bg1"/>
                </a:solidFill>
                <a:latin typeface="+mn-lt"/>
                <a:cs typeface="Neo Sans Intel"/>
              </a:defRPr>
            </a:lvl1pPr>
          </a:lstStyle>
          <a:p>
            <a:r>
              <a:rPr lang="en-US" altLang="ja-JP" dirty="0" smtClean="0"/>
              <a:t>Click to edit Master title style</a:t>
            </a:r>
            <a:endParaRPr lang="en-US" altLang="ja-JP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527017" y="3649814"/>
            <a:ext cx="4343400" cy="11951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3000"/>
              </a:lnSpc>
              <a:spcBef>
                <a:spcPts val="0"/>
              </a:spcBef>
              <a:defRPr sz="2000" b="0" i="0">
                <a:solidFill>
                  <a:schemeClr val="bg1"/>
                </a:solidFill>
                <a:latin typeface="+mn-lt"/>
                <a:cs typeface="Neo Sans Intel Medium"/>
              </a:defRPr>
            </a:lvl1pPr>
          </a:lstStyle>
          <a:p>
            <a:pPr>
              <a:lnSpc>
                <a:spcPct val="80000"/>
              </a:lnSpc>
              <a:spcAft>
                <a:spcPts val="800"/>
              </a:spcAft>
            </a:pPr>
            <a:r>
              <a:rPr lang="en-US" b="0" i="0" dirty="0" smtClean="0">
                <a:latin typeface="Neo Sans Intel"/>
                <a:cs typeface="Neo Sans Intel"/>
              </a:rPr>
              <a:t>Subtitle</a:t>
            </a:r>
            <a:endParaRPr lang="en-US" dirty="0" smtClean="0">
              <a:latin typeface="Verdana" charset="0"/>
            </a:endParaRPr>
          </a:p>
          <a:p>
            <a:pPr>
              <a:lnSpc>
                <a:spcPts val="2160"/>
              </a:lnSpc>
              <a:spcAft>
                <a:spcPts val="0"/>
              </a:spcAft>
            </a:pPr>
            <a:r>
              <a:rPr lang="en-US" sz="1600" b="0" i="0" dirty="0" smtClean="0">
                <a:latin typeface="Neo Sans Intel"/>
                <a:cs typeface="Neo Sans Intel"/>
              </a:rPr>
              <a:t>Additional Info</a:t>
            </a:r>
          </a:p>
          <a:p>
            <a:pPr>
              <a:lnSpc>
                <a:spcPts val="2160"/>
              </a:lnSpc>
              <a:spcAft>
                <a:spcPts val="0"/>
              </a:spcAft>
            </a:pPr>
            <a:endParaRPr lang="en-US" sz="1600" b="0" i="0" dirty="0" smtClean="0">
              <a:latin typeface="Neo Sans Intel"/>
              <a:cs typeface="Neo Sans Intel"/>
            </a:endParaRPr>
          </a:p>
          <a:p>
            <a:pPr>
              <a:lnSpc>
                <a:spcPts val="2160"/>
              </a:lnSpc>
              <a:spcAft>
                <a:spcPts val="0"/>
              </a:spcAft>
            </a:pPr>
            <a:endParaRPr lang="en-US" sz="1600" b="0" i="0" dirty="0" smtClean="0">
              <a:latin typeface="Neo Sans Intel"/>
              <a:cs typeface="Neo Sans Intel"/>
            </a:endParaRPr>
          </a:p>
        </p:txBody>
      </p:sp>
    </p:spTree>
    <p:extLst>
      <p:ext uri="{BB962C8B-B14F-4D97-AF65-F5344CB8AC3E}">
        <p14:creationId xmlns:p14="http://schemas.microsoft.com/office/powerpoint/2010/main" val="37685986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PTCovers-0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5600"/>
            <a:ext cx="8257308" cy="4102745"/>
          </a:xfrm>
          <a:prstGeom prst="rect">
            <a:avLst/>
          </a:prstGeom>
        </p:spPr>
      </p:pic>
      <p:pic>
        <p:nvPicPr>
          <p:cNvPr id="9" name="Picture 8" descr="intel_rgb_3000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399" y="301372"/>
            <a:ext cx="865548" cy="570685"/>
          </a:xfrm>
          <a:prstGeom prst="rect">
            <a:avLst/>
          </a:prstGeom>
        </p:spPr>
      </p:pic>
      <p:sp>
        <p:nvSpPr>
          <p:cNvPr id="8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11631" y="2363972"/>
            <a:ext cx="7218726" cy="584775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lvl1pPr algn="l">
              <a:lnSpc>
                <a:spcPct val="100000"/>
              </a:lnSpc>
              <a:defRPr sz="2800" b="0" i="0">
                <a:solidFill>
                  <a:schemeClr val="bg1"/>
                </a:solidFill>
                <a:latin typeface="+mn-lt"/>
                <a:cs typeface="Neo Sans Intel"/>
              </a:defRPr>
            </a:lvl1pPr>
          </a:lstStyle>
          <a:p>
            <a:r>
              <a:rPr lang="en-US" altLang="ja-JP" dirty="0" smtClean="0"/>
              <a:t>Click to edit Master title style</a:t>
            </a:r>
            <a:endParaRPr lang="en-US" altLang="ja-JP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514617" y="3264183"/>
            <a:ext cx="6376041" cy="91307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3000"/>
              </a:lnSpc>
              <a:spcBef>
                <a:spcPts val="0"/>
              </a:spcBef>
              <a:defRPr sz="2000" b="0" i="0">
                <a:solidFill>
                  <a:schemeClr val="bg1"/>
                </a:solidFill>
                <a:latin typeface="+mn-lt"/>
                <a:cs typeface="Neo Sans Intel"/>
              </a:defRPr>
            </a:lvl1pPr>
          </a:lstStyle>
          <a:p>
            <a:pPr>
              <a:lnSpc>
                <a:spcPct val="80000"/>
              </a:lnSpc>
              <a:spcAft>
                <a:spcPts val="800"/>
              </a:spcAft>
            </a:pPr>
            <a:r>
              <a:rPr lang="en-US" b="0" i="0" dirty="0" smtClean="0">
                <a:latin typeface="Neo Sans Intel"/>
                <a:cs typeface="Neo Sans Intel"/>
              </a:rPr>
              <a:t>Subtitle</a:t>
            </a:r>
            <a:endParaRPr lang="en-US" dirty="0" smtClean="0">
              <a:latin typeface="Verdana" charset="0"/>
            </a:endParaRPr>
          </a:p>
          <a:p>
            <a:pPr>
              <a:lnSpc>
                <a:spcPts val="2160"/>
              </a:lnSpc>
              <a:spcAft>
                <a:spcPts val="0"/>
              </a:spcAft>
            </a:pPr>
            <a:r>
              <a:rPr lang="en-US" sz="1600" b="0" i="0" dirty="0" smtClean="0">
                <a:latin typeface="Neo Sans Intel"/>
                <a:cs typeface="Neo Sans Intel"/>
              </a:rPr>
              <a:t>Additional Info</a:t>
            </a:r>
          </a:p>
          <a:p>
            <a:pPr>
              <a:lnSpc>
                <a:spcPts val="2160"/>
              </a:lnSpc>
              <a:spcAft>
                <a:spcPts val="0"/>
              </a:spcAft>
            </a:pPr>
            <a:endParaRPr lang="en-US" sz="1600" dirty="0" smtClean="0"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36388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Opt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PTCovers-03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69534"/>
            <a:ext cx="8342654" cy="2904841"/>
          </a:xfrm>
          <a:prstGeom prst="rect">
            <a:avLst/>
          </a:prstGeom>
        </p:spPr>
      </p:pic>
      <p:pic>
        <p:nvPicPr>
          <p:cNvPr id="8" name="Picture 7" descr="intel_rgb_3000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399" y="301372"/>
            <a:ext cx="865548" cy="570685"/>
          </a:xfrm>
          <a:prstGeom prst="rect">
            <a:avLst/>
          </a:prstGeom>
        </p:spPr>
      </p:pic>
      <p:sp>
        <p:nvSpPr>
          <p:cNvPr id="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11631" y="2782553"/>
            <a:ext cx="6597940" cy="584775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lvl1pPr algn="l">
              <a:lnSpc>
                <a:spcPct val="100000"/>
              </a:lnSpc>
              <a:defRPr sz="2800" b="0" i="0">
                <a:solidFill>
                  <a:schemeClr val="bg1"/>
                </a:solidFill>
                <a:latin typeface="+mn-lt"/>
                <a:cs typeface="Neo Sans Intel"/>
              </a:defRPr>
            </a:lvl1pPr>
          </a:lstStyle>
          <a:p>
            <a:r>
              <a:rPr lang="en-US" altLang="ja-JP" dirty="0" smtClean="0"/>
              <a:t>Click to edit Master title style</a:t>
            </a:r>
            <a:endParaRPr lang="en-US" altLang="ja-JP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514388" y="3750107"/>
            <a:ext cx="3711370" cy="91307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3000"/>
              </a:lnSpc>
              <a:spcBef>
                <a:spcPts val="0"/>
              </a:spcBef>
              <a:defRPr sz="2000">
                <a:solidFill>
                  <a:schemeClr val="bg1"/>
                </a:solidFill>
                <a:latin typeface="+mn-lt"/>
                <a:cs typeface="Verdana"/>
              </a:defRPr>
            </a:lvl1pPr>
          </a:lstStyle>
          <a:p>
            <a:pPr>
              <a:lnSpc>
                <a:spcPct val="80000"/>
              </a:lnSpc>
              <a:spcAft>
                <a:spcPts val="800"/>
              </a:spcAft>
            </a:pPr>
            <a:r>
              <a:rPr lang="en-US" b="0" i="0" dirty="0" smtClean="0">
                <a:latin typeface="Neo Sans Intel"/>
                <a:cs typeface="Neo Sans Intel"/>
              </a:rPr>
              <a:t>Subtitle</a:t>
            </a:r>
            <a:endParaRPr lang="en-US" dirty="0" smtClean="0">
              <a:latin typeface="Verdana" charset="0"/>
            </a:endParaRPr>
          </a:p>
          <a:p>
            <a:pPr>
              <a:lnSpc>
                <a:spcPts val="2160"/>
              </a:lnSpc>
              <a:spcAft>
                <a:spcPts val="0"/>
              </a:spcAft>
            </a:pPr>
            <a:r>
              <a:rPr lang="en-US" sz="1600" b="0" i="0" dirty="0" smtClean="0">
                <a:latin typeface="Neo Sans Intel"/>
                <a:cs typeface="Neo Sans Intel"/>
              </a:rPr>
              <a:t>Additional Info</a:t>
            </a:r>
          </a:p>
          <a:p>
            <a:pPr>
              <a:lnSpc>
                <a:spcPts val="2160"/>
              </a:lnSpc>
              <a:spcAft>
                <a:spcPts val="0"/>
              </a:spcAft>
            </a:pPr>
            <a:endParaRPr lang="en-US" sz="1600" dirty="0" smtClean="0"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32585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">
    <p:bg>
      <p:bgPr>
        <a:gradFill flip="none" rotWithShape="1">
          <a:gsLst>
            <a:gs pos="5000">
              <a:schemeClr val="accent2"/>
            </a:gs>
            <a:gs pos="95000">
              <a:schemeClr val="accent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610863"/>
            <a:ext cx="6477000" cy="1169551"/>
          </a:xfrm>
          <a:prstGeom prst="rect">
            <a:avLst/>
          </a:prstGeom>
        </p:spPr>
        <p:txBody>
          <a:bodyPr anchor="ctr" anchorCtr="0">
            <a:spAutoFit/>
          </a:bodyPr>
          <a:lstStyle>
            <a:lvl1pPr algn="l">
              <a:lnSpc>
                <a:spcPct val="100000"/>
              </a:lnSpc>
              <a:defRPr sz="3800" b="0" i="0" cap="none">
                <a:solidFill>
                  <a:srgbClr val="FFFFFF"/>
                </a:solidFill>
                <a:latin typeface="+mn-lt"/>
                <a:cs typeface="Neo Sans Intel"/>
              </a:defRPr>
            </a:lvl1pPr>
          </a:lstStyle>
          <a:p>
            <a:r>
              <a:rPr lang="en-US" dirty="0" smtClean="0"/>
              <a:t>Click To Edit Section Divider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F10CCBB2-23CF-43DD-999B-A7E7F6652A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-option 2">
    <p:bg>
      <p:bgPr>
        <a:gradFill flip="none" rotWithShape="1">
          <a:gsLst>
            <a:gs pos="5000">
              <a:schemeClr val="accent2"/>
            </a:gs>
            <a:gs pos="95000">
              <a:schemeClr val="accent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318476"/>
            <a:ext cx="4627756" cy="1754326"/>
          </a:xfrm>
          <a:prstGeom prst="rect">
            <a:avLst/>
          </a:prstGeom>
        </p:spPr>
        <p:txBody>
          <a:bodyPr anchor="ctr" anchorCtr="0">
            <a:spAutoFit/>
          </a:bodyPr>
          <a:lstStyle>
            <a:lvl1pPr algn="l">
              <a:lnSpc>
                <a:spcPct val="100000"/>
              </a:lnSpc>
              <a:defRPr sz="3800" b="0" i="0" cap="none">
                <a:solidFill>
                  <a:srgbClr val="FFFFFF"/>
                </a:solidFill>
                <a:latin typeface="+mn-lt"/>
                <a:cs typeface="Neo Sans Intel"/>
              </a:defRPr>
            </a:lvl1pPr>
          </a:lstStyle>
          <a:p>
            <a:r>
              <a:rPr lang="en-US" dirty="0" smtClean="0"/>
              <a:t>Click To Edit Section Divider title Style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5353050" y="0"/>
            <a:ext cx="3790950" cy="6858000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algn="ctr">
              <a:defRPr lang="en-US" sz="1600" b="0" i="0" baseline="0" smtClean="0">
                <a:latin typeface="+mn-lt"/>
              </a:defRPr>
            </a:lvl1pPr>
          </a:lstStyle>
          <a:p>
            <a:r>
              <a:rPr lang="en-US" dirty="0" smtClean="0"/>
              <a:t>Photo goes here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F10CCBB2-23CF-43DD-999B-A7E7F6652A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vider-option 3">
    <p:bg>
      <p:bgPr>
        <a:gradFill flip="none" rotWithShape="1">
          <a:gsLst>
            <a:gs pos="5000">
              <a:schemeClr val="accent2"/>
            </a:gs>
            <a:gs pos="95000">
              <a:schemeClr val="accent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5"/>
          <p:cNvSpPr txBox="1">
            <a:spLocks noChangeArrowheads="1"/>
          </p:cNvSpPr>
          <p:nvPr userDrawn="1"/>
        </p:nvSpPr>
        <p:spPr bwMode="auto">
          <a:xfrm>
            <a:off x="524794" y="6644046"/>
            <a:ext cx="2890838" cy="123111"/>
          </a:xfrm>
          <a:prstGeom prst="rect">
            <a:avLst/>
          </a:prstGeom>
          <a:noFill/>
          <a:ln w="50800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 lIns="0" tIns="0" rIns="0" bIns="0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800" b="0" i="0" dirty="0" smtClean="0">
                <a:solidFill>
                  <a:schemeClr val="bg1"/>
                </a:solidFill>
                <a:latin typeface="Neo Sans Intel"/>
                <a:cs typeface="Neo Sans Intel"/>
              </a:rPr>
              <a:t>INTEL CONFIDENTIAL</a:t>
            </a:r>
            <a:endParaRPr lang="en-US" sz="800" b="0" i="0" dirty="0">
              <a:solidFill>
                <a:schemeClr val="bg1"/>
              </a:solidFill>
              <a:latin typeface="Neo Sans Intel"/>
              <a:cs typeface="Neo Sans Intel"/>
            </a:endParaRP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75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Photo goes here</a:t>
            </a:r>
          </a:p>
          <a:p>
            <a:endParaRPr lang="en-US" dirty="0"/>
          </a:p>
        </p:txBody>
      </p:sp>
      <p:sp>
        <p:nvSpPr>
          <p:cNvPr id="9" name="Title 1"/>
          <p:cNvSpPr>
            <a:spLocks noGrp="1" noChangeAspect="1"/>
          </p:cNvSpPr>
          <p:nvPr>
            <p:ph type="title" hasCustomPrompt="1"/>
          </p:nvPr>
        </p:nvSpPr>
        <p:spPr>
          <a:xfrm>
            <a:off x="0" y="409575"/>
            <a:ext cx="4937760" cy="16184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anchor="ctr" anchorCtr="0"/>
          <a:lstStyle>
            <a:lvl1pPr marL="285750" indent="0" algn="l">
              <a:lnSpc>
                <a:spcPct val="100000"/>
              </a:lnSpc>
              <a:defRPr sz="3600" b="0" i="0" cap="none">
                <a:solidFill>
                  <a:srgbClr val="FFFFFF"/>
                </a:solidFill>
                <a:latin typeface="+mn-lt"/>
                <a:cs typeface="Neo Sans Intel"/>
              </a:defRPr>
            </a:lvl1pPr>
          </a:lstStyle>
          <a:p>
            <a:r>
              <a:rPr lang="en-US" dirty="0" smtClean="0"/>
              <a:t>Click To Edit Section Divider title Style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0" y="6480000"/>
            <a:ext cx="460655" cy="277200"/>
          </a:xfrm>
        </p:spPr>
        <p:txBody>
          <a:bodyPr/>
          <a:lstStyle/>
          <a:p>
            <a:fld id="{F10CCBB2-23CF-43DD-999B-A7E7F6652A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409575"/>
            <a:ext cx="8229600" cy="6572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57200" y="1219200"/>
            <a:ext cx="8229600" cy="4724400"/>
          </a:xfrm>
          <a:prstGeom prst="rect">
            <a:avLst/>
          </a:prstGeom>
        </p:spPr>
        <p:txBody>
          <a:bodyPr/>
          <a:lstStyle>
            <a:lvl2pPr>
              <a:buClr>
                <a:schemeClr val="tx1"/>
              </a:buClr>
              <a:defRPr/>
            </a:lvl2pPr>
            <a:lvl3pPr>
              <a:buClr>
                <a:srgbClr val="0071C5"/>
              </a:buClr>
              <a:defRPr/>
            </a:lvl3pPr>
            <a:lvl4pPr>
              <a:spcBef>
                <a:spcPts val="600"/>
              </a:spcBef>
              <a:buClr>
                <a:schemeClr val="bg1">
                  <a:lumMod val="65000"/>
                </a:schemeClr>
              </a:buClr>
              <a:defRPr/>
            </a:lvl4pPr>
            <a:lvl5pPr>
              <a:spcBef>
                <a:spcPts val="600"/>
              </a:spcBef>
              <a:buClr>
                <a:schemeClr val="bg1">
                  <a:lumMod val="65000"/>
                </a:schemeClr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80000"/>
            <a:ext cx="2895600" cy="27720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JCTVC-L0291</a:t>
            </a:r>
            <a:endParaRPr lang="en-US" dirty="0"/>
          </a:p>
        </p:txBody>
      </p:sp>
      <p:sp>
        <p:nvSpPr>
          <p:cNvPr id="10" name="Date Placeholder 5"/>
          <p:cNvSpPr>
            <a:spLocks noGrp="1"/>
          </p:cNvSpPr>
          <p:nvPr>
            <p:ph type="dt" sz="half" idx="2"/>
          </p:nvPr>
        </p:nvSpPr>
        <p:spPr>
          <a:xfrm>
            <a:off x="3352800" y="6480000"/>
            <a:ext cx="1790700" cy="277200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060D52A4-B770-4379-8104-63DCD7D21CD5}" type="datetime4">
              <a:rPr lang="en-US" altLang="zh-CN" smtClean="0"/>
              <a:t>January 14, 2013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1480"/>
            <a:ext cx="8229600" cy="73152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295401"/>
            <a:ext cx="4037012" cy="4621214"/>
          </a:xfrm>
          <a:prstGeom prst="rect">
            <a:avLst/>
          </a:prstGeom>
        </p:spPr>
        <p:txBody>
          <a:bodyPr/>
          <a:lstStyle>
            <a:lvl1pPr marL="0" indent="0"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295401"/>
            <a:ext cx="4038600" cy="4621214"/>
          </a:xfrm>
          <a:prstGeom prst="rect">
            <a:avLst/>
          </a:prstGeom>
        </p:spPr>
        <p:txBody>
          <a:bodyPr/>
          <a:lstStyle>
            <a:lvl1pPr marL="0" indent="0"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0" y="6480000"/>
            <a:ext cx="460655" cy="277200"/>
          </a:xfrm>
        </p:spPr>
        <p:txBody>
          <a:bodyPr/>
          <a:lstStyle/>
          <a:p>
            <a:fld id="{F10CCBB2-23CF-43DD-999B-A7E7F6652A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80000"/>
            <a:ext cx="2895600" cy="277200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JCTVC-L0291</a:t>
            </a:r>
            <a:endParaRPr lang="en-US" dirty="0"/>
          </a:p>
        </p:txBody>
      </p:sp>
      <p:sp>
        <p:nvSpPr>
          <p:cNvPr id="8" name="Date Placeholder 5"/>
          <p:cNvSpPr>
            <a:spLocks noGrp="1"/>
          </p:cNvSpPr>
          <p:nvPr>
            <p:ph type="dt" sz="half" idx="11"/>
          </p:nvPr>
        </p:nvSpPr>
        <p:spPr>
          <a:xfrm>
            <a:off x="3352800" y="6480000"/>
            <a:ext cx="1790700" cy="277200"/>
          </a:xfrm>
          <a:prstGeom prst="rect">
            <a:avLst/>
          </a:prstGeom>
        </p:spPr>
        <p:txBody>
          <a:bodyPr/>
          <a:lstStyle>
            <a:lvl1pPr algn="l">
              <a:defRPr sz="8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48A8697F-1105-4486-8CD9-05EAAF1D40DF}" type="datetime4">
              <a:rPr lang="en-US" altLang="zh-CN" smtClean="0"/>
              <a:t>January 14, 2013</a:t>
            </a:fld>
            <a:endParaRPr 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intel_rgb_3000.png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0570" y="6450966"/>
            <a:ext cx="465650" cy="307019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0" y="6480000"/>
            <a:ext cx="460655" cy="27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lang="en-US" sz="1200" b="0" i="0" kern="1200" smtClean="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Neo Sans Intel" pitchFamily="34" charset="0"/>
              </a:defRPr>
            </a:lvl1pPr>
          </a:lstStyle>
          <a:p>
            <a:fld id="{F10CCBB2-23CF-43DD-999B-A7E7F6652A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itle Placeholder 13"/>
          <p:cNvSpPr>
            <a:spLocks noGrp="1"/>
          </p:cNvSpPr>
          <p:nvPr>
            <p:ph type="title"/>
          </p:nvPr>
        </p:nvSpPr>
        <p:spPr>
          <a:xfrm>
            <a:off x="457200" y="409575"/>
            <a:ext cx="8229600" cy="657225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724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80000"/>
            <a:ext cx="2895600" cy="27720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JCTVC-L0291</a:t>
            </a:r>
            <a:endParaRPr lang="en-US" dirty="0"/>
          </a:p>
        </p:txBody>
      </p:sp>
      <p:sp>
        <p:nvSpPr>
          <p:cNvPr id="11" name="Date Placeholder 5"/>
          <p:cNvSpPr>
            <a:spLocks noGrp="1"/>
          </p:cNvSpPr>
          <p:nvPr>
            <p:ph type="dt" sz="half" idx="2"/>
          </p:nvPr>
        </p:nvSpPr>
        <p:spPr>
          <a:xfrm>
            <a:off x="3352800" y="6480000"/>
            <a:ext cx="1790700" cy="277200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5184FBAD-57BB-4A18-85B6-8A6361540EF1}" type="datetime4">
              <a:rPr lang="en-US" altLang="zh-CN" smtClean="0"/>
              <a:t>January 14, 2013</a:t>
            </a:fld>
            <a:endParaRPr lang="en-US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6161166" y="6560097"/>
            <a:ext cx="19650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dirty="0" smtClean="0">
                <a:solidFill>
                  <a:schemeClr val="bg1"/>
                </a:solidFill>
                <a:latin typeface="Neo Sans Intel" pitchFamily="34" charset="0"/>
              </a:rPr>
              <a:t>Intel Information Technology</a:t>
            </a:r>
            <a:endParaRPr lang="en-US" sz="1050" dirty="0">
              <a:solidFill>
                <a:schemeClr val="bg1"/>
              </a:solidFill>
              <a:latin typeface="Neo Sans Inte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3" r:id="rId2"/>
    <p:sldLayoutId id="2147483661" r:id="rId3"/>
    <p:sldLayoutId id="2147483662" r:id="rId4"/>
    <p:sldLayoutId id="2147483664" r:id="rId5"/>
    <p:sldLayoutId id="2147483665" r:id="rId6"/>
    <p:sldLayoutId id="2147483666" r:id="rId7"/>
    <p:sldLayoutId id="2147483674" r:id="rId8"/>
    <p:sldLayoutId id="2147483675" r:id="rId9"/>
    <p:sldLayoutId id="2147483676" r:id="rId10"/>
    <p:sldLayoutId id="2147483677" r:id="rId11"/>
    <p:sldLayoutId id="2147483671" r:id="rId12"/>
    <p:sldLayoutId id="2147483672" r:id="rId13"/>
    <p:sldLayoutId id="2147483673" r:id="rId14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ts val="3000"/>
        </a:lnSpc>
        <a:spcBef>
          <a:spcPct val="0"/>
        </a:spcBef>
        <a:buNone/>
        <a:defRPr lang="en-US" altLang="ja-JP" sz="3000" b="1" i="0" kern="1200" dirty="0" smtClean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2200"/>
        </a:spcBef>
        <a:buFont typeface="Arial" pitchFamily="34" charset="0"/>
        <a:buNone/>
        <a:defRPr lang="en-US" altLang="ja-JP" sz="2400" b="0" i="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228600" indent="-228600" algn="l" defTabSz="914400" rtl="0" eaLnBrk="1" latinLnBrk="0" hangingPunct="1">
        <a:spcBef>
          <a:spcPts val="900"/>
        </a:spcBef>
        <a:buFont typeface="Arial" pitchFamily="34" charset="0"/>
        <a:buChar char="•"/>
        <a:defRPr lang="en-US" altLang="ja-JP" sz="2200" b="0" i="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457200" indent="-228600" algn="l" defTabSz="914400" rtl="0" eaLnBrk="1" latinLnBrk="0" hangingPunct="1">
        <a:spcBef>
          <a:spcPts val="600"/>
        </a:spcBef>
        <a:buClr>
          <a:srgbClr val="00AEEF"/>
        </a:buClr>
        <a:buFont typeface="Arial" pitchFamily="34" charset="0"/>
        <a:buChar char="•"/>
        <a:defRPr lang="en-US" altLang="ja-JP" sz="2000" b="0" i="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628650" indent="-171450" algn="l" defTabSz="914400" rtl="0" eaLnBrk="1" latinLnBrk="0" hangingPunct="1">
        <a:spcBef>
          <a:spcPts val="300"/>
        </a:spcBef>
        <a:buClr>
          <a:srgbClr val="A6CE39"/>
        </a:buClr>
        <a:buFont typeface="Arial" pitchFamily="34" charset="0"/>
        <a:buChar char="•"/>
        <a:defRPr lang="en-US" altLang="ja-JP" sz="1800" b="0" i="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800100" indent="-171450" algn="l" defTabSz="914400" rtl="0" eaLnBrk="1" latinLnBrk="0" hangingPunct="1">
        <a:spcBef>
          <a:spcPts val="100"/>
        </a:spcBef>
        <a:buClr>
          <a:schemeClr val="tx1"/>
        </a:buClr>
        <a:buFont typeface="Neo Sans Intel" pitchFamily="34" charset="0"/>
        <a:buChar char="–"/>
        <a:defRPr lang="en-US" altLang="ja-JP" sz="1800" b="0" i="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17329" y="2727579"/>
            <a:ext cx="7559871" cy="5847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Non-TE5</a:t>
            </a:r>
            <a:r>
              <a:rPr lang="en-US" dirty="0"/>
              <a:t>: Inter-layer motion data inheritance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527017" y="3649814"/>
            <a:ext cx="4343400" cy="769441"/>
          </a:xfrm>
        </p:spPr>
        <p:txBody>
          <a:bodyPr/>
          <a:lstStyle/>
          <a:p>
            <a:r>
              <a:rPr lang="en-US" dirty="0" smtClean="0"/>
              <a:t>Wenhao Zhang, Yi-jen Chiu</a:t>
            </a:r>
          </a:p>
          <a:p>
            <a:r>
              <a:rPr lang="en-US" smtClean="0"/>
              <a:t>Intel Corporation</a:t>
            </a: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451338" y="2133600"/>
            <a:ext cx="19108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bg1"/>
                </a:solidFill>
                <a:latin typeface="Neo Sans Intel" pitchFamily="34" charset="0"/>
              </a:rPr>
              <a:t>JCTVC-L0291</a:t>
            </a:r>
            <a:endParaRPr lang="en-US" sz="2200" dirty="0">
              <a:solidFill>
                <a:schemeClr val="bg1"/>
              </a:solidFill>
              <a:latin typeface="Neo Sans Inte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71184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and results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1"/>
            <a:r>
              <a:rPr lang="en-US" dirty="0"/>
              <a:t>Two </a:t>
            </a:r>
            <a:r>
              <a:rPr lang="en-US" dirty="0" smtClean="0"/>
              <a:t>additional cases were tested.</a:t>
            </a:r>
            <a:endParaRPr lang="en-US" dirty="0"/>
          </a:p>
          <a:p>
            <a:pPr lvl="2"/>
            <a:r>
              <a:rPr lang="en-US" dirty="0" smtClean="0"/>
              <a:t>Case 3 </a:t>
            </a:r>
            <a:r>
              <a:rPr lang="en-US" dirty="0"/>
              <a:t>divides all 2Nx2N PUs into 4 NxN </a:t>
            </a:r>
            <a:r>
              <a:rPr lang="en-US" dirty="0" smtClean="0"/>
              <a:t>sub-PUs, and copy </a:t>
            </a:r>
            <a:r>
              <a:rPr lang="en-US" dirty="0" smtClean="0">
                <a:solidFill>
                  <a:srgbClr val="FF0000"/>
                </a:solidFill>
              </a:rPr>
              <a:t>compressed</a:t>
            </a:r>
            <a:r>
              <a:rPr lang="en-US" dirty="0" smtClean="0"/>
              <a:t> BL MV.</a:t>
            </a:r>
            <a:endParaRPr lang="en-US" dirty="0"/>
          </a:p>
          <a:p>
            <a:pPr lvl="2"/>
            <a:r>
              <a:rPr lang="en-US" dirty="0" smtClean="0"/>
              <a:t>Case 4 only copies </a:t>
            </a:r>
            <a:r>
              <a:rPr lang="en-US" dirty="0" smtClean="0">
                <a:solidFill>
                  <a:srgbClr val="FF0000"/>
                </a:solidFill>
              </a:rPr>
              <a:t>one BL MV </a:t>
            </a:r>
            <a:r>
              <a:rPr lang="en-US" dirty="0" smtClean="0"/>
              <a:t>for all 2Nx2N PUs.</a:t>
            </a:r>
          </a:p>
          <a:p>
            <a:pPr lvl="1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JCTVC-L0291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18B066A-8347-4143-B146-1FCBA2F09BC4}" type="datetime4">
              <a:rPr lang="en-US" altLang="zh-CN" smtClean="0"/>
              <a:t>January 14, 2013</a:t>
            </a:fld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8102972"/>
              </p:ext>
            </p:extLst>
          </p:nvPr>
        </p:nvGraphicFramePr>
        <p:xfrm>
          <a:off x="381000" y="2819400"/>
          <a:ext cx="8229600" cy="29311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81201"/>
                <a:gridCol w="3124199"/>
                <a:gridCol w="3124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MDI PU size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Case 3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Case 4</a:t>
                      </a:r>
                      <a:endParaRPr lang="zh-CN" altLang="en-US" dirty="0"/>
                    </a:p>
                  </a:txBody>
                  <a:tcPr/>
                </a:tc>
              </a:tr>
              <a:tr h="39116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64x64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4 32x32 </a:t>
                      </a:r>
                      <a:r>
                        <a:rPr lang="en-US" altLang="zh-CN" baseline="0" dirty="0" smtClean="0"/>
                        <a:t>sub-PUs, 4 MVs, compressed BL MV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 64x64 </a:t>
                      </a:r>
                      <a:r>
                        <a:rPr lang="en-US" altLang="zh-CN" baseline="0" dirty="0" smtClean="0"/>
                        <a:t>PU, 1 MV, uncompressed BL MV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/>
                        <a:t>32x32</a:t>
                      </a:r>
                      <a:endParaRPr lang="zh-CN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/>
                        <a:t>4 16x16 </a:t>
                      </a:r>
                      <a:r>
                        <a:rPr lang="en-US" altLang="zh-CN" baseline="0" dirty="0" smtClean="0"/>
                        <a:t>sub-PUs, 4 MVs, compressed BL MV</a:t>
                      </a:r>
                      <a:endParaRPr lang="zh-CN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/>
                        <a:t>1 32x32 </a:t>
                      </a:r>
                      <a:r>
                        <a:rPr lang="en-US" altLang="zh-CN" baseline="0" dirty="0" smtClean="0"/>
                        <a:t>PU, 1 MV, uncompressed BL MV</a:t>
                      </a:r>
                      <a:endParaRPr lang="zh-CN" alt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16x16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/>
                        <a:t>4 8x8 </a:t>
                      </a:r>
                      <a:r>
                        <a:rPr lang="en-US" altLang="zh-CN" baseline="0" dirty="0" smtClean="0"/>
                        <a:t>sub-PUs, 4 MVs, compressed BL MV</a:t>
                      </a:r>
                      <a:endParaRPr lang="zh-CN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/>
                        <a:t>1 16x16 </a:t>
                      </a:r>
                      <a:r>
                        <a:rPr lang="en-US" altLang="zh-CN" baseline="0" dirty="0" smtClean="0"/>
                        <a:t>PU, 1 MV, uncompressed BL MV</a:t>
                      </a:r>
                      <a:endParaRPr lang="zh-CN" alt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8x8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/>
                        <a:t>4 4x4 </a:t>
                      </a:r>
                      <a:r>
                        <a:rPr lang="en-US" altLang="zh-CN" baseline="0" dirty="0" smtClean="0"/>
                        <a:t>sub-PUs, 4 MVs, compressed BL MV</a:t>
                      </a:r>
                      <a:endParaRPr lang="zh-CN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/>
                        <a:t>1 8x8 PU,</a:t>
                      </a:r>
                      <a:r>
                        <a:rPr lang="en-US" altLang="zh-CN" baseline="0" dirty="0" smtClean="0"/>
                        <a:t> 1 MV, uncompressed BL MV</a:t>
                      </a:r>
                      <a:endParaRPr lang="zh-CN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23762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Simulation and results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04800" y="1219200"/>
            <a:ext cx="8686800" cy="4724400"/>
          </a:xfrm>
        </p:spPr>
        <p:txBody>
          <a:bodyPr>
            <a:normAutofit/>
          </a:bodyPr>
          <a:lstStyle/>
          <a:p>
            <a:pPr lvl="1"/>
            <a:r>
              <a:rPr lang="en-US" altLang="zh-CN" dirty="0"/>
              <a:t>Case </a:t>
            </a:r>
            <a:r>
              <a:rPr lang="en-US" altLang="zh-CN" dirty="0" smtClean="0"/>
              <a:t>3 (</a:t>
            </a:r>
            <a:r>
              <a:rPr lang="en-US" altLang="zh-CN" dirty="0"/>
              <a:t>without the limit to </a:t>
            </a:r>
            <a:r>
              <a:rPr lang="en-US" altLang="zh-CN" dirty="0" smtClean="0"/>
              <a:t>8x8, copy compressed BL</a:t>
            </a:r>
            <a:r>
              <a:rPr lang="zh-CN" altLang="en-US" dirty="0" smtClean="0"/>
              <a:t> </a:t>
            </a:r>
            <a:r>
              <a:rPr lang="en-US" altLang="zh-CN" dirty="0" smtClean="0"/>
              <a:t>MV)</a:t>
            </a:r>
          </a:p>
          <a:p>
            <a:pPr lvl="2"/>
            <a:r>
              <a:rPr lang="en-US" altLang="zh-CN" dirty="0" smtClean="0"/>
              <a:t>Reference: SMuC0.1.1</a:t>
            </a:r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JCTVC-L0291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DC5977D-99CB-4A35-BCB5-953BD4CF03F9}" type="datetime4">
              <a:rPr lang="en-US" altLang="zh-CN" smtClean="0"/>
              <a:t>January 14, 2013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9024610"/>
              </p:ext>
            </p:extLst>
          </p:nvPr>
        </p:nvGraphicFramePr>
        <p:xfrm>
          <a:off x="304800" y="2133600"/>
          <a:ext cx="8493765" cy="2834640"/>
        </p:xfrm>
        <a:graphic>
          <a:graphicData uri="http://schemas.openxmlformats.org/drawingml/2006/table">
            <a:tbl>
              <a:tblPr firstCol="1">
                <a:tableStyleId>{5C22544A-7EE6-4342-B048-85BDC9FD1C3A}</a:tableStyleId>
              </a:tblPr>
              <a:tblGrid>
                <a:gridCol w="1736547"/>
                <a:gridCol w="750802"/>
                <a:gridCol w="750802"/>
                <a:gridCol w="750802"/>
                <a:gridCol w="750802"/>
                <a:gridCol w="750802"/>
                <a:gridCol w="750802"/>
                <a:gridCol w="750802"/>
                <a:gridCol w="750802"/>
                <a:gridCol w="750802"/>
              </a:tblGrid>
              <a:tr h="2743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　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RA HEVC 2x</a:t>
                      </a:r>
                      <a:endParaRPr lang="zh-CN" sz="14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RA HEVC 1.5x</a:t>
                      </a:r>
                      <a:endParaRPr lang="zh-CN" sz="14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RA HEVC SNR</a:t>
                      </a:r>
                      <a:endParaRPr lang="zh-CN" sz="14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89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　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Y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U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V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Y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U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V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Y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U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V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</a:tr>
              <a:tr h="2743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Class A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-0.8%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-1.8%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-1.7%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　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　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　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-1.8%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-4.1%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-4.3%</a:t>
                      </a:r>
                    </a:p>
                  </a:txBody>
                  <a:tcPr marL="0" marR="0" marT="0" marB="0" anchor="b"/>
                </a:tc>
              </a:tr>
              <a:tr h="289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Class B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-1.2%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-2.1%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-2.1%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-1.6%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-2.7%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-2.8%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-1.8%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-3.2%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-3.3%</a:t>
                      </a:r>
                    </a:p>
                  </a:txBody>
                  <a:tcPr marL="0" marR="0" marT="0" marB="0" anchor="b"/>
                </a:tc>
              </a:tr>
              <a:tr h="289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Overall (EL+BL)</a:t>
                      </a:r>
                      <a:endParaRPr lang="zh-CN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-1.1%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-2.0%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-2.0%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-1.6%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-2.7%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-2.8%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-1.8%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-3.4%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-3.6%</a:t>
                      </a:r>
                    </a:p>
                  </a:txBody>
                  <a:tcPr marL="0" marR="0" marT="0" marB="0" anchor="b"/>
                </a:tc>
              </a:tr>
              <a:tr h="2743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　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LD-P HEVC 2x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LD-P HEVC 1.5x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LD-P HEVC SNR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89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　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U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V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U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V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U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V</a:t>
                      </a:r>
                    </a:p>
                  </a:txBody>
                  <a:tcPr marL="9525" marR="9525" marT="9525" marB="0" anchor="ctr"/>
                </a:tc>
              </a:tr>
              <a:tr h="2743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Class A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-0.3%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-0.7%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-0.6%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　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　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　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-1.2%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-2.2%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-2.2%</a:t>
                      </a:r>
                    </a:p>
                  </a:txBody>
                  <a:tcPr marL="0" marR="0" marT="0" marB="0" anchor="b"/>
                </a:tc>
              </a:tr>
              <a:tr h="289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Class B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-0.5%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-0.9%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-1.0%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-0.7%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-1.3%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-1.2%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-1.2%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-1.8%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-1.9%</a:t>
                      </a:r>
                    </a:p>
                  </a:txBody>
                  <a:tcPr marL="0" marR="0" marT="0" marB="0" anchor="b"/>
                </a:tc>
              </a:tr>
              <a:tr h="289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Overall (EL+BL)</a:t>
                      </a:r>
                      <a:endParaRPr lang="zh-CN" sz="1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-0.5%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-0.9%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-0.9%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-0.7%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-1.3%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-1.2%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-1.2%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-1.9%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-2.0%</a:t>
                      </a: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5644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Simulation and results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lvl="1"/>
            <a:r>
              <a:rPr lang="en-US" altLang="zh-CN" dirty="0"/>
              <a:t>Case 4 </a:t>
            </a:r>
            <a:r>
              <a:rPr lang="en-US" altLang="zh-CN" dirty="0" smtClean="0"/>
              <a:t>(limit all </a:t>
            </a:r>
            <a:r>
              <a:rPr lang="en-US" altLang="zh-CN" dirty="0" smtClean="0"/>
              <a:t>2Nx2N </a:t>
            </a:r>
            <a:r>
              <a:rPr lang="en-US" altLang="zh-CN" dirty="0" smtClean="0"/>
              <a:t>PUs inherit only one BL MV)</a:t>
            </a:r>
            <a:endParaRPr lang="en-US" altLang="zh-CN" dirty="0" smtClean="0"/>
          </a:p>
          <a:p>
            <a:pPr lvl="2"/>
            <a:r>
              <a:rPr lang="en-US" altLang="zh-CN" dirty="0" smtClean="0"/>
              <a:t>Reference: Our TE5.2.4 with uncompressed MV</a:t>
            </a:r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JCTVC-L0291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DC5977D-99CB-4A35-BCB5-953BD4CF03F9}" type="datetime4">
              <a:rPr lang="en-US" altLang="zh-CN" smtClean="0"/>
              <a:t>January 14, 2013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141222"/>
              </p:ext>
            </p:extLst>
          </p:nvPr>
        </p:nvGraphicFramePr>
        <p:xfrm>
          <a:off x="304800" y="2133600"/>
          <a:ext cx="8493765" cy="2834640"/>
        </p:xfrm>
        <a:graphic>
          <a:graphicData uri="http://schemas.openxmlformats.org/drawingml/2006/table">
            <a:tbl>
              <a:tblPr firstCol="1">
                <a:tableStyleId>{5C22544A-7EE6-4342-B048-85BDC9FD1C3A}</a:tableStyleId>
              </a:tblPr>
              <a:tblGrid>
                <a:gridCol w="1736547"/>
                <a:gridCol w="750802"/>
                <a:gridCol w="750802"/>
                <a:gridCol w="750802"/>
                <a:gridCol w="750802"/>
                <a:gridCol w="750802"/>
                <a:gridCol w="750802"/>
                <a:gridCol w="750802"/>
                <a:gridCol w="750802"/>
                <a:gridCol w="750802"/>
              </a:tblGrid>
              <a:tr h="2743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　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RA HEVC 2x</a:t>
                      </a:r>
                      <a:endParaRPr lang="zh-CN" sz="14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RA HEVC 1.5x</a:t>
                      </a:r>
                      <a:endParaRPr lang="zh-CN" sz="14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RA HEVC SNR</a:t>
                      </a:r>
                      <a:endParaRPr lang="zh-CN" sz="14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89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　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Y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U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V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Y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U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V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Y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U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V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</a:tr>
              <a:tr h="2743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Class A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0.4%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0.7%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0.7%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　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　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　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0.4%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0.8%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0.8%</a:t>
                      </a:r>
                    </a:p>
                  </a:txBody>
                  <a:tcPr marL="0" marR="0" marT="0" marB="0" anchor="b"/>
                </a:tc>
              </a:tr>
              <a:tr h="289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Class B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0.3%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0.5%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0.5%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0.3%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0.3%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0.3%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0.4%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0.5%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0.5%</a:t>
                      </a:r>
                    </a:p>
                  </a:txBody>
                  <a:tcPr marL="0" marR="0" marT="0" marB="0" anchor="b"/>
                </a:tc>
              </a:tr>
              <a:tr h="289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Overall (EL+BL)</a:t>
                      </a:r>
                      <a:endParaRPr lang="zh-CN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0.4%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0.6%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0.6%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0.3%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0.3%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0.3%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0.4%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0.6%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0.6%</a:t>
                      </a:r>
                    </a:p>
                  </a:txBody>
                  <a:tcPr marL="0" marR="0" marT="0" marB="0" anchor="b"/>
                </a:tc>
              </a:tr>
              <a:tr h="2743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　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LD-P HEVC 2x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LD-P HEVC 1.5x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LD-P HEVC SNR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89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　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U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V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U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V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U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V</a:t>
                      </a:r>
                    </a:p>
                  </a:txBody>
                  <a:tcPr marL="9525" marR="9525" marT="9525" marB="0" anchor="ctr"/>
                </a:tc>
              </a:tr>
              <a:tr h="2743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Class A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0.2%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0.6%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0.4%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　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　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　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0.5%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0.6%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0.9%</a:t>
                      </a:r>
                    </a:p>
                  </a:txBody>
                  <a:tcPr marL="0" marR="0" marT="0" marB="0" anchor="b"/>
                </a:tc>
              </a:tr>
              <a:tr h="289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Class B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0.2%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0.5%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0.6%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0.2%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0.2%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0.2%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0.4%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0.3%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0.6%</a:t>
                      </a:r>
                    </a:p>
                  </a:txBody>
                  <a:tcPr marL="0" marR="0" marT="0" marB="0" anchor="b"/>
                </a:tc>
              </a:tr>
              <a:tr h="289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Overall (EL+BL)</a:t>
                      </a:r>
                      <a:endParaRPr lang="zh-CN" sz="1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0.2%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0.5%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0.6%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0.2%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0.2%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0.2%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0.4%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0.4%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0.6%</a:t>
                      </a: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28001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85000" lnSpcReduction="20000"/>
          </a:bodyPr>
          <a:lstStyle/>
          <a:p>
            <a:pPr lvl="1"/>
            <a:r>
              <a:rPr lang="en-US" dirty="0"/>
              <a:t>Apply an inter-layer motion data inheritance (MDI) mode to improve coding efficiency of SHVC.</a:t>
            </a:r>
          </a:p>
          <a:p>
            <a:pPr lvl="1"/>
            <a:endParaRPr lang="en-US" dirty="0" smtClean="0"/>
          </a:p>
          <a:p>
            <a:pPr lvl="1"/>
            <a:r>
              <a:rPr lang="en-US" dirty="0"/>
              <a:t>Features of proposed MDI:</a:t>
            </a:r>
          </a:p>
          <a:p>
            <a:pPr lvl="2"/>
            <a:r>
              <a:rPr lang="en-US" dirty="0"/>
              <a:t>Only apply to  the 2Nx2N PU.</a:t>
            </a:r>
          </a:p>
          <a:p>
            <a:pPr lvl="2"/>
            <a:r>
              <a:rPr lang="en-US" dirty="0"/>
              <a:t>Divide the MDI PU into </a:t>
            </a:r>
            <a:r>
              <a:rPr lang="en-US" dirty="0" err="1"/>
              <a:t>NxN</a:t>
            </a:r>
            <a:r>
              <a:rPr lang="en-US" dirty="0"/>
              <a:t> sub-PUs to copy the BL MVs and do MC.</a:t>
            </a:r>
          </a:p>
          <a:p>
            <a:pPr lvl="2"/>
            <a:r>
              <a:rPr lang="en-US" dirty="0"/>
              <a:t>Do not harm the memory access efficiency and parallel performance of large PUs.</a:t>
            </a:r>
          </a:p>
          <a:p>
            <a:pPr lvl="2"/>
            <a:r>
              <a:rPr lang="en-US" dirty="0"/>
              <a:t>Do not worsen the worst case of MC memory access of EL.</a:t>
            </a:r>
          </a:p>
          <a:p>
            <a:pPr lvl="1"/>
            <a:endParaRPr lang="en-US" dirty="0" smtClean="0"/>
          </a:p>
          <a:p>
            <a:pPr lvl="1"/>
            <a:r>
              <a:rPr lang="en-US" dirty="0"/>
              <a:t>BD-rate gain:</a:t>
            </a:r>
          </a:p>
          <a:p>
            <a:pPr lvl="2"/>
            <a:r>
              <a:rPr lang="en-US" dirty="0">
                <a:solidFill>
                  <a:srgbClr val="0071C5"/>
                </a:solidFill>
              </a:rPr>
              <a:t>2.1%/</a:t>
            </a:r>
            <a:r>
              <a:rPr lang="en-US" dirty="0" smtClean="0">
                <a:solidFill>
                  <a:srgbClr val="0071C5"/>
                </a:solidFill>
              </a:rPr>
              <a:t>2.1%/2.3% </a:t>
            </a:r>
            <a:r>
              <a:rPr lang="en-US" dirty="0"/>
              <a:t>BD-rate gain for RA_2x/RA_1.5x/RA_SNR</a:t>
            </a:r>
          </a:p>
          <a:p>
            <a:pPr lvl="2"/>
            <a:r>
              <a:rPr lang="en-US" dirty="0">
                <a:solidFill>
                  <a:srgbClr val="0071C5"/>
                </a:solidFill>
              </a:rPr>
              <a:t>1.2%/1.2%/2.1% </a:t>
            </a:r>
            <a:r>
              <a:rPr lang="en-US" dirty="0"/>
              <a:t>BD-rate gain for LP_2x/LP_1.5x/LP_SNR.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Thanks to </a:t>
            </a:r>
            <a:r>
              <a:rPr lang="en-US" dirty="0"/>
              <a:t>Huawei and Qualcomm for </a:t>
            </a:r>
            <a:r>
              <a:rPr lang="en-US" dirty="0" smtClean="0"/>
              <a:t>crosschecking (JCTVC-L0413, JCTVC-L0411). </a:t>
            </a:r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JCTVC-L0291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1DFE1DA-A0D6-4C11-A75C-847A0937D233}" type="datetime4">
              <a:rPr lang="en-US" altLang="zh-CN" smtClean="0"/>
              <a:t>January 14, 2013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36701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Algorithm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JCTVC-L0291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13CBF0B-D00E-423E-BAEE-671EFF25CBC3}" type="datetime4">
              <a:rPr lang="en-US" altLang="zh-CN" smtClean="0"/>
              <a:t>January 14, 2013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1"/>
            <a:r>
              <a:rPr lang="en-US" altLang="zh-CN" dirty="0"/>
              <a:t>Partition 2Nx2N PU into four </a:t>
            </a:r>
            <a:r>
              <a:rPr lang="en-US" altLang="zh-CN" dirty="0" err="1"/>
              <a:t>NxN</a:t>
            </a:r>
            <a:r>
              <a:rPr lang="en-US" altLang="zh-CN" dirty="0"/>
              <a:t> sub-PUs.</a:t>
            </a:r>
          </a:p>
          <a:p>
            <a:pPr lvl="1"/>
            <a:r>
              <a:rPr lang="en-US" altLang="zh-CN" dirty="0"/>
              <a:t>Each sub-PU copies a BL MV. Center position (c3) is used to derive the collocated BL block.</a:t>
            </a:r>
          </a:p>
          <a:p>
            <a:pPr lvl="1"/>
            <a:r>
              <a:rPr lang="en-US" altLang="zh-CN" dirty="0"/>
              <a:t>MV is scaled based on the spatial ratio between EL and BL.</a:t>
            </a:r>
          </a:p>
          <a:p>
            <a:pPr lvl="1"/>
            <a:r>
              <a:rPr lang="en-US" altLang="zh-CN" dirty="0"/>
              <a:t>If the collocated is unavailable, use </a:t>
            </a:r>
            <a:r>
              <a:rPr lang="en-US" altLang="zh-CN" dirty="0" err="1"/>
              <a:t>IntraBL</a:t>
            </a:r>
            <a:r>
              <a:rPr lang="en-US" altLang="zh-CN" dirty="0"/>
              <a:t>.</a:t>
            </a:r>
          </a:p>
          <a:p>
            <a:pPr lvl="1"/>
            <a:r>
              <a:rPr lang="en-US" altLang="zh-CN" dirty="0"/>
              <a:t>A flag is added after merge/skip flag.</a:t>
            </a:r>
          </a:p>
          <a:p>
            <a:endParaRPr lang="zh-CN" altLang="en-US" dirty="0"/>
          </a:p>
        </p:txBody>
      </p:sp>
      <p:sp>
        <p:nvSpPr>
          <p:cNvPr id="10" name="Parallelogram 9"/>
          <p:cNvSpPr/>
          <p:nvPr/>
        </p:nvSpPr>
        <p:spPr>
          <a:xfrm rot="16200000">
            <a:off x="6194300" y="3886705"/>
            <a:ext cx="2649524" cy="2062789"/>
          </a:xfrm>
          <a:prstGeom prst="parallelogram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Straight Arrow Connector 10"/>
          <p:cNvCxnSpPr>
            <a:stCxn id="19" idx="3"/>
          </p:cNvCxnSpPr>
          <p:nvPr/>
        </p:nvCxnSpPr>
        <p:spPr>
          <a:xfrm>
            <a:off x="4669317" y="5051576"/>
            <a:ext cx="2438400" cy="218245"/>
          </a:xfrm>
          <a:prstGeom prst="straightConnector1">
            <a:avLst/>
          </a:prstGeom>
          <a:ln w="76200">
            <a:tailEnd type="arrow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25" idx="1"/>
            <a:endCxn id="25" idx="3"/>
          </p:cNvCxnSpPr>
          <p:nvPr/>
        </p:nvCxnSpPr>
        <p:spPr>
          <a:xfrm>
            <a:off x="4271646" y="4700458"/>
            <a:ext cx="1031396" cy="257849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25" idx="2"/>
            <a:endCxn id="25" idx="5"/>
          </p:cNvCxnSpPr>
          <p:nvPr/>
        </p:nvCxnSpPr>
        <p:spPr>
          <a:xfrm>
            <a:off x="4787344" y="4295925"/>
            <a:ext cx="0" cy="1066915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10" idx="1"/>
            <a:endCxn id="10" idx="3"/>
          </p:cNvCxnSpPr>
          <p:nvPr/>
        </p:nvCxnSpPr>
        <p:spPr>
          <a:xfrm>
            <a:off x="6487668" y="4660251"/>
            <a:ext cx="2062789" cy="515698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10" idx="2"/>
            <a:endCxn id="10" idx="5"/>
          </p:cNvCxnSpPr>
          <p:nvPr/>
        </p:nvCxnSpPr>
        <p:spPr>
          <a:xfrm>
            <a:off x="7519063" y="3851187"/>
            <a:ext cx="0" cy="2133826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arallelogram 15"/>
          <p:cNvSpPr/>
          <p:nvPr/>
        </p:nvSpPr>
        <p:spPr>
          <a:xfrm rot="16200000">
            <a:off x="4922326" y="5058008"/>
            <a:ext cx="151599" cy="118027"/>
          </a:xfrm>
          <a:prstGeom prst="parallelogram">
            <a:avLst/>
          </a:prstGeom>
          <a:noFill/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Parallelogram 16"/>
          <p:cNvSpPr/>
          <p:nvPr/>
        </p:nvSpPr>
        <p:spPr>
          <a:xfrm rot="16200000">
            <a:off x="4957331" y="4601238"/>
            <a:ext cx="151599" cy="118027"/>
          </a:xfrm>
          <a:prstGeom prst="parallelogram">
            <a:avLst/>
          </a:prstGeom>
          <a:noFill/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Parallelogram 17"/>
          <p:cNvSpPr/>
          <p:nvPr/>
        </p:nvSpPr>
        <p:spPr>
          <a:xfrm rot="16200000">
            <a:off x="4534504" y="4486545"/>
            <a:ext cx="151599" cy="118027"/>
          </a:xfrm>
          <a:prstGeom prst="parallelogram">
            <a:avLst/>
          </a:prstGeom>
          <a:noFill/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Parallelogram 18"/>
          <p:cNvSpPr/>
          <p:nvPr/>
        </p:nvSpPr>
        <p:spPr>
          <a:xfrm rot="16200000">
            <a:off x="4534504" y="4977809"/>
            <a:ext cx="151599" cy="118027"/>
          </a:xfrm>
          <a:prstGeom prst="parallelogram">
            <a:avLst/>
          </a:prstGeom>
          <a:noFill/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Straight Arrow Connector 19"/>
          <p:cNvCxnSpPr>
            <a:stCxn id="17" idx="4"/>
          </p:cNvCxnSpPr>
          <p:nvPr/>
        </p:nvCxnSpPr>
        <p:spPr>
          <a:xfrm flipV="1">
            <a:off x="5092144" y="4621358"/>
            <a:ext cx="2929973" cy="38893"/>
          </a:xfrm>
          <a:prstGeom prst="straightConnector1">
            <a:avLst/>
          </a:prstGeom>
          <a:ln w="76200">
            <a:tailEnd type="arrow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6" idx="3"/>
          </p:cNvCxnSpPr>
          <p:nvPr/>
        </p:nvCxnSpPr>
        <p:spPr>
          <a:xfrm>
            <a:off x="5057139" y="5131775"/>
            <a:ext cx="2964978" cy="442046"/>
          </a:xfrm>
          <a:prstGeom prst="straightConnector1">
            <a:avLst/>
          </a:prstGeom>
          <a:ln w="76200">
            <a:tailEnd type="arrow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8" idx="3"/>
          </p:cNvCxnSpPr>
          <p:nvPr/>
        </p:nvCxnSpPr>
        <p:spPr>
          <a:xfrm flipV="1">
            <a:off x="4669317" y="4295925"/>
            <a:ext cx="2438400" cy="264387"/>
          </a:xfrm>
          <a:prstGeom prst="straightConnector1">
            <a:avLst/>
          </a:prstGeom>
          <a:ln w="76200">
            <a:tailEnd type="arrow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377441" y="5598844"/>
            <a:ext cx="17147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Collocated BL block</a:t>
            </a:r>
            <a:endParaRPr lang="zh-CN" altLang="en-US" sz="1200" dirty="0"/>
          </a:p>
        </p:txBody>
      </p:sp>
      <p:sp>
        <p:nvSpPr>
          <p:cNvPr id="24" name="TextBox 23"/>
          <p:cNvSpPr txBox="1"/>
          <p:nvPr/>
        </p:nvSpPr>
        <p:spPr>
          <a:xfrm>
            <a:off x="5410200" y="5506512"/>
            <a:ext cx="1410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Motion data inherit</a:t>
            </a:r>
            <a:endParaRPr lang="zh-CN" altLang="en-US" sz="1200" dirty="0"/>
          </a:p>
        </p:txBody>
      </p:sp>
      <p:sp>
        <p:nvSpPr>
          <p:cNvPr id="25" name="Parallelogram 24"/>
          <p:cNvSpPr/>
          <p:nvPr/>
        </p:nvSpPr>
        <p:spPr>
          <a:xfrm rot="16200000">
            <a:off x="4124962" y="4313685"/>
            <a:ext cx="1324764" cy="1031396"/>
          </a:xfrm>
          <a:prstGeom prst="parallelogram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6557130" y="6105083"/>
            <a:ext cx="17117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A 2Nx2N PU in EL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9608406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Algorithm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57200" y="1219200"/>
            <a:ext cx="8229600" cy="5105400"/>
          </a:xfrm>
        </p:spPr>
        <p:txBody>
          <a:bodyPr>
            <a:normAutofit/>
          </a:bodyPr>
          <a:lstStyle/>
          <a:p>
            <a:pPr lvl="1"/>
            <a:r>
              <a:rPr lang="en-US" altLang="zh-CN" dirty="0"/>
              <a:t>Compared to the motion candidate based inter-layer motion prediction,</a:t>
            </a:r>
          </a:p>
          <a:p>
            <a:pPr lvl="2"/>
            <a:r>
              <a:rPr lang="en-US" altLang="zh-CN" dirty="0"/>
              <a:t>The proposed method doesn’t change the logic of Merge/AMVP candidate list building process. It means the EL can reuse BL’s motion candidate list building logic module.</a:t>
            </a:r>
          </a:p>
          <a:p>
            <a:pPr lvl="1"/>
            <a:endParaRPr lang="en-US" altLang="zh-CN" dirty="0"/>
          </a:p>
          <a:p>
            <a:pPr lvl="1"/>
            <a:r>
              <a:rPr lang="en-US" altLang="zh-CN" dirty="0"/>
              <a:t>Compared to the 4x4/8x8 granular inter-layer motion inheritance,</a:t>
            </a:r>
          </a:p>
          <a:p>
            <a:pPr lvl="2"/>
            <a:r>
              <a:rPr lang="en-US" altLang="zh-CN" dirty="0"/>
              <a:t> The proposed method avoids fragmentation of large PU, so it doesn’t harm the memory access efficiency and parallel performance of large PU’s MC process.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JCTVC-L0291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8C1A22B-EB93-4F01-A21F-F8A6B7BD883C}" type="datetime4">
              <a:rPr lang="en-US" altLang="zh-CN" smtClean="0"/>
              <a:t>January 14, 2013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3252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and results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1"/>
            <a:r>
              <a:rPr lang="en-US" dirty="0"/>
              <a:t>Two </a:t>
            </a:r>
            <a:r>
              <a:rPr lang="en-US" dirty="0" smtClean="0"/>
              <a:t>cases are </a:t>
            </a:r>
            <a:r>
              <a:rPr lang="en-US" dirty="0"/>
              <a:t>simulated.</a:t>
            </a:r>
          </a:p>
          <a:p>
            <a:pPr lvl="2"/>
            <a:r>
              <a:rPr lang="en-US" dirty="0" smtClean="0"/>
              <a:t>Case 1 </a:t>
            </a:r>
            <a:r>
              <a:rPr lang="en-US" dirty="0"/>
              <a:t>divides all 2Nx2N PUs into 4 </a:t>
            </a:r>
            <a:r>
              <a:rPr lang="en-US" dirty="0" err="1"/>
              <a:t>NxN</a:t>
            </a:r>
            <a:r>
              <a:rPr lang="en-US" dirty="0"/>
              <a:t> sub-PUs.</a:t>
            </a:r>
          </a:p>
          <a:p>
            <a:pPr lvl="2"/>
            <a:r>
              <a:rPr lang="en-US" dirty="0" smtClean="0"/>
              <a:t>Case 2 only copies one BL MV for 8x8 PU, instead of splitting a 8x8 PU into 4 4x4 sub-PUs. Test 2 doesn’t worsen the worst case of MC memory access.</a:t>
            </a:r>
          </a:p>
          <a:p>
            <a:pPr lvl="1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JCTVC-L0291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18B066A-8347-4143-B146-1FCBA2F09BC4}" type="datetime4">
              <a:rPr lang="en-US" altLang="zh-CN" smtClean="0"/>
              <a:t>January 14, 2013</a:t>
            </a:fld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1055295"/>
              </p:ext>
            </p:extLst>
          </p:nvPr>
        </p:nvGraphicFramePr>
        <p:xfrm>
          <a:off x="304799" y="3505200"/>
          <a:ext cx="8610601" cy="1874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81201"/>
                <a:gridCol w="3048000"/>
                <a:gridCol w="3581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MDI PU size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Case 1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Case 2</a:t>
                      </a:r>
                      <a:endParaRPr lang="zh-CN" altLang="en-US" dirty="0"/>
                    </a:p>
                  </a:txBody>
                  <a:tcPr/>
                </a:tc>
              </a:tr>
              <a:tr h="39116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64x64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4 32x32 </a:t>
                      </a:r>
                      <a:r>
                        <a:rPr lang="en-US" altLang="zh-CN" baseline="0" dirty="0" smtClean="0"/>
                        <a:t>sub-PUs, 4 MVs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4 32x32 </a:t>
                      </a:r>
                      <a:r>
                        <a:rPr lang="en-US" altLang="zh-CN" baseline="0" dirty="0" smtClean="0"/>
                        <a:t>sub-PUs, 4 MVs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/>
                        <a:t>32x32</a:t>
                      </a:r>
                      <a:endParaRPr lang="zh-CN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/>
                        <a:t>4 16x16 </a:t>
                      </a:r>
                      <a:r>
                        <a:rPr lang="en-US" altLang="zh-CN" baseline="0" dirty="0" smtClean="0"/>
                        <a:t>sub-PUs, 4 MVs</a:t>
                      </a:r>
                      <a:endParaRPr lang="zh-CN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/>
                        <a:t>4 16x16 </a:t>
                      </a:r>
                      <a:r>
                        <a:rPr lang="en-US" altLang="zh-CN" baseline="0" dirty="0" smtClean="0"/>
                        <a:t>sub-PUs, 4 MVs</a:t>
                      </a:r>
                      <a:endParaRPr lang="zh-CN" alt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16x16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/>
                        <a:t>4 8x8 </a:t>
                      </a:r>
                      <a:r>
                        <a:rPr lang="en-US" altLang="zh-CN" baseline="0" dirty="0" smtClean="0"/>
                        <a:t>sub-PUs, 4 MVs</a:t>
                      </a:r>
                      <a:endParaRPr lang="zh-CN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/>
                        <a:t>4 8x8 </a:t>
                      </a:r>
                      <a:r>
                        <a:rPr lang="en-US" altLang="zh-CN" baseline="0" dirty="0" smtClean="0"/>
                        <a:t>sub-PUs, 4 MVs</a:t>
                      </a:r>
                      <a:endParaRPr lang="zh-CN" alt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8x8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/>
                        <a:t>4 4x4 </a:t>
                      </a:r>
                      <a:r>
                        <a:rPr lang="en-US" altLang="zh-CN" baseline="0" dirty="0" smtClean="0"/>
                        <a:t>sub-PUs, 4 MVs</a:t>
                      </a:r>
                      <a:endParaRPr lang="zh-CN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 8x8 PU,</a:t>
                      </a:r>
                      <a:r>
                        <a:rPr lang="en-US" altLang="zh-CN" baseline="0" dirty="0" smtClean="0"/>
                        <a:t> 1 MV</a:t>
                      </a:r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03920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Simulation and results</a:t>
            </a:r>
            <a:endParaRPr lang="zh-CN" alt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1"/>
            <a:r>
              <a:rPr lang="en-US" altLang="zh-CN" dirty="0" smtClean="0"/>
              <a:t>Case 1 (without the limit to 8x8 PU)</a:t>
            </a:r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JCTVC-L0291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60D52A4-B770-4379-8104-63DCD7D21CD5}" type="datetime4">
              <a:rPr lang="en-US" altLang="zh-CN" smtClean="0"/>
              <a:t>January 14, 2013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0665443"/>
              </p:ext>
            </p:extLst>
          </p:nvPr>
        </p:nvGraphicFramePr>
        <p:xfrm>
          <a:off x="457200" y="1752600"/>
          <a:ext cx="8493765" cy="3962400"/>
        </p:xfrm>
        <a:graphic>
          <a:graphicData uri="http://schemas.openxmlformats.org/drawingml/2006/table">
            <a:tbl>
              <a:tblPr firstCol="1">
                <a:tableStyleId>{5C22544A-7EE6-4342-B048-85BDC9FD1C3A}</a:tableStyleId>
              </a:tblPr>
              <a:tblGrid>
                <a:gridCol w="1736547"/>
                <a:gridCol w="750802"/>
                <a:gridCol w="750802"/>
                <a:gridCol w="750802"/>
                <a:gridCol w="750802"/>
                <a:gridCol w="750802"/>
                <a:gridCol w="750802"/>
                <a:gridCol w="750802"/>
                <a:gridCol w="750802"/>
                <a:gridCol w="750802"/>
              </a:tblGrid>
              <a:tr h="2743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　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RA HEVC 2x</a:t>
                      </a:r>
                      <a:endParaRPr lang="zh-CN" sz="14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RA HEVC 1.5x</a:t>
                      </a:r>
                      <a:endParaRPr lang="zh-CN" sz="14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RA HEVC SNR</a:t>
                      </a:r>
                      <a:endParaRPr lang="zh-CN" sz="14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89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　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Y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U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V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Y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U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V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Y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U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V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5240" marR="15240" marT="15240" marB="0" anchor="ctr"/>
                </a:tc>
              </a:tr>
              <a:tr h="2743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Class A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-2.5%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-5.4%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-5.2%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　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-2.9%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-7.4%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-7.7%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5240" marR="15240" marT="15240" marB="0" anchor="ctr"/>
                </a:tc>
              </a:tr>
              <a:tr h="289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Class B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-2.0%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-3.5%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-3.6%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-2.2%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-3.9%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-4.1%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-2.3%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-4.3%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-4.5%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5240" marR="15240" marT="15240" marB="0" anchor="ctr"/>
                </a:tc>
              </a:tr>
              <a:tr h="289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Overall (EL+BL)</a:t>
                      </a:r>
                      <a:endParaRPr lang="zh-CN" sz="1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-2.1%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-4.0%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-4.1%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-2.2%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-3.9%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-4.1%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-2.5%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-5.2%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-5.4%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5240" marR="15240" marT="15240" marB="0" anchor="ctr"/>
                </a:tc>
              </a:tr>
              <a:tr h="2743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Enc Time[%]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98.0%</a:t>
                      </a: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96.4%</a:t>
                      </a: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99.1%</a:t>
                      </a: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89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Dec Time[%]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91.3%</a:t>
                      </a: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93.3%</a:t>
                      </a: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95.2%</a:t>
                      </a: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　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LD-P HEVC 2x</a:t>
                      </a:r>
                      <a:endParaRPr lang="zh-CN" sz="14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LD-P HEVC 1.5x</a:t>
                      </a:r>
                      <a:endParaRPr lang="zh-CN" sz="14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LD-P HEVC SNR</a:t>
                      </a:r>
                      <a:endParaRPr lang="zh-CN" sz="14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89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　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Y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U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V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Y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U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V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Y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U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V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5240" marR="15240" marT="15240" marB="0" anchor="ctr"/>
                </a:tc>
              </a:tr>
              <a:tr h="2743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Class A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-1.6%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-3.2%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-3.1%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　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-2.7%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-5.0%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-5.1%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5240" marR="15240" marT="15240" marB="0" anchor="ctr"/>
                </a:tc>
              </a:tr>
              <a:tr h="289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Class B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-1.1%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-2.0%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-2.0%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-1.2%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-2.1%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-2.2%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-1.8%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-2.8%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-2.9%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5240" marR="15240" marT="15240" marB="0" anchor="ctr"/>
                </a:tc>
              </a:tr>
              <a:tr h="289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Overall (EL+BL)</a:t>
                      </a:r>
                      <a:endParaRPr lang="zh-CN" sz="1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-1.2%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-2.4%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-2.3%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-1.2%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-2.1%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-2.2%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-2.1%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-3.4%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-3.5%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5240" marR="15240" marT="15240" marB="0" anchor="ctr"/>
                </a:tc>
              </a:tr>
              <a:tr h="2743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Enc Time[%]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99.6%</a:t>
                      </a: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98.4%</a:t>
                      </a: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100.5%</a:t>
                      </a: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89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Dec Time[%]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93.1%</a:t>
                      </a: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94.5%</a:t>
                      </a: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96.2%</a:t>
                      </a: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4838384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Simulation and results</a:t>
            </a:r>
            <a:endParaRPr lang="zh-CN" alt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1"/>
            <a:r>
              <a:rPr lang="en-US" altLang="zh-CN" dirty="0" smtClean="0"/>
              <a:t>Case 2 (with the limit to 8x8 PU)</a:t>
            </a:r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JCTVC-L0291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60D52A4-B770-4379-8104-63DCD7D21CD5}" type="datetime4">
              <a:rPr lang="en-US" altLang="zh-CN" smtClean="0"/>
              <a:t>January 14, 2013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2538054"/>
              </p:ext>
            </p:extLst>
          </p:nvPr>
        </p:nvGraphicFramePr>
        <p:xfrm>
          <a:off x="457200" y="1752600"/>
          <a:ext cx="8493765" cy="3962400"/>
        </p:xfrm>
        <a:graphic>
          <a:graphicData uri="http://schemas.openxmlformats.org/drawingml/2006/table">
            <a:tbl>
              <a:tblPr firstCol="1">
                <a:tableStyleId>{5C22544A-7EE6-4342-B048-85BDC9FD1C3A}</a:tableStyleId>
              </a:tblPr>
              <a:tblGrid>
                <a:gridCol w="1736547"/>
                <a:gridCol w="750802"/>
                <a:gridCol w="750802"/>
                <a:gridCol w="750802"/>
                <a:gridCol w="750802"/>
                <a:gridCol w="750802"/>
                <a:gridCol w="750802"/>
                <a:gridCol w="750802"/>
                <a:gridCol w="750802"/>
                <a:gridCol w="750802"/>
              </a:tblGrid>
              <a:tr h="2743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　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RA HEVC 2x</a:t>
                      </a:r>
                      <a:endParaRPr lang="zh-CN" sz="14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RA HEVC 1.5x</a:t>
                      </a:r>
                      <a:endParaRPr lang="zh-CN" sz="14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RA HEVC SNR</a:t>
                      </a:r>
                      <a:endParaRPr lang="zh-CN" sz="14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89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　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Y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U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V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Y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U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V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Y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U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V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</a:tr>
              <a:tr h="2743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Class A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-2.5%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-5.4%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-5.2%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　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　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　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-2.6%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-6.5%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-6.8%</a:t>
                      </a:r>
                    </a:p>
                  </a:txBody>
                  <a:tcPr marL="0" marR="0" marT="0" marB="0" anchor="b"/>
                </a:tc>
              </a:tr>
              <a:tr h="289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Class B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-2.0%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-3.5%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-3.6%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-2.1%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-3.6%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-3.9%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-2.2%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-4.0%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-4.2%</a:t>
                      </a:r>
                    </a:p>
                  </a:txBody>
                  <a:tcPr marL="0" marR="0" marT="0" marB="0" anchor="b"/>
                </a:tc>
              </a:tr>
              <a:tr h="289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Overall (EL+BL)</a:t>
                      </a:r>
                      <a:endParaRPr lang="zh-CN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-2.1%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-4.0%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-4.1%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-2.1%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-3.6%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-3.9%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-2.3%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-4.7%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-4.9%</a:t>
                      </a:r>
                    </a:p>
                  </a:txBody>
                  <a:tcPr marL="0" marR="0" marT="0" marB="0" anchor="b"/>
                </a:tc>
              </a:tr>
              <a:tr h="2743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Enc Time[%]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98.1%</a:t>
                      </a: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96.5%</a:t>
                      </a: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99.3%</a:t>
                      </a: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89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Dec Time[%]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93.7%</a:t>
                      </a: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93.8%</a:t>
                      </a: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96.2%</a:t>
                      </a: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　</a:t>
                      </a:r>
                      <a:endParaRPr 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LD-P HEVC 2x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LD-P HEVC 1.5x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LD-P HEVC SNR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89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　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U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V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U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V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U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V</a:t>
                      </a:r>
                    </a:p>
                  </a:txBody>
                  <a:tcPr marL="9525" marR="9525" marT="9525" marB="0" anchor="ctr"/>
                </a:tc>
              </a:tr>
              <a:tr h="2743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Class A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-1.6%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-3.2%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-3.1%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　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　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　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-2.2%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-4.1%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-4.2%</a:t>
                      </a:r>
                    </a:p>
                  </a:txBody>
                  <a:tcPr marL="0" marR="0" marT="0" marB="0" anchor="b"/>
                </a:tc>
              </a:tr>
              <a:tr h="289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Class B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-1.1%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-2.0%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-2.0%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-1.1%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-1.9%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-2.0%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-1.6%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-2.5%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-2.6%</a:t>
                      </a:r>
                    </a:p>
                  </a:txBody>
                  <a:tcPr marL="0" marR="0" marT="0" marB="0" anchor="b"/>
                </a:tc>
              </a:tr>
              <a:tr h="289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Overall (EL+BL)</a:t>
                      </a:r>
                      <a:endParaRPr lang="zh-CN" sz="1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-1.2%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-2.4%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-2.3%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-1.1%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-1.9%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-2.0%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-1.8%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-2.9%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-3.1%</a:t>
                      </a:r>
                    </a:p>
                  </a:txBody>
                  <a:tcPr marL="0" marR="0" marT="0" marB="0" anchor="b"/>
                </a:tc>
              </a:tr>
              <a:tr h="2743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Enc Time[%]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99.7%</a:t>
                      </a: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98.5%</a:t>
                      </a: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100.5%</a:t>
                      </a: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89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Dec Time[%]</a:t>
                      </a:r>
                      <a:endParaRPr lang="zh-CN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5240" marR="15240" marT="15240" marB="0" anchor="ctr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94.0%</a:t>
                      </a: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94.8%</a:t>
                      </a: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96.4%</a:t>
                      </a: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1442979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77500" lnSpcReduction="20000"/>
          </a:bodyPr>
          <a:lstStyle/>
          <a:p>
            <a:pPr lvl="1"/>
            <a:r>
              <a:rPr lang="en-US" dirty="0"/>
              <a:t>A inter-layer motion data inheritance method is proposed, by partitioning the 2Nx2N PUs into </a:t>
            </a:r>
            <a:r>
              <a:rPr lang="en-US" dirty="0" err="1"/>
              <a:t>NxN</a:t>
            </a:r>
            <a:r>
              <a:rPr lang="en-US" dirty="0"/>
              <a:t> sub-PUs to copy BL MV and perform MC.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A trade off between coding gain and implementation efficiency</a:t>
            </a:r>
          </a:p>
          <a:p>
            <a:pPr lvl="2"/>
            <a:r>
              <a:rPr lang="en-US" dirty="0"/>
              <a:t>Do not worsen the worst case of MC memory access</a:t>
            </a:r>
          </a:p>
          <a:p>
            <a:pPr lvl="2"/>
            <a:r>
              <a:rPr lang="en-US" dirty="0"/>
              <a:t>Decoupled from the Merge/AMVP candidate list building.</a:t>
            </a:r>
          </a:p>
          <a:p>
            <a:pPr lvl="2"/>
            <a:r>
              <a:rPr lang="en-US" dirty="0"/>
              <a:t>Keep the memory access efficiency and parallel performance of MC for large PUs.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Achieve 2.1% ~ </a:t>
            </a:r>
            <a:r>
              <a:rPr lang="en-US" dirty="0" smtClean="0"/>
              <a:t>2.3% </a:t>
            </a:r>
            <a:r>
              <a:rPr lang="en-US" dirty="0"/>
              <a:t>BD-rate gain for RA cases, 1.1% ~ 1.8% BD-rate gain for LP cases.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It is suggested the </a:t>
            </a:r>
            <a:r>
              <a:rPr lang="en-US" dirty="0" smtClean="0"/>
              <a:t>case 2 </a:t>
            </a:r>
            <a:r>
              <a:rPr lang="en-US" dirty="0"/>
              <a:t>(limit to 8x8) is considered for adoption into the reference software.</a:t>
            </a:r>
          </a:p>
          <a:p>
            <a:pPr lvl="1"/>
            <a:endParaRPr lang="en-US" dirty="0"/>
          </a:p>
          <a:p>
            <a:pPr lvl="1"/>
            <a:r>
              <a:rPr lang="en-US" altLang="zh-CN" dirty="0"/>
              <a:t>Thanks to Huawei and Qualcomm for crosschecking (JCTVC-L0413, JCTVC-L0411).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JCTVC-L0291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DC5977D-99CB-4A35-BCB5-953BD4CF03F9}" type="datetime4">
              <a:rPr lang="en-US" altLang="zh-CN" smtClean="0"/>
              <a:t>January 14, 2013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3459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 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51396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tel_PPT_LgtTmplt_Stndrd_v12">
  <a:themeElements>
    <a:clrScheme name="IntelColors">
      <a:dk1>
        <a:srgbClr val="061922"/>
      </a:dk1>
      <a:lt1>
        <a:srgbClr val="FFFFFF"/>
      </a:lt1>
      <a:dk2>
        <a:srgbClr val="939598"/>
      </a:dk2>
      <a:lt2>
        <a:srgbClr val="B4BABD"/>
      </a:lt2>
      <a:accent1>
        <a:srgbClr val="0071C5"/>
      </a:accent1>
      <a:accent2>
        <a:srgbClr val="00AEEF"/>
      </a:accent2>
      <a:accent3>
        <a:srgbClr val="004280"/>
      </a:accent3>
      <a:accent4>
        <a:srgbClr val="FFDA00"/>
      </a:accent4>
      <a:accent5>
        <a:srgbClr val="A6CE39"/>
      </a:accent5>
      <a:accent6>
        <a:srgbClr val="FDB813"/>
      </a:accent6>
      <a:hlink>
        <a:srgbClr val="0071C5"/>
      </a:hlink>
      <a:folHlink>
        <a:srgbClr val="00AEEF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5000">
              <a:schemeClr val="accent2"/>
            </a:gs>
            <a:gs pos="95000">
              <a:schemeClr val="accent1"/>
            </a:gs>
          </a:gsLst>
          <a:lin ang="16200000" scaled="0"/>
          <a:tileRect/>
        </a:gradFill>
        <a:ln w="3175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algn="ctr" eaLnBrk="0" fontAlgn="base" hangingPunct="0">
          <a:spcBef>
            <a:spcPct val="0"/>
          </a:spcBef>
          <a:spcAft>
            <a:spcPct val="0"/>
          </a:spcAft>
          <a:defRPr sz="2000" b="1" smtClean="0">
            <a:solidFill>
              <a:schemeClr val="tx1"/>
            </a:solidFill>
            <a:latin typeface="Neo Sans Intel" pitchFamily="34" charset="0"/>
            <a:cs typeface="Arial" pitchFamily="34" charset="0"/>
          </a:defRPr>
        </a:defPPr>
      </a:lst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11092</TotalTime>
  <Words>1541</Words>
  <Application>Microsoft Office PowerPoint</Application>
  <PresentationFormat>On-screen Show (4:3)</PresentationFormat>
  <Paragraphs>505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intel_PPT_LgtTmplt_Stndrd_v12</vt:lpstr>
      <vt:lpstr>Non-TE5: Inter-layer motion data inheritance</vt:lpstr>
      <vt:lpstr>Introduction</vt:lpstr>
      <vt:lpstr>Algorithm</vt:lpstr>
      <vt:lpstr>Algorithm</vt:lpstr>
      <vt:lpstr>Simulation and results</vt:lpstr>
      <vt:lpstr>Simulation and results</vt:lpstr>
      <vt:lpstr>Simulation and results</vt:lpstr>
      <vt:lpstr>Conclusion</vt:lpstr>
      <vt:lpstr>Back up</vt:lpstr>
      <vt:lpstr>Simulation and results</vt:lpstr>
      <vt:lpstr>Simulation and results</vt:lpstr>
      <vt:lpstr>Simulation and results</vt:lpstr>
      <vt:lpstr>PowerPoint Presentation</vt:lpstr>
    </vt:vector>
  </TitlesOfParts>
  <Company>Intel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amiller</dc:creator>
  <cp:lastModifiedBy>wzhan37</cp:lastModifiedBy>
  <cp:revision>215</cp:revision>
  <dcterms:created xsi:type="dcterms:W3CDTF">2012-06-25T21:20:59Z</dcterms:created>
  <dcterms:modified xsi:type="dcterms:W3CDTF">2013-01-14T10:19:52Z</dcterms:modified>
</cp:coreProperties>
</file>