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87" r:id="rId3"/>
    <p:sldId id="291" r:id="rId4"/>
    <p:sldId id="313" r:id="rId5"/>
    <p:sldId id="292" r:id="rId6"/>
    <p:sldId id="293" r:id="rId7"/>
    <p:sldId id="306" r:id="rId8"/>
    <p:sldId id="307" r:id="rId9"/>
    <p:sldId id="314" r:id="rId10"/>
    <p:sldId id="295" r:id="rId11"/>
    <p:sldId id="296" r:id="rId12"/>
    <p:sldId id="312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A6CE39"/>
    <a:srgbClr val="FFDA00"/>
    <a:srgbClr val="FDB813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54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67A95763-F9E3-475D-890C-12DD680B0390}" type="datetime4">
              <a:rPr lang="en-US" altLang="zh-CN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98F6261-F639-4088-B65B-570332015CBD}" type="datetime4">
              <a:rPr lang="en-US" altLang="zh-CN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60D52A4-B770-4379-8104-63DCD7D21CD5}" type="datetime4">
              <a:rPr lang="en-US" altLang="zh-CN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8A8697F-1105-4486-8CD9-05EAAF1D40DF}" type="datetime4">
              <a:rPr lang="en-US" altLang="zh-CN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5184FBAD-57BB-4A18-85B6-8A6361540EF1}" type="datetime4">
              <a:rPr lang="en-US" altLang="zh-CN" smtClean="0"/>
              <a:t>January 16,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17329" y="2727579"/>
            <a:ext cx="7559871" cy="584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Non-TE5</a:t>
            </a:r>
            <a:r>
              <a:rPr lang="en-US" dirty="0"/>
              <a:t>: Inter-layer motion data inheritance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769441"/>
          </a:xfrm>
        </p:spPr>
        <p:txBody>
          <a:bodyPr/>
          <a:lstStyle/>
          <a:p>
            <a:r>
              <a:rPr lang="en-US" dirty="0" smtClean="0"/>
              <a:t>Wenhao Zhang, Yi-jen Chiu</a:t>
            </a:r>
          </a:p>
          <a:p>
            <a:r>
              <a:rPr lang="en-US" dirty="0" smtClean="0"/>
              <a:t>Intel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JCTVC-L0291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/>
              <a:t>A inter-layer motion data inheritance method is proposed, by partitioning the 2Nx2N PUs into </a:t>
            </a:r>
            <a:r>
              <a:rPr lang="en-US" dirty="0" err="1"/>
              <a:t>NxN</a:t>
            </a:r>
            <a:r>
              <a:rPr lang="en-US" dirty="0"/>
              <a:t> </a:t>
            </a:r>
            <a:r>
              <a:rPr lang="en-US" dirty="0" smtClean="0"/>
              <a:t>sub-blocks </a:t>
            </a:r>
            <a:r>
              <a:rPr lang="en-US" dirty="0"/>
              <a:t>to </a:t>
            </a:r>
            <a:r>
              <a:rPr lang="en-US" dirty="0" smtClean="0"/>
              <a:t>preform </a:t>
            </a:r>
            <a:r>
              <a:rPr lang="en-US" dirty="0" smtClean="0"/>
              <a:t>BL MV prediction </a:t>
            </a:r>
            <a:r>
              <a:rPr lang="en-US" dirty="0"/>
              <a:t>and </a:t>
            </a:r>
            <a:r>
              <a:rPr lang="en-US" dirty="0" smtClean="0"/>
              <a:t>MC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 trade off between coding gain and implementation efficiency</a:t>
            </a:r>
          </a:p>
          <a:p>
            <a:pPr lvl="2"/>
            <a:r>
              <a:rPr lang="en-US" dirty="0"/>
              <a:t>Do not worsen the worst case of MC memory </a:t>
            </a:r>
            <a:r>
              <a:rPr lang="en-US" dirty="0" smtClean="0"/>
              <a:t>access (case 2)</a:t>
            </a:r>
            <a:endParaRPr lang="en-US" dirty="0"/>
          </a:p>
          <a:p>
            <a:pPr lvl="2"/>
            <a:r>
              <a:rPr lang="en-US" dirty="0"/>
              <a:t>Decoupled from the Merge/AMVP candidate list building.</a:t>
            </a:r>
          </a:p>
          <a:p>
            <a:pPr lvl="2"/>
            <a:r>
              <a:rPr lang="en-US" dirty="0"/>
              <a:t>Keep the memory access efficiency and parallel performance of MC for large PUs.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Performance (case </a:t>
            </a:r>
            <a:r>
              <a:rPr lang="en-US" dirty="0" smtClean="0"/>
              <a:t>2):</a:t>
            </a:r>
            <a:endParaRPr lang="en-US" dirty="0"/>
          </a:p>
          <a:p>
            <a:pPr lvl="2"/>
            <a:r>
              <a:rPr lang="en-US" altLang="zh-CN" dirty="0" smtClean="0">
                <a:solidFill>
                  <a:srgbClr val="0071C5"/>
                </a:solidFill>
              </a:rPr>
              <a:t>1.78% </a:t>
            </a:r>
            <a:r>
              <a:rPr lang="en-US" altLang="zh-CN" dirty="0"/>
              <a:t>average BD-rate reduction if uncompressed </a:t>
            </a:r>
            <a:r>
              <a:rPr lang="en-US" altLang="zh-CN" dirty="0" smtClean="0"/>
              <a:t>BL MV </a:t>
            </a:r>
            <a:r>
              <a:rPr lang="en-US" altLang="zh-CN" dirty="0"/>
              <a:t>is </a:t>
            </a:r>
            <a:r>
              <a:rPr lang="en-US" altLang="zh-CN" dirty="0" smtClean="0"/>
              <a:t>used</a:t>
            </a:r>
            <a:r>
              <a:rPr lang="en-US" altLang="zh-CN" dirty="0" smtClean="0"/>
              <a:t>.</a:t>
            </a:r>
          </a:p>
          <a:p>
            <a:pPr lvl="2"/>
            <a:r>
              <a:rPr lang="en-US" altLang="zh-CN" dirty="0" smtClean="0"/>
              <a:t>~1.15% average BD-rate reduction is estimated if compressed BL MV is used.</a:t>
            </a:r>
          </a:p>
          <a:p>
            <a:pPr lvl="2"/>
            <a:r>
              <a:rPr lang="en-US" altLang="zh-CN" dirty="0" err="1" smtClean="0"/>
              <a:t>Enc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dec</a:t>
            </a:r>
            <a:r>
              <a:rPr lang="en-US" altLang="zh-CN" dirty="0" smtClean="0"/>
              <a:t> running time is reduced.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Thanks </a:t>
            </a:r>
            <a:r>
              <a:rPr lang="en-US" altLang="zh-CN" dirty="0"/>
              <a:t>to Huawei and Qualcomm for </a:t>
            </a:r>
            <a:r>
              <a:rPr lang="en-US" altLang="zh-CN" dirty="0" smtClean="0"/>
              <a:t>crosscheck </a:t>
            </a:r>
            <a:r>
              <a:rPr lang="en-US" altLang="zh-CN" dirty="0" smtClean="0"/>
              <a:t>(JCTVC-L0413</a:t>
            </a:r>
            <a:r>
              <a:rPr lang="en-US" altLang="zh-CN" dirty="0"/>
              <a:t>, JCTVC-L0411).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C5977D-99CB-4A35-BCB5-953BD4CF03F9}" type="datetime4">
              <a:rPr lang="en-US" altLang="zh-CN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219200"/>
            <a:ext cx="8686800" cy="4724400"/>
          </a:xfrm>
        </p:spPr>
        <p:txBody>
          <a:bodyPr>
            <a:normAutofit/>
          </a:bodyPr>
          <a:lstStyle/>
          <a:p>
            <a:pPr lvl="1"/>
            <a:r>
              <a:rPr lang="en-US" altLang="zh-CN" dirty="0"/>
              <a:t>Case </a:t>
            </a:r>
            <a:r>
              <a:rPr lang="en-US" altLang="zh-CN" dirty="0" smtClean="0"/>
              <a:t>1 </a:t>
            </a:r>
            <a:r>
              <a:rPr lang="en-US" altLang="zh-CN" dirty="0"/>
              <a:t>(</a:t>
            </a:r>
            <a:r>
              <a:rPr lang="en-US" altLang="zh-CN" dirty="0" smtClean="0"/>
              <a:t>without </a:t>
            </a:r>
            <a:r>
              <a:rPr lang="en-US" altLang="zh-CN" dirty="0"/>
              <a:t>the limit to 8x8 PU)</a:t>
            </a:r>
          </a:p>
          <a:p>
            <a:pPr lvl="2"/>
            <a:r>
              <a:rPr lang="en-US" altLang="zh-CN" dirty="0" smtClean="0"/>
              <a:t>Average</a:t>
            </a:r>
            <a:r>
              <a:rPr lang="en-US" altLang="zh-CN" dirty="0"/>
              <a:t>: 1.15% (compressed BL MV)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C5977D-99CB-4A35-BCB5-953BD4CF03F9}" type="datetime4">
              <a:rPr lang="en-US" altLang="zh-CN" smtClean="0"/>
              <a:t>January 16,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900681"/>
              </p:ext>
            </p:extLst>
          </p:nvPr>
        </p:nvGraphicFramePr>
        <p:xfrm>
          <a:off x="304800" y="2286000"/>
          <a:ext cx="8493765" cy="283464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-4.3%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-3.3%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775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Apply an inter-layer motion data inheritance (MDI) mode to improve coding efficiency of SHVC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Features of proposed MDI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 smtClean="0"/>
              <a:t>Partition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2Nx2N</a:t>
            </a:r>
            <a:r>
              <a:rPr lang="en-US" dirty="0" smtClean="0"/>
              <a:t> </a:t>
            </a:r>
            <a:r>
              <a:rPr lang="en-US" dirty="0"/>
              <a:t>PU into </a:t>
            </a:r>
            <a:r>
              <a:rPr lang="en-US" dirty="0" smtClean="0"/>
              <a:t>4 </a:t>
            </a:r>
            <a:r>
              <a:rPr lang="en-US" dirty="0" err="1" smtClean="0"/>
              <a:t>NxN</a:t>
            </a:r>
            <a:r>
              <a:rPr lang="en-US" dirty="0" smtClean="0"/>
              <a:t> sub-blocks</a:t>
            </a:r>
          </a:p>
          <a:p>
            <a:pPr lvl="2"/>
            <a:r>
              <a:rPr lang="en-US" dirty="0" smtClean="0"/>
              <a:t>BL MV prediction and motion compensation are processed at sub-block level..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Performance:</a:t>
            </a:r>
            <a:endParaRPr lang="en-US" dirty="0"/>
          </a:p>
          <a:p>
            <a:pPr lvl="2"/>
            <a:r>
              <a:rPr lang="en-US" dirty="0" smtClean="0">
                <a:solidFill>
                  <a:srgbClr val="0071C5"/>
                </a:solidFill>
              </a:rPr>
              <a:t>1.78% </a:t>
            </a:r>
            <a:r>
              <a:rPr lang="en-US" dirty="0" smtClean="0"/>
              <a:t>average B</a:t>
            </a:r>
            <a:r>
              <a:rPr lang="en-US" altLang="zh-CN" dirty="0" smtClean="0"/>
              <a:t>D-rate reduction if uncompressed BL mv is </a:t>
            </a:r>
            <a:r>
              <a:rPr lang="en-US" altLang="zh-CN" dirty="0" smtClean="0"/>
              <a:t>used.</a:t>
            </a:r>
          </a:p>
          <a:p>
            <a:pPr lvl="2"/>
            <a:r>
              <a:rPr lang="en-US" altLang="zh-CN" dirty="0" err="1" smtClean="0"/>
              <a:t>Enc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dec</a:t>
            </a:r>
            <a:r>
              <a:rPr lang="en-US" altLang="zh-CN" dirty="0" smtClean="0"/>
              <a:t> coding </a:t>
            </a:r>
            <a:r>
              <a:rPr lang="en-US" altLang="zh-CN" dirty="0" smtClean="0"/>
              <a:t>time </a:t>
            </a:r>
            <a:r>
              <a:rPr lang="en-US" altLang="zh-CN" dirty="0" smtClean="0"/>
              <a:t>is reduced.</a:t>
            </a:r>
            <a:endParaRPr lang="en-US" dirty="0" smtClean="0">
              <a:solidFill>
                <a:srgbClr val="0071C5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Thanks to </a:t>
            </a:r>
            <a:r>
              <a:rPr lang="en-US" dirty="0"/>
              <a:t>Huawei and Qualcomm for </a:t>
            </a:r>
            <a:r>
              <a:rPr lang="en-US" dirty="0" smtClean="0"/>
              <a:t>crosscheck </a:t>
            </a:r>
            <a:r>
              <a:rPr lang="en-US" dirty="0" smtClean="0"/>
              <a:t>(JCTVC-L0413, JCTVC-L0411). 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DFE1DA-A0D6-4C11-A75C-847A0937D233}" type="datetime4">
              <a:rPr lang="en-US" altLang="zh-CN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3CBF0B-D00E-423E-BAEE-671EFF25CBC3}" type="datetime4">
              <a:rPr lang="en-US" altLang="zh-CN" smtClean="0"/>
              <a:t>January 16, 2013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/>
              <a:t>Partition 2Nx2N PU into </a:t>
            </a:r>
            <a:r>
              <a:rPr lang="en-US" altLang="zh-CN" dirty="0" smtClean="0"/>
              <a:t>4 </a:t>
            </a:r>
            <a:r>
              <a:rPr lang="en-US" altLang="zh-CN" dirty="0" err="1" smtClean="0"/>
              <a:t>NxN</a:t>
            </a:r>
            <a:r>
              <a:rPr lang="en-US" altLang="zh-CN" dirty="0" smtClean="0"/>
              <a:t> sub-blocks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Each </a:t>
            </a:r>
            <a:r>
              <a:rPr lang="en-US" altLang="zh-CN" dirty="0" smtClean="0"/>
              <a:t>sub-block </a:t>
            </a:r>
            <a:r>
              <a:rPr lang="en-US" altLang="zh-CN" dirty="0"/>
              <a:t>copies a BL MV. Center position (c3) is used to derive the collocated BL block.</a:t>
            </a:r>
          </a:p>
          <a:p>
            <a:pPr lvl="1"/>
            <a:r>
              <a:rPr lang="en-US" altLang="zh-CN" dirty="0"/>
              <a:t>MV is scaled based on the spatial ratio between EL and BL.</a:t>
            </a:r>
          </a:p>
          <a:p>
            <a:pPr lvl="1"/>
            <a:r>
              <a:rPr lang="en-US" altLang="zh-CN" dirty="0"/>
              <a:t>If the collocated is unavailable, use </a:t>
            </a:r>
            <a:r>
              <a:rPr lang="en-US" altLang="zh-CN" dirty="0" err="1" smtClean="0"/>
              <a:t>IntraBL</a:t>
            </a:r>
            <a:r>
              <a:rPr lang="en-US" altLang="zh-CN" dirty="0" smtClean="0"/>
              <a:t> instead.</a:t>
            </a:r>
            <a:endParaRPr lang="en-US" altLang="zh-CN" dirty="0"/>
          </a:p>
        </p:txBody>
      </p:sp>
      <p:sp>
        <p:nvSpPr>
          <p:cNvPr id="10" name="Parallelogram 9"/>
          <p:cNvSpPr/>
          <p:nvPr/>
        </p:nvSpPr>
        <p:spPr>
          <a:xfrm rot="16200000">
            <a:off x="6194300" y="3886705"/>
            <a:ext cx="2649524" cy="2062789"/>
          </a:xfrm>
          <a:prstGeom prst="parallelogram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Arrow Connector 10"/>
          <p:cNvCxnSpPr>
            <a:stCxn id="19" idx="3"/>
          </p:cNvCxnSpPr>
          <p:nvPr/>
        </p:nvCxnSpPr>
        <p:spPr>
          <a:xfrm>
            <a:off x="4669317" y="5051576"/>
            <a:ext cx="2438400" cy="218245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5" idx="1"/>
            <a:endCxn id="25" idx="3"/>
          </p:cNvCxnSpPr>
          <p:nvPr/>
        </p:nvCxnSpPr>
        <p:spPr>
          <a:xfrm>
            <a:off x="4271646" y="4700458"/>
            <a:ext cx="1031396" cy="257849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25" idx="2"/>
            <a:endCxn id="25" idx="5"/>
          </p:cNvCxnSpPr>
          <p:nvPr/>
        </p:nvCxnSpPr>
        <p:spPr>
          <a:xfrm>
            <a:off x="4787344" y="4295925"/>
            <a:ext cx="0" cy="106691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1"/>
            <a:endCxn id="10" idx="3"/>
          </p:cNvCxnSpPr>
          <p:nvPr/>
        </p:nvCxnSpPr>
        <p:spPr>
          <a:xfrm>
            <a:off x="6487668" y="4660251"/>
            <a:ext cx="2062789" cy="51569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2"/>
            <a:endCxn id="10" idx="5"/>
          </p:cNvCxnSpPr>
          <p:nvPr/>
        </p:nvCxnSpPr>
        <p:spPr>
          <a:xfrm>
            <a:off x="7519063" y="3851187"/>
            <a:ext cx="0" cy="213382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/>
          <p:cNvSpPr/>
          <p:nvPr/>
        </p:nvSpPr>
        <p:spPr>
          <a:xfrm rot="16200000">
            <a:off x="4922326" y="5058008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rallelogram 16"/>
          <p:cNvSpPr/>
          <p:nvPr/>
        </p:nvSpPr>
        <p:spPr>
          <a:xfrm rot="16200000">
            <a:off x="4957331" y="4601238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arallelogram 17"/>
          <p:cNvSpPr/>
          <p:nvPr/>
        </p:nvSpPr>
        <p:spPr>
          <a:xfrm rot="16200000">
            <a:off x="4534504" y="4486545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rallelogram 18"/>
          <p:cNvSpPr/>
          <p:nvPr/>
        </p:nvSpPr>
        <p:spPr>
          <a:xfrm rot="16200000">
            <a:off x="4534504" y="4977809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Straight Arrow Connector 19"/>
          <p:cNvCxnSpPr>
            <a:stCxn id="17" idx="4"/>
          </p:cNvCxnSpPr>
          <p:nvPr/>
        </p:nvCxnSpPr>
        <p:spPr>
          <a:xfrm flipV="1">
            <a:off x="5092144" y="4621358"/>
            <a:ext cx="2929973" cy="38893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</p:cNvCxnSpPr>
          <p:nvPr/>
        </p:nvCxnSpPr>
        <p:spPr>
          <a:xfrm>
            <a:off x="5057139" y="5131775"/>
            <a:ext cx="2964978" cy="442046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3"/>
          </p:cNvCxnSpPr>
          <p:nvPr/>
        </p:nvCxnSpPr>
        <p:spPr>
          <a:xfrm flipV="1">
            <a:off x="4669317" y="4295925"/>
            <a:ext cx="2438400" cy="264387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77441" y="5598844"/>
            <a:ext cx="1714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Collocated BL block</a:t>
            </a:r>
            <a:endParaRPr lang="zh-CN" alt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5506512"/>
            <a:ext cx="1410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Motion data inherit</a:t>
            </a:r>
            <a:endParaRPr lang="zh-CN" altLang="en-US" sz="1200" dirty="0"/>
          </a:p>
        </p:txBody>
      </p:sp>
      <p:sp>
        <p:nvSpPr>
          <p:cNvPr id="25" name="Parallelogram 24"/>
          <p:cNvSpPr/>
          <p:nvPr/>
        </p:nvSpPr>
        <p:spPr>
          <a:xfrm rot="16200000">
            <a:off x="4124962" y="4313685"/>
            <a:ext cx="1324764" cy="1031396"/>
          </a:xfrm>
          <a:prstGeom prst="parallelogram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557130" y="6105083"/>
            <a:ext cx="1711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 2Nx2N PU in EL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6084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Algorithm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Related syntax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16, 2013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51599"/>
              </p:ext>
            </p:extLst>
          </p:nvPr>
        </p:nvGraphicFramePr>
        <p:xfrm>
          <a:off x="762000" y="2133600"/>
          <a:ext cx="7535740" cy="2391504"/>
        </p:xfrm>
        <a:graphic>
          <a:graphicData uri="http://schemas.openxmlformats.org/drawingml/2006/table">
            <a:tbl>
              <a:tblPr/>
              <a:tblGrid>
                <a:gridCol w="6578821"/>
                <a:gridCol w="956919"/>
              </a:tblGrid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3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_EL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GB" sz="13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GB" sz="13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zh-CN" sz="1300" kern="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b="1" kern="100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zh-CN" sz="1300" b="1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 {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300" kern="1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mdi_flag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ae(v)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MaxNumMergeCand &gt; 1 </a:t>
                      </a:r>
                      <a:r>
                        <a:rPr lang="en-GB" sz="1300" kern="1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&amp;&amp; !mdi_flag</a:t>
                      </a: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300" b="1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300" b="1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merge_flag[ x0 ][ y0 ] ) {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if (</a:t>
                      </a:r>
                      <a:r>
                        <a:rPr lang="en-GB" sz="13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GB" sz="13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= =  PART_2Nx2N</a:t>
                      </a:r>
                      <a:r>
                        <a:rPr lang="en-GB" sz="13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) </a:t>
                      </a:r>
                      <a:endParaRPr lang="zh-CN" sz="1300" kern="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		mdi_flag</a:t>
                      </a:r>
                      <a:endParaRPr lang="zh-CN" sz="1300" kern="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ae(v)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3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MaxNumMergeCand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&gt; 1 </a:t>
                      </a:r>
                      <a:r>
                        <a:rPr lang="en-GB" sz="13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&amp;&amp; !</a:t>
                      </a:r>
                      <a:r>
                        <a:rPr lang="en-GB" sz="13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mdi_flag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zh-CN" sz="1300" kern="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zh-CN" sz="1300" kern="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300" b="1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CN" sz="1300" kern="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300" kern="100" dirty="0" err="1">
                          <a:effectLst/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300" kern="100" dirty="0">
                          <a:effectLst/>
                          <a:latin typeface="Times New Roman"/>
                          <a:ea typeface="Malgun Gothic"/>
                        </a:rPr>
                        <a:t>(v</a:t>
                      </a:r>
                      <a:r>
                        <a:rPr lang="en-GB" sz="1300" kern="100" dirty="0" smtClean="0">
                          <a:effectLst/>
                          <a:latin typeface="Times New Roman"/>
                          <a:ea typeface="Malgun Gothic"/>
                        </a:rPr>
                        <a:t>)</a:t>
                      </a:r>
                      <a:endParaRPr lang="zh-CN" sz="1300" kern="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89682" marR="896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67713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lvl="1"/>
            <a:r>
              <a:rPr lang="en-US" altLang="zh-CN" dirty="0"/>
              <a:t>Compared to the motion candidate based inter-layer motion prediction,</a:t>
            </a:r>
          </a:p>
          <a:p>
            <a:pPr lvl="2"/>
            <a:r>
              <a:rPr lang="en-US" altLang="zh-CN" dirty="0" smtClean="0"/>
              <a:t>No change to Merge/AMVP </a:t>
            </a:r>
            <a:r>
              <a:rPr lang="en-US" altLang="zh-CN" dirty="0"/>
              <a:t>candidate list building </a:t>
            </a:r>
            <a:r>
              <a:rPr lang="en-US" altLang="zh-CN" dirty="0" smtClean="0"/>
              <a:t>process.</a:t>
            </a:r>
            <a:r>
              <a:rPr lang="en-US" altLang="zh-CN" dirty="0" smtClean="0"/>
              <a:t> </a:t>
            </a:r>
          </a:p>
          <a:p>
            <a:pPr lvl="2"/>
            <a:r>
              <a:rPr lang="en-US" altLang="zh-CN" dirty="0" smtClean="0"/>
              <a:t>EL </a:t>
            </a:r>
            <a:r>
              <a:rPr lang="en-US" altLang="zh-CN" dirty="0"/>
              <a:t>can reuse BL’s </a:t>
            </a:r>
            <a:r>
              <a:rPr lang="en-US" altLang="zh-CN" dirty="0" smtClean="0"/>
              <a:t>candidate </a:t>
            </a:r>
            <a:r>
              <a:rPr lang="en-US" altLang="zh-CN" dirty="0"/>
              <a:t>list building </a:t>
            </a:r>
            <a:r>
              <a:rPr lang="en-US" altLang="zh-CN" dirty="0" smtClean="0"/>
              <a:t>module</a:t>
            </a:r>
            <a:r>
              <a:rPr lang="en-US" altLang="zh-CN" dirty="0"/>
              <a:t>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/>
              <a:t>Compared to the 4x4/8x8 granular inter-layer motion inheritance,</a:t>
            </a:r>
          </a:p>
          <a:p>
            <a:pPr lvl="2"/>
            <a:r>
              <a:rPr lang="en-US" altLang="zh-CN" dirty="0" smtClean="0"/>
              <a:t>The proposed method avoids partitioning the large PU (64x64, 32x32) into small blocks, so will not harm the memory </a:t>
            </a:r>
            <a:r>
              <a:rPr lang="en-US" altLang="zh-CN" dirty="0" err="1" smtClean="0"/>
              <a:t>bandwith</a:t>
            </a:r>
            <a:r>
              <a:rPr lang="en-US" altLang="zh-CN" dirty="0" smtClean="0"/>
              <a:t> efficiency of motion compensation for large blocks.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C1A22B-EB93-4F01-A21F-F8A6B7BD883C}" type="datetime4">
              <a:rPr lang="en-US" altLang="zh-CN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2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/>
              <a:t>Two </a:t>
            </a:r>
            <a:r>
              <a:rPr lang="en-US" dirty="0" smtClean="0"/>
              <a:t>cases are </a:t>
            </a:r>
            <a:r>
              <a:rPr lang="en-US" dirty="0" smtClean="0"/>
              <a:t>tested.</a:t>
            </a:r>
            <a:endParaRPr lang="en-US" dirty="0"/>
          </a:p>
          <a:p>
            <a:pPr lvl="2"/>
            <a:r>
              <a:rPr lang="en-US" dirty="0" smtClean="0"/>
              <a:t>Case 1: smallest </a:t>
            </a:r>
            <a:r>
              <a:rPr lang="en-US" dirty="0" smtClean="0"/>
              <a:t>sub-block </a:t>
            </a:r>
            <a:r>
              <a:rPr lang="en-US" dirty="0" smtClean="0"/>
              <a:t>size is 4x4.</a:t>
            </a:r>
            <a:endParaRPr lang="en-US" dirty="0"/>
          </a:p>
          <a:p>
            <a:pPr lvl="2"/>
            <a:r>
              <a:rPr lang="en-US" dirty="0" smtClean="0"/>
              <a:t>Case </a:t>
            </a:r>
            <a:r>
              <a:rPr lang="en-US" dirty="0" smtClean="0"/>
              <a:t>2: smallest sub-block size is 8x8.</a:t>
            </a:r>
            <a:endParaRPr lang="en-US" dirty="0" smtClean="0"/>
          </a:p>
          <a:p>
            <a:pPr lvl="3"/>
            <a:r>
              <a:rPr lang="en-US" dirty="0" smtClean="0"/>
              <a:t>For 8x8 CU, no </a:t>
            </a:r>
            <a:r>
              <a:rPr lang="en-US" dirty="0" smtClean="0"/>
              <a:t>partitioning is </a:t>
            </a:r>
            <a:r>
              <a:rPr lang="en-US" dirty="0" smtClean="0"/>
              <a:t>performed and only one BL MV is </a:t>
            </a:r>
            <a:r>
              <a:rPr lang="en-US" dirty="0" smtClean="0"/>
              <a:t>fetched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8B066A-8347-4143-B146-1FCBA2F09BC4}" type="datetime4">
              <a:rPr lang="en-US" altLang="zh-CN" smtClean="0"/>
              <a:t>January 16,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45703"/>
              </p:ext>
            </p:extLst>
          </p:nvPr>
        </p:nvGraphicFramePr>
        <p:xfrm>
          <a:off x="304799" y="3505200"/>
          <a:ext cx="8610601" cy="1874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1"/>
                <a:gridCol w="3048000"/>
                <a:gridCol w="3581400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2</a:t>
                      </a:r>
                      <a:endParaRPr lang="zh-CN" alt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64x64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 32x32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 32x32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32x32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16x16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16x16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16x16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8x8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8x8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8x8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4x4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 8x8 PU,</a:t>
                      </a:r>
                      <a:r>
                        <a:rPr lang="en-US" altLang="zh-CN" baseline="0" dirty="0" smtClean="0"/>
                        <a:t> 1 MV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39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Case 1 (without the limit to </a:t>
            </a:r>
            <a:r>
              <a:rPr lang="en-US" altLang="zh-CN" dirty="0" smtClean="0"/>
              <a:t>8x8)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Average: 1.88</a:t>
            </a:r>
            <a:r>
              <a:rPr lang="en-US" altLang="zh-CN" dirty="0" smtClean="0"/>
              <a:t>% (</a:t>
            </a:r>
            <a:r>
              <a:rPr lang="en-US" altLang="zh-CN" dirty="0"/>
              <a:t>uncompressed BL MV)</a:t>
            </a:r>
          </a:p>
          <a:p>
            <a:pPr lvl="2"/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16,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692001"/>
              </p:ext>
            </p:extLst>
          </p:nvPr>
        </p:nvGraphicFramePr>
        <p:xfrm>
          <a:off x="497835" y="2057400"/>
          <a:ext cx="8493765" cy="39624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-2.5%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-7.4%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-7.7%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-3.5%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-3.6%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-4.5%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-4.0%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-5.4%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98.0%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95.2%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-1.6%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-2.7%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-5.1%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-1.8%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-2.8%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-3.5%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99.6%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83838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Case 2 (with the limit to </a:t>
            </a:r>
            <a:r>
              <a:rPr lang="en-US" altLang="zh-CN" dirty="0" smtClean="0"/>
              <a:t>8x8)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Average: </a:t>
            </a:r>
            <a:r>
              <a:rPr lang="en-US" altLang="zh-CN" dirty="0" smtClean="0"/>
              <a:t>1.78% </a:t>
            </a:r>
            <a:r>
              <a:rPr lang="en-US" altLang="zh-CN" dirty="0" smtClean="0"/>
              <a:t>(uncompressed BL MV)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16, 2013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679511"/>
              </p:ext>
            </p:extLst>
          </p:nvPr>
        </p:nvGraphicFramePr>
        <p:xfrm>
          <a:off x="457200" y="2057400"/>
          <a:ext cx="8493765" cy="39624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-6.8%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-4.9%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93.7%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93.8%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-2.6%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-3.1%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99.7%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94.0%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94.8%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44297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Comparison to TE5.3.1 (Qualcomm)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The basic idea is quite similar</a:t>
            </a:r>
          </a:p>
          <a:p>
            <a:pPr lvl="3"/>
            <a:r>
              <a:rPr lang="en-US" altLang="zh-CN" dirty="0" smtClean="0"/>
              <a:t>Partition CU into sub-blocks to do BL motion prediction and motion compensation.</a:t>
            </a:r>
          </a:p>
          <a:p>
            <a:pPr lvl="3"/>
            <a:r>
              <a:rPr lang="en-US" altLang="zh-CN" dirty="0" smtClean="0"/>
              <a:t>Use </a:t>
            </a:r>
            <a:r>
              <a:rPr lang="en-US" altLang="zh-CN" dirty="0" err="1" smtClean="0"/>
              <a:t>IntraBL</a:t>
            </a:r>
            <a:r>
              <a:rPr lang="en-US" altLang="zh-CN" dirty="0" smtClean="0"/>
              <a:t> when BL collocated is unavailable.</a:t>
            </a:r>
          </a:p>
          <a:p>
            <a:pPr lvl="1"/>
            <a:r>
              <a:rPr lang="en-US" altLang="zh-CN" dirty="0" smtClean="0"/>
              <a:t>Difference:</a:t>
            </a:r>
          </a:p>
          <a:p>
            <a:pPr lvl="2"/>
            <a:r>
              <a:rPr lang="en-US" altLang="zh-CN" dirty="0" smtClean="0"/>
              <a:t>Sub-block size is 8x8 in TE5.3.1, and </a:t>
            </a:r>
            <a:r>
              <a:rPr lang="en-US" altLang="zh-CN" dirty="0" err="1" smtClean="0"/>
              <a:t>NxN</a:t>
            </a:r>
            <a:r>
              <a:rPr lang="en-US" altLang="zh-CN" dirty="0" smtClean="0"/>
              <a:t> in the proposed method.</a:t>
            </a:r>
          </a:p>
          <a:p>
            <a:pPr lvl="1"/>
            <a:r>
              <a:rPr lang="en-US" altLang="zh-CN" dirty="0" smtClean="0"/>
              <a:t>Coding results (uncompressed BL MV)</a:t>
            </a:r>
          </a:p>
          <a:p>
            <a:pPr lvl="2"/>
            <a:endParaRPr lang="en-US" altLang="zh-CN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17,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22274"/>
              </p:ext>
            </p:extLst>
          </p:nvPr>
        </p:nvGraphicFramePr>
        <p:xfrm>
          <a:off x="304800" y="4419600"/>
          <a:ext cx="8369094" cy="79057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054100"/>
                <a:gridCol w="762000"/>
                <a:gridCol w="838200"/>
                <a:gridCol w="837322"/>
                <a:gridCol w="789658"/>
                <a:gridCol w="976313"/>
                <a:gridCol w="901907"/>
                <a:gridCol w="839584"/>
                <a:gridCol w="685005"/>
                <a:gridCol w="685005"/>
              </a:tblGrid>
              <a:tr h="40005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 dirty="0">
                          <a:effectLst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Y-RA-2x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Y-RA-1.5x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Y-RA-SNR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Y-LDP-2x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Y-LDP-1.5x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Y-LDP-SNR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Y-average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Enc 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Dec 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TE5.3.1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effectLst/>
                        </a:rPr>
                        <a:t>-2.20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-1.96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-2.37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-1.34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-1.01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-1.84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-1.79</a:t>
                      </a:r>
                      <a:endParaRPr lang="en-US" altLang="zh-CN" sz="1400" b="0" i="0" u="none" strike="noStrike" dirty="0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solidFill>
                            <a:schemeClr val="bg1"/>
                          </a:solidFill>
                          <a:effectLst/>
                        </a:rPr>
                        <a:t>102%</a:t>
                      </a:r>
                      <a:endParaRPr lang="en-US" altLang="zh-CN" sz="1400" b="0" i="0" u="none" strike="noStrike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solidFill>
                            <a:schemeClr val="bg1"/>
                          </a:solidFill>
                          <a:effectLst/>
                        </a:rPr>
                        <a:t>101%</a:t>
                      </a:r>
                      <a:endParaRPr lang="en-US" altLang="zh-CN" sz="1400" b="0" i="0" u="none" strike="noStrike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the proposed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-2.12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-2.08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-2.28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-1.25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-1.10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-1.82 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-1.78</a:t>
                      </a:r>
                      <a:endParaRPr lang="en-US" altLang="zh-CN" sz="1400" b="0" i="0" u="none" strike="noStrike" dirty="0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99%</a:t>
                      </a:r>
                      <a:endParaRPr lang="en-US" altLang="zh-CN" sz="1400" b="0" i="0" u="none" strike="noStrike" dirty="0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95%</a:t>
                      </a:r>
                      <a:endParaRPr lang="en-US" altLang="zh-CN" sz="1400" b="0" i="0" u="none" strike="noStrike" dirty="0">
                        <a:solidFill>
                          <a:schemeClr val="bg1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6253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11682</TotalTime>
  <Words>1320</Words>
  <Application>Microsoft Office PowerPoint</Application>
  <PresentationFormat>On-screen Show (4:3)</PresentationFormat>
  <Paragraphs>459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intel_PPT_LgtTmplt_Stndrd_v12</vt:lpstr>
      <vt:lpstr>Non-TE5: Inter-layer motion data inheritance</vt:lpstr>
      <vt:lpstr>Introduction</vt:lpstr>
      <vt:lpstr>Algorithm</vt:lpstr>
      <vt:lpstr>Algorithm</vt:lpstr>
      <vt:lpstr>Algorithm</vt:lpstr>
      <vt:lpstr>Simulation and results</vt:lpstr>
      <vt:lpstr>Simulation and results</vt:lpstr>
      <vt:lpstr>Simulation and results</vt:lpstr>
      <vt:lpstr>Comparison to TE5.3.1 (Qualcomm)</vt:lpstr>
      <vt:lpstr>Conclusion</vt:lpstr>
      <vt:lpstr>Back up</vt:lpstr>
      <vt:lpstr>Simulation and results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311</cp:revision>
  <dcterms:created xsi:type="dcterms:W3CDTF">2012-06-25T21:20:59Z</dcterms:created>
  <dcterms:modified xsi:type="dcterms:W3CDTF">2013-01-16T17:45:43Z</dcterms:modified>
</cp:coreProperties>
</file>