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87" r:id="rId3"/>
    <p:sldId id="291" r:id="rId4"/>
    <p:sldId id="292" r:id="rId5"/>
    <p:sldId id="293" r:id="rId6"/>
    <p:sldId id="301" r:id="rId7"/>
    <p:sldId id="304" r:id="rId8"/>
    <p:sldId id="295" r:id="rId9"/>
    <p:sldId id="296" r:id="rId10"/>
    <p:sldId id="299" r:id="rId11"/>
    <p:sldId id="300" r:id="rId12"/>
    <p:sldId id="303" r:id="rId13"/>
    <p:sldId id="297" r:id="rId14"/>
    <p:sldId id="305" r:id="rId15"/>
    <p:sldId id="302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A6CE39"/>
    <a:srgbClr val="FFDA00"/>
    <a:srgbClr val="FDB813"/>
    <a:srgbClr val="00AEEF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90" d="100"/>
          <a:sy n="90" d="100"/>
        </p:scale>
        <p:origin x="-954" y="-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8E48F0E-B471-4648-BB82-B2153254ADC2}" type="datetime4">
              <a:rPr lang="en-US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B6BF40E-A026-468D-966B-706FBA26D57A}" type="datetime4">
              <a:rPr lang="en-US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19FFF77-BEC0-4D32-8716-07976DE4A75D}" type="datetime4">
              <a:rPr lang="en-US" smtClean="0"/>
              <a:t>January 16, 2013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23E599C-BA42-444D-8603-9F2492D7B4EA}" type="datetime4">
              <a:rPr lang="en-US" smtClean="0"/>
              <a:t>January 16,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Non-TE4: Fixed inter-layer refining filter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7" y="3649814"/>
            <a:ext cx="4343400" cy="769441"/>
          </a:xfrm>
        </p:spPr>
        <p:txBody>
          <a:bodyPr/>
          <a:lstStyle/>
          <a:p>
            <a:r>
              <a:rPr lang="en-US" dirty="0" smtClean="0"/>
              <a:t>Wenhao Zhang, Yi-jen Chiu</a:t>
            </a:r>
          </a:p>
          <a:p>
            <a:r>
              <a:rPr lang="en-US" dirty="0" smtClean="0"/>
              <a:t>Intel 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JCTVC-L0290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curves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E48F0E-B471-4648-BB82-B2153254ADC2}" type="datetime4">
              <a:rPr lang="en-US" smtClean="0"/>
              <a:t>January 16, 2013</a:t>
            </a:fld>
            <a:endParaRPr lang="en-US" dirty="0"/>
          </a:p>
        </p:txBody>
      </p:sp>
      <p:pic>
        <p:nvPicPr>
          <p:cNvPr id="922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4677464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351" y="1608138"/>
            <a:ext cx="4674649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4648200"/>
            <a:ext cx="91440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err="1" smtClean="0"/>
              <a:t>PeopleOnStreet</a:t>
            </a:r>
            <a:r>
              <a:rPr lang="en-US" sz="1800" dirty="0" smtClean="0"/>
              <a:t> </a:t>
            </a:r>
            <a:r>
              <a:rPr lang="en-US" sz="1800" dirty="0"/>
              <a:t>in RA SNR </a:t>
            </a:r>
            <a:endParaRPr lang="en-US" sz="1800" dirty="0" smtClean="0"/>
          </a:p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400" dirty="0" smtClean="0"/>
              <a:t>(</a:t>
            </a:r>
            <a:r>
              <a:rPr lang="en-US" sz="1400" dirty="0"/>
              <a:t>Left: BL QP = 30, EL QP = 22, 24, 26, 28; Right: BL QP = 34, EL QP = 26, 28, 30, 32)</a:t>
            </a:r>
            <a:endParaRPr lang="en-US" sz="1400" dirty="0">
              <a:latin typeface="+mj-lt"/>
              <a:cs typeface="Neo Sans Intel Medium"/>
            </a:endParaRPr>
          </a:p>
        </p:txBody>
      </p:sp>
    </p:spTree>
    <p:extLst>
      <p:ext uri="{BB962C8B-B14F-4D97-AF65-F5344CB8AC3E}">
        <p14:creationId xmlns:p14="http://schemas.microsoft.com/office/powerpoint/2010/main" val="733815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curves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E48F0E-B471-4648-BB82-B2153254ADC2}" type="datetime4">
              <a:rPr lang="en-US" smtClean="0"/>
              <a:t>January 16, 2013</a:t>
            </a:fld>
            <a:endParaRPr 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4648200"/>
            <a:ext cx="91440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err="1" smtClean="0"/>
              <a:t>PeopleOnStreet</a:t>
            </a:r>
            <a:r>
              <a:rPr lang="en-US" sz="1800" dirty="0" smtClean="0"/>
              <a:t> </a:t>
            </a:r>
            <a:r>
              <a:rPr lang="en-US" sz="1800" dirty="0"/>
              <a:t>in </a:t>
            </a:r>
            <a:r>
              <a:rPr lang="en-US" sz="1800" dirty="0" smtClean="0"/>
              <a:t>LD-P SNR </a:t>
            </a:r>
          </a:p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400" dirty="0" smtClean="0"/>
              <a:t>(</a:t>
            </a:r>
            <a:r>
              <a:rPr lang="en-US" sz="1400" dirty="0"/>
              <a:t>Left: BL QP = 30, EL QP = 22, 24, 26, 28; Right: BL QP = 34, EL QP = 26, 28, 30, 32)</a:t>
            </a:r>
            <a:endParaRPr lang="en-US" sz="1400" dirty="0">
              <a:latin typeface="+mj-lt"/>
              <a:cs typeface="Neo Sans Intel Medium"/>
            </a:endParaRPr>
          </a:p>
        </p:txBody>
      </p:sp>
      <p:pic>
        <p:nvPicPr>
          <p:cNvPr id="10242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11" y="1600200"/>
            <a:ext cx="4681399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747" y="1600200"/>
            <a:ext cx="468139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652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compared to adaptive filter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JCTVC-L0287 proposes a inter-layer adaptive refining filter</a:t>
            </a:r>
          </a:p>
          <a:p>
            <a:pPr lvl="2"/>
            <a:r>
              <a:rPr lang="en-US" dirty="0" smtClean="0"/>
              <a:t>Same filter shape is used.</a:t>
            </a:r>
          </a:p>
          <a:p>
            <a:pPr lvl="2"/>
            <a:r>
              <a:rPr lang="en-US" dirty="0" smtClean="0"/>
              <a:t>Same CU-level on/off scheme is used.</a:t>
            </a:r>
          </a:p>
          <a:p>
            <a:pPr lvl="2"/>
            <a:r>
              <a:rPr lang="en-US" dirty="0" smtClean="0"/>
              <a:t>Coefficients are transmitted in slice header.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230423"/>
              </p:ext>
            </p:extLst>
          </p:nvPr>
        </p:nvGraphicFramePr>
        <p:xfrm>
          <a:off x="0" y="3276600"/>
          <a:ext cx="9060877" cy="2498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028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</a:tblGrid>
              <a:tr h="19728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</a:t>
                      </a:r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SNR (BL+EL)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</a:t>
                      </a:r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SNR(BL+EL)</a:t>
                      </a:r>
                      <a:endParaRPr lang="en-US" sz="900" b="1" i="0" u="none" strike="noStrike" dirty="0" smtClean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85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proposed fixed </a:t>
                      </a:r>
                      <a:r>
                        <a:rPr lang="en-US" sz="1000" u="none" strike="noStrike" dirty="0" smtClean="0">
                          <a:effectLst/>
                        </a:rPr>
                        <a:t>refining filter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JCTVC-L0287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proposed fixed </a:t>
                      </a:r>
                      <a:r>
                        <a:rPr lang="en-US" sz="1000" u="none" strike="noStrike" dirty="0" smtClean="0">
                          <a:effectLst/>
                        </a:rPr>
                        <a:t>refining filter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JCTVC-L0287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85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U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Traffic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PeopleOnStreet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-5.6%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-5.7%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-8.4%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-8.4%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-4.0%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Kimono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-4.9%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ParkScene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Cactus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BasketballDrive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BQTerrace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Class </a:t>
                      </a: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-5.6%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-5.5%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Class </a:t>
                      </a: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Average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5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with other inter-layer predictions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Combination of fixed refining filter and inter-layer motion prediction (JCTVC-L0288)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9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without </a:t>
            </a:r>
            <a:r>
              <a:rPr lang="en-US" dirty="0" smtClean="0"/>
              <a:t>CU-level on/off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If all the inter-layer predicted pixels are forced to be filtered.</a:t>
            </a:r>
          </a:p>
          <a:p>
            <a:pPr lvl="2"/>
            <a:r>
              <a:rPr lang="en-US" dirty="0" smtClean="0"/>
              <a:t>No CU level flag is needed.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641199"/>
              </p:ext>
            </p:extLst>
          </p:nvPr>
        </p:nvGraphicFramePr>
        <p:xfrm>
          <a:off x="0" y="3276600"/>
          <a:ext cx="9060877" cy="2498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028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</a:tblGrid>
              <a:tr h="19728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</a:t>
                      </a:r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SNR (BL+EL)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</a:t>
                      </a:r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SNR(BL+EL)</a:t>
                      </a:r>
                      <a:endParaRPr lang="en-US" sz="900" b="1" i="0" u="none" strike="noStrike" dirty="0" smtClean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85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With CU-level on/off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 smtClean="0">
                          <a:effectLst/>
                        </a:rPr>
                        <a:t>Without CU-level on/off</a:t>
                      </a:r>
                      <a:endParaRPr lang="en-US" altLang="zh-CN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u="none" strike="noStrike" dirty="0" smtClean="0">
                          <a:effectLst/>
                        </a:rPr>
                        <a:t>With CU-level on/off</a:t>
                      </a:r>
                      <a:endParaRPr lang="en-US" altLang="zh-CN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 smtClean="0">
                          <a:effectLst/>
                        </a:rPr>
                        <a:t>Without CU-level on/off</a:t>
                      </a:r>
                      <a:endParaRPr lang="en-US" altLang="zh-CN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85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U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U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Traffic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-0.7%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-2.6%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-0.4%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PeopleOnStreet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-5.6%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-5.1%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-8.4%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-2.0%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-8.2%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Kimono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ParkScene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Cactus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1.6%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BasketballDrive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BQTerrace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-1.8%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-2.8%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-6.2%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-7.4%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Class </a:t>
                      </a: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-3.5%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-2.9%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-5.6%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-1.0%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-5.4%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-0.1%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Class </a:t>
                      </a: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-0.6%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-1.0%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Average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-1.6%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-0.4%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-2.9%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-0.4%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-2.0%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-0.7%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-0.7%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527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screenshot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827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Apply a fixed refining filter to improve the inter-layer </a:t>
            </a:r>
            <a:r>
              <a:rPr lang="en-US" dirty="0" smtClean="0"/>
              <a:t>texture prediction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Features:</a:t>
            </a:r>
          </a:p>
          <a:p>
            <a:pPr lvl="2"/>
            <a:r>
              <a:rPr lang="en-US" dirty="0" err="1"/>
              <a:t>Luma</a:t>
            </a:r>
            <a:r>
              <a:rPr lang="en-US" dirty="0"/>
              <a:t> and Chroma components are filtered.</a:t>
            </a:r>
          </a:p>
          <a:p>
            <a:pPr lvl="2"/>
            <a:r>
              <a:rPr lang="en-US" dirty="0" smtClean="0"/>
              <a:t>Filter shape is 5x5 cross + 3x3 square. </a:t>
            </a:r>
          </a:p>
          <a:p>
            <a:pPr lvl="2"/>
            <a:r>
              <a:rPr lang="en-US" dirty="0" smtClean="0"/>
              <a:t>Coefficients are dyadic fixed values.</a:t>
            </a:r>
          </a:p>
          <a:p>
            <a:pPr lvl="2"/>
            <a:r>
              <a:rPr lang="en-US" dirty="0" smtClean="0"/>
              <a:t>CU-level on/off.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Performance:</a:t>
            </a:r>
          </a:p>
          <a:p>
            <a:pPr lvl="2"/>
            <a:r>
              <a:rPr lang="en-US" dirty="0" smtClean="0"/>
              <a:t>Compared </a:t>
            </a:r>
            <a:r>
              <a:rPr lang="en-US" dirty="0"/>
              <a:t>to </a:t>
            </a:r>
            <a:r>
              <a:rPr lang="en-US" dirty="0" smtClean="0"/>
              <a:t>SMuC0.1.1, it provides </a:t>
            </a:r>
            <a:r>
              <a:rPr lang="en-US" dirty="0" smtClean="0">
                <a:solidFill>
                  <a:srgbClr val="00AEEF"/>
                </a:solidFill>
              </a:rPr>
              <a:t>1.6%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AEEF"/>
                </a:solidFill>
              </a:rPr>
              <a:t>2.9</a:t>
            </a:r>
            <a:r>
              <a:rPr lang="en-US" dirty="0">
                <a:solidFill>
                  <a:srgbClr val="00AEEF"/>
                </a:solidFill>
              </a:rPr>
              <a:t>%</a:t>
            </a:r>
            <a:r>
              <a:rPr lang="en-US" dirty="0"/>
              <a:t> </a:t>
            </a:r>
            <a:r>
              <a:rPr lang="en-US" dirty="0" smtClean="0"/>
              <a:t>BD-rate gain for RA SNR and LD-P </a:t>
            </a:r>
            <a:r>
              <a:rPr lang="en-US" dirty="0" smtClean="0"/>
              <a:t>SNR.</a:t>
            </a:r>
          </a:p>
          <a:p>
            <a:pPr lvl="2"/>
            <a:r>
              <a:rPr lang="en-US" dirty="0" smtClean="0"/>
              <a:t>Marginal </a:t>
            </a:r>
            <a:r>
              <a:rPr lang="en-US" dirty="0" smtClean="0"/>
              <a:t>increase of implementation complexity.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Thanks </a:t>
            </a:r>
            <a:r>
              <a:rPr lang="en-US" dirty="0" smtClean="0"/>
              <a:t>to </a:t>
            </a:r>
            <a:r>
              <a:rPr lang="en-US" dirty="0" err="1" smtClean="0"/>
              <a:t>MediaTek</a:t>
            </a:r>
            <a:r>
              <a:rPr lang="en-US" dirty="0" smtClean="0"/>
              <a:t> for crosscheck (JCTVC-L0346</a:t>
            </a:r>
            <a:r>
              <a:rPr lang="en-US" dirty="0" smtClean="0"/>
              <a:t>).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3810000" cy="4724400"/>
          </a:xfrm>
        </p:spPr>
        <p:txBody>
          <a:bodyPr/>
          <a:lstStyle/>
          <a:p>
            <a:pPr lvl="1"/>
            <a:r>
              <a:rPr lang="en-US" dirty="0" smtClean="0"/>
              <a:t>For spatial scalability, refine the upsampled pixels.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SNR scalability, refine the reconstructed pixels of BL.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986" y="914400"/>
            <a:ext cx="5067964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62400" y="625171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Encoder diagram</a:t>
            </a:r>
            <a:endParaRPr lang="en-US" sz="1800" dirty="0">
              <a:latin typeface="+mj-lt"/>
              <a:cs typeface="Neo Sans Intel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60840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13716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2D </a:t>
            </a:r>
            <a:r>
              <a:rPr lang="en-US" dirty="0" smtClean="0"/>
              <a:t>spatial smoothing filter</a:t>
            </a:r>
            <a:endParaRPr lang="en-US" dirty="0"/>
          </a:p>
          <a:p>
            <a:pPr lvl="1"/>
            <a:r>
              <a:rPr lang="en-US" dirty="0" smtClean="0"/>
              <a:t>diamond shape (5x5 cross + 3x3 square)</a:t>
            </a:r>
          </a:p>
          <a:p>
            <a:pPr lvl="1"/>
            <a:r>
              <a:rPr lang="en-US" dirty="0" smtClean="0"/>
              <a:t>Fixed dyadic filter coefficient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057400"/>
            <a:ext cx="2967001" cy="297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696832" y="5172075"/>
            <a:ext cx="285093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Filter coefficients</a:t>
            </a:r>
            <a:endParaRPr lang="en-US" sz="1800" dirty="0">
              <a:latin typeface="+mj-lt"/>
              <a:cs typeface="Neo Sans Intel Medium"/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457200" y="3276599"/>
            <a:ext cx="5181600" cy="1751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2200"/>
              </a:spcBef>
              <a:buFont typeface="Arial" pitchFamily="34" charset="0"/>
              <a:buNone/>
              <a:defRPr lang="en-US" altLang="ja-JP" sz="2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spcBef>
                <a:spcPts val="900"/>
              </a:spcBef>
              <a:buClr>
                <a:schemeClr val="tx1"/>
              </a:buClr>
              <a:buFont typeface="Arial" pitchFamily="34" charset="0"/>
              <a:buChar char="•"/>
              <a:defRPr lang="en-US" altLang="ja-JP" sz="2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spcBef>
                <a:spcPts val="600"/>
              </a:spcBef>
              <a:buClr>
                <a:srgbClr val="0071C5"/>
              </a:buClr>
              <a:buFont typeface="Arial" pitchFamily="34" charset="0"/>
              <a:buChar char="•"/>
              <a:defRPr lang="en-US" altLang="ja-JP"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171450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  <a:defRPr lang="en-US" altLang="ja-JP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0100" indent="-171450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Neo Sans Intel" pitchFamily="34" charset="0"/>
              <a:buChar char="–"/>
              <a:defRPr lang="en-US" altLang="ja-JP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200" dirty="0" smtClean="0">
                <a:latin typeface="+mj-lt"/>
              </a:rPr>
              <a:t>Assume center pre-filtered pixel is P[</a:t>
            </a:r>
            <a:r>
              <a:rPr lang="en-US" sz="1200" dirty="0" err="1" smtClean="0">
                <a:latin typeface="+mj-lt"/>
              </a:rPr>
              <a:t>x,y</a:t>
            </a:r>
            <a:r>
              <a:rPr lang="en-US" sz="1200" dirty="0" smtClean="0">
                <a:latin typeface="+mj-lt"/>
              </a:rPr>
              <a:t>], then</a:t>
            </a:r>
          </a:p>
          <a:p>
            <a:pPr marL="0" lvl="1" indent="0">
              <a:buNone/>
            </a:pPr>
            <a:r>
              <a:rPr lang="en-US" sz="1200" dirty="0" smtClean="0">
                <a:latin typeface="Monaco" pitchFamily="49" charset="0"/>
              </a:rPr>
              <a:t>sum[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= P[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&lt;&lt; 3</a:t>
            </a:r>
          </a:p>
          <a:p>
            <a:pPr marL="0" lvl="1" indent="0">
              <a:buNone/>
            </a:pPr>
            <a:r>
              <a:rPr lang="en-US" sz="1200" dirty="0">
                <a:latin typeface="Monaco" pitchFamily="49" charset="0"/>
              </a:rPr>
              <a:t> </a:t>
            </a:r>
            <a:r>
              <a:rPr lang="en-US" sz="1200" dirty="0" smtClean="0">
                <a:latin typeface="Monaco" pitchFamily="49" charset="0"/>
              </a:rPr>
              <a:t>  + (P[x-1,y] + P[x+1,y] + P[x,y-1] + P[x,y+1]) &lt;&lt; 1</a:t>
            </a:r>
          </a:p>
          <a:p>
            <a:pPr marL="0" lvl="1" indent="0">
              <a:buNone/>
            </a:pPr>
            <a:r>
              <a:rPr lang="en-US" sz="1200" dirty="0">
                <a:latin typeface="Monaco" pitchFamily="49" charset="0"/>
              </a:rPr>
              <a:t> </a:t>
            </a:r>
            <a:r>
              <a:rPr lang="en-US" sz="1200" dirty="0" smtClean="0">
                <a:latin typeface="Monaco" pitchFamily="49" charset="0"/>
              </a:rPr>
              <a:t>  + </a:t>
            </a:r>
            <a:r>
              <a:rPr lang="en-US" sz="1200" dirty="0">
                <a:latin typeface="Monaco" pitchFamily="49" charset="0"/>
              </a:rPr>
              <a:t>(</a:t>
            </a:r>
            <a:r>
              <a:rPr lang="en-US" sz="1200" dirty="0" smtClean="0">
                <a:latin typeface="Monaco" pitchFamily="49" charset="0"/>
              </a:rPr>
              <a:t>P[x-1,y-1]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P[x-1,y+1]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P[x+1,y-1</a:t>
            </a:r>
            <a:r>
              <a:rPr lang="en-US" sz="1200" dirty="0">
                <a:latin typeface="Monaco" pitchFamily="49" charset="0"/>
              </a:rPr>
              <a:t>] + </a:t>
            </a:r>
            <a:r>
              <a:rPr lang="en-US" sz="1200" dirty="0" smtClean="0">
                <a:latin typeface="Monaco" pitchFamily="49" charset="0"/>
              </a:rPr>
              <a:t>P[x+1,y+1])</a:t>
            </a:r>
          </a:p>
          <a:p>
            <a:pPr marL="0" lvl="1" indent="0">
              <a:buNone/>
            </a:pPr>
            <a:r>
              <a:rPr lang="en-US" sz="1200" dirty="0">
                <a:latin typeface="Monaco" pitchFamily="49" charset="0"/>
              </a:rPr>
              <a:t> </a:t>
            </a:r>
            <a:r>
              <a:rPr lang="en-US" sz="1200" dirty="0" smtClean="0">
                <a:latin typeface="Monaco" pitchFamily="49" charset="0"/>
              </a:rPr>
              <a:t>  - (P[x-2,y]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P[x+2,y]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P[x,y-2]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P[x,y+2]);</a:t>
            </a:r>
          </a:p>
          <a:p>
            <a:pPr marL="0" lvl="1" indent="0">
              <a:buNone/>
            </a:pPr>
            <a:r>
              <a:rPr lang="en-US" sz="1200" dirty="0" err="1" smtClean="0">
                <a:latin typeface="Monaco" pitchFamily="49" charset="0"/>
              </a:rPr>
              <a:t>Filtered_P</a:t>
            </a:r>
            <a:r>
              <a:rPr lang="en-US" sz="1200" dirty="0" smtClean="0">
                <a:latin typeface="Monaco" pitchFamily="49" charset="0"/>
              </a:rPr>
              <a:t>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= </a:t>
            </a:r>
            <a:r>
              <a:rPr lang="en-US" sz="1200" dirty="0" smtClean="0">
                <a:latin typeface="Monaco" pitchFamily="49" charset="0"/>
              </a:rPr>
              <a:t>Clip( (sum[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+ 8) &gt;&gt; </a:t>
            </a:r>
            <a:r>
              <a:rPr lang="en-US" sz="1200" dirty="0" smtClean="0">
                <a:latin typeface="Monaco" pitchFamily="49" charset="0"/>
              </a:rPr>
              <a:t>4 );</a:t>
            </a:r>
            <a:endParaRPr lang="en-US" sz="1200" dirty="0">
              <a:latin typeface="Monaco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325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A CU-level flag is added.</a:t>
            </a:r>
          </a:p>
          <a:p>
            <a:pPr lvl="1"/>
            <a:r>
              <a:rPr lang="en-US" dirty="0"/>
              <a:t>If </a:t>
            </a:r>
            <a:r>
              <a:rPr lang="en-US" dirty="0" err="1" smtClean="0"/>
              <a:t>fixed_refining_filter_flag</a:t>
            </a:r>
            <a:r>
              <a:rPr lang="en-US" dirty="0" smtClean="0"/>
              <a:t> is equal to 1, the refining filter is applied to the </a:t>
            </a:r>
            <a:r>
              <a:rPr lang="en-US" dirty="0" err="1"/>
              <a:t>L</a:t>
            </a:r>
            <a:r>
              <a:rPr lang="en-US" dirty="0" err="1" smtClean="0"/>
              <a:t>uma</a:t>
            </a:r>
            <a:r>
              <a:rPr lang="en-US" dirty="0" smtClean="0"/>
              <a:t> and Chroma components.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82763" y="4471423"/>
            <a:ext cx="51816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>
                <a:latin typeface="+mj-lt"/>
                <a:cs typeface="Neo Sans Intel Medium"/>
              </a:rPr>
              <a:t>Syntax of </a:t>
            </a:r>
            <a:r>
              <a:rPr lang="en-US" sz="1800" dirty="0" err="1" smtClean="0">
                <a:latin typeface="+mj-lt"/>
                <a:cs typeface="Neo Sans Intel Medium"/>
              </a:rPr>
              <a:t>fixed_refining_filter_flag</a:t>
            </a:r>
            <a:endParaRPr lang="en-US" sz="1800" dirty="0">
              <a:latin typeface="+mj-lt"/>
              <a:cs typeface="Neo Sans Intel Medium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26793"/>
            <a:ext cx="8442326" cy="214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392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vs</a:t>
            </a:r>
            <a:r>
              <a:rPr lang="en-US" dirty="0" smtClean="0"/>
              <a:t> SMuC0.1.1)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440849"/>
              </p:ext>
            </p:extLst>
          </p:nvPr>
        </p:nvGraphicFramePr>
        <p:xfrm>
          <a:off x="304800" y="990600"/>
          <a:ext cx="8602812" cy="530477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341981"/>
                <a:gridCol w="805189"/>
                <a:gridCol w="805189"/>
                <a:gridCol w="805189"/>
                <a:gridCol w="805189"/>
                <a:gridCol w="805189"/>
                <a:gridCol w="805189"/>
                <a:gridCol w="809899"/>
                <a:gridCol w="809899"/>
                <a:gridCol w="809899"/>
              </a:tblGrid>
              <a:tr h="22487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AI HEVC 2x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AI HEVC 1.5x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Class 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Class 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34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Overall (EL+BL)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-0.6%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Enc</a:t>
                      </a:r>
                      <a:r>
                        <a:rPr lang="en-US" sz="1100" u="none" strike="noStrike" dirty="0">
                          <a:effectLst/>
                        </a:rPr>
                        <a:t> Time[%]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113.6%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111.2%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 Time[%]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107.0%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105.8%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HEVC 2x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HEVC 1.5x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HEVC SNR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Class 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-3.5%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-1.3%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-0.8%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Class 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-0.9%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860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Overall (EL+BL)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-0.1%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-1.6%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-0.4%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Enc</a:t>
                      </a:r>
                      <a:r>
                        <a:rPr lang="en-US" sz="1100" u="none" strike="noStrike" dirty="0">
                          <a:effectLst/>
                        </a:rPr>
                        <a:t> Time[%]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104.2%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103.4%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103.7%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 Time[%]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112.2%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108.4%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107.4%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noFill/>
                  </a:tcPr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HEVC 2x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HEVC 1.5x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HEVC SNR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U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V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Class 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0.0%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-5.6%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-1.6%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-1.0%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Class 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-0.3%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-0.3%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</a:t>
                      </a:r>
                      <a:r>
                        <a:rPr lang="en-US" sz="1400" u="none" strike="noStrike" dirty="0" smtClean="0">
                          <a:effectLst/>
                        </a:rPr>
                        <a:t>0.4%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</a:t>
                      </a:r>
                      <a:r>
                        <a:rPr lang="en-US" sz="1400" u="none" strike="noStrike" dirty="0" smtClean="0">
                          <a:effectLst/>
                        </a:rPr>
                        <a:t>0.5%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-1.8%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8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Overall (EL+BL)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-0.2%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-0.3%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-1.2%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-1.2</a:t>
                      </a:r>
                      <a:r>
                        <a:rPr lang="en-US" sz="1400" u="none" strike="noStrike" dirty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-2.9%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-0.4%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Enc</a:t>
                      </a:r>
                      <a:r>
                        <a:rPr lang="en-US" sz="1100" u="none" strike="noStrike" dirty="0">
                          <a:effectLst/>
                        </a:rPr>
                        <a:t> Time[%]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104.5%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104.2%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104.0%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4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 Time[%]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1817" marR="11817" marT="1181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112.2%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111.2%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109.7%</a:t>
                      </a:r>
                    </a:p>
                  </a:txBody>
                  <a:tcPr marL="11817" marR="11817" marT="11817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32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The BL rec picture with finer details doesn’t always result in better prediction result.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proposed filter smoothens out some high frequency components. The performance of prediction is improved.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For spatial scalability, the BL rec picture has been low-pass filtered by the upsampling filter.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254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Performance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0071C5"/>
                </a:solidFill>
              </a:rPr>
              <a:t>1.6%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1C5"/>
                </a:solidFill>
              </a:rPr>
              <a:t>2.9%</a:t>
            </a:r>
            <a:r>
              <a:rPr lang="en-US" dirty="0" smtClean="0"/>
              <a:t> (EL+BL) BD-rate gain for RA SNR and LD-P SNR, respectively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Marginal increase of coding time.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altLang="zh-CN" dirty="0" smtClean="0"/>
              <a:t>Dyadic fixed coefficients</a:t>
            </a:r>
          </a:p>
          <a:p>
            <a:pPr lvl="2"/>
            <a:r>
              <a:rPr lang="en-US" dirty="0" smtClean="0"/>
              <a:t>No </a:t>
            </a:r>
            <a:r>
              <a:rPr lang="en-US" dirty="0" smtClean="0"/>
              <a:t>transmission overhead </a:t>
            </a:r>
            <a:r>
              <a:rPr lang="en-US" dirty="0" smtClean="0"/>
              <a:t>for </a:t>
            </a:r>
            <a:r>
              <a:rPr lang="en-US" altLang="zh-CN" dirty="0" smtClean="0"/>
              <a:t>coefficients</a:t>
            </a:r>
          </a:p>
          <a:p>
            <a:pPr lvl="2"/>
            <a:r>
              <a:rPr lang="en-US" altLang="zh-CN" dirty="0" smtClean="0"/>
              <a:t>Add/shift operations only</a:t>
            </a:r>
            <a:endParaRPr lang="en-US" altLang="zh-CN" dirty="0" smtClean="0"/>
          </a:p>
          <a:p>
            <a:pPr lvl="2"/>
            <a:r>
              <a:rPr lang="en-US" altLang="zh-CN" dirty="0"/>
              <a:t>No </a:t>
            </a:r>
            <a:r>
              <a:rPr lang="en-US" altLang="zh-CN" dirty="0" smtClean="0"/>
              <a:t>picture-level latency </a:t>
            </a:r>
            <a:r>
              <a:rPr lang="en-US" altLang="zh-CN" dirty="0"/>
              <a:t>is </a:t>
            </a:r>
            <a:r>
              <a:rPr lang="en-US" altLang="zh-CN" dirty="0" smtClean="0"/>
              <a:t>introduced at </a:t>
            </a:r>
            <a:r>
              <a:rPr lang="en-US" altLang="zh-CN" smtClean="0"/>
              <a:t>encoder side</a:t>
            </a:r>
            <a:endParaRPr lang="en-US" dirty="0" smtClean="0"/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altLang="zh-CN" dirty="0"/>
              <a:t>Thanks </a:t>
            </a:r>
            <a:r>
              <a:rPr lang="en-US" altLang="zh-CN" dirty="0" err="1"/>
              <a:t>MediaTek</a:t>
            </a:r>
            <a:r>
              <a:rPr lang="en-US" altLang="zh-CN" dirty="0"/>
              <a:t> </a:t>
            </a:r>
            <a:r>
              <a:rPr lang="en-US" altLang="zh-CN" dirty="0" smtClean="0"/>
              <a:t>to crosscheck </a:t>
            </a:r>
            <a:r>
              <a:rPr lang="en-US" altLang="zh-CN" dirty="0"/>
              <a:t>in </a:t>
            </a:r>
            <a:r>
              <a:rPr lang="en-US" altLang="zh-CN" dirty="0" smtClean="0"/>
              <a:t>JCTVC-L0346.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16,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4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12481</TotalTime>
  <Words>1593</Words>
  <Application>Microsoft Office PowerPoint</Application>
  <PresentationFormat>On-screen Show (4:3)</PresentationFormat>
  <Paragraphs>554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intel_PPT_LgtTmplt_Stndrd_v12</vt:lpstr>
      <vt:lpstr>Non-TE4: Fixed inter-layer refining filter</vt:lpstr>
      <vt:lpstr>Introduction</vt:lpstr>
      <vt:lpstr>Algorithm</vt:lpstr>
      <vt:lpstr>Algorithm</vt:lpstr>
      <vt:lpstr>Algorithm</vt:lpstr>
      <vt:lpstr>Simulation results (vs SMuC0.1.1)</vt:lpstr>
      <vt:lpstr>Analysis</vt:lpstr>
      <vt:lpstr>Conclusion</vt:lpstr>
      <vt:lpstr>Back up</vt:lpstr>
      <vt:lpstr>RD curves</vt:lpstr>
      <vt:lpstr>RD curves</vt:lpstr>
      <vt:lpstr>Results compared to adaptive filter</vt:lpstr>
      <vt:lpstr>Results with other inter-layer predictions</vt:lpstr>
      <vt:lpstr>Results without CU-level on/off</vt:lpstr>
      <vt:lpstr>Example screenshot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wzhan37</cp:lastModifiedBy>
  <cp:revision>220</cp:revision>
  <dcterms:created xsi:type="dcterms:W3CDTF">2012-06-25T21:20:59Z</dcterms:created>
  <dcterms:modified xsi:type="dcterms:W3CDTF">2013-01-16T14:06:52Z</dcterms:modified>
</cp:coreProperties>
</file>