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8">
  <p:sldMasterIdLst>
    <p:sldMasterId id="2147483648" r:id="rId1"/>
  </p:sldMasterIdLst>
  <p:notesMasterIdLst>
    <p:notesMasterId r:id="rId8"/>
  </p:notesMasterIdLst>
  <p:handoutMasterIdLst>
    <p:handoutMasterId r:id="rId9"/>
  </p:handoutMasterIdLst>
  <p:sldIdLst>
    <p:sldId id="350" r:id="rId2"/>
    <p:sldId id="352" r:id="rId3"/>
    <p:sldId id="423" r:id="rId4"/>
    <p:sldId id="424" r:id="rId5"/>
    <p:sldId id="392" r:id="rId6"/>
    <p:sldId id="290" r:id="rId7"/>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13535"/>
    <a:srgbClr val="7592C3"/>
    <a:srgbClr val="97C067"/>
    <a:srgbClr val="A2A2A2"/>
    <a:srgbClr val="BC443A"/>
    <a:srgbClr val="3E3233"/>
    <a:srgbClr val="333333"/>
    <a:srgbClr val="7C7570"/>
    <a:srgbClr val="678D32"/>
    <a:srgbClr val="89B2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869" autoAdjust="0"/>
  </p:normalViewPr>
  <p:slideViewPr>
    <p:cSldViewPr snapToGrid="0">
      <p:cViewPr varScale="1">
        <p:scale>
          <a:sx n="90" d="100"/>
          <a:sy n="90" d="100"/>
        </p:scale>
        <p:origin x="-1404" y="-108"/>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extLst>
      <p:ext uri="{BB962C8B-B14F-4D97-AF65-F5344CB8AC3E}">
        <p14:creationId xmlns:p14="http://schemas.microsoft.com/office/powerpoint/2010/main" val="854261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extLst>
      <p:ext uri="{BB962C8B-B14F-4D97-AF65-F5344CB8AC3E}">
        <p14:creationId xmlns:p14="http://schemas.microsoft.com/office/powerpoint/2010/main" val="306202565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6</a:t>
            </a:fld>
            <a:endParaRPr lang="en-US" dirty="0"/>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Simplified Intra Smoothing</a:t>
            </a:r>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3" r:id="rId4"/>
    <p:sldLayoutId id="2147483655" r:id="rId5"/>
    <p:sldLayoutId id="2147483656" r:id="rId6"/>
    <p:sldLayoutId id="2147483659"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399490" y="3785191"/>
            <a:ext cx="8744510" cy="1170099"/>
          </a:xfrm>
        </p:spPr>
        <p:txBody>
          <a:bodyPr/>
          <a:lstStyle/>
          <a:p>
            <a:r>
              <a:rPr lang="en-CA" b="1" dirty="0"/>
              <a:t>TE2: Results of Test 3.1.1 on Inter-layer Texture Prediction Signaling</a:t>
            </a:r>
            <a:r>
              <a:rPr lang="en-CA" b="1" dirty="0" smtClean="0"/>
              <a:t/>
            </a:r>
            <a:br>
              <a:rPr lang="en-CA" b="1" dirty="0" smtClean="0"/>
            </a:br>
            <a:r>
              <a:rPr lang="en-US" b="1" dirty="0" smtClean="0"/>
              <a:t>(JCTVC-L0284)</a:t>
            </a:r>
            <a:endParaRPr lang="en-US" dirty="0"/>
          </a:p>
        </p:txBody>
      </p:sp>
      <p:sp>
        <p:nvSpPr>
          <p:cNvPr id="20" name="Subtitle 19"/>
          <p:cNvSpPr>
            <a:spLocks noGrp="1"/>
          </p:cNvSpPr>
          <p:nvPr>
            <p:ph type="subTitle" idx="1"/>
          </p:nvPr>
        </p:nvSpPr>
        <p:spPr>
          <a:xfrm>
            <a:off x="2093485" y="5085081"/>
            <a:ext cx="6075730" cy="616472"/>
          </a:xfrm>
        </p:spPr>
        <p:txBody>
          <a:bodyPr/>
          <a:lstStyle/>
          <a:p>
            <a:pPr algn="r"/>
            <a:r>
              <a:rPr lang="en-US" dirty="0" smtClean="0"/>
              <a:t>Liwei Guo, Vadim Seregin, Jianle Chen, </a:t>
            </a:r>
            <a:r>
              <a:rPr lang="en-US" dirty="0"/>
              <a:t>Marta Karczewicz</a:t>
            </a:r>
            <a:endParaRPr lang="en-US" dirty="0" smtClean="0"/>
          </a:p>
          <a:p>
            <a:pPr algn="r"/>
            <a:endParaRPr lang="en-US" sz="1200" dirty="0"/>
          </a:p>
        </p:txBody>
      </p:sp>
      <p:graphicFrame>
        <p:nvGraphicFramePr>
          <p:cNvPr id="3" name="Table 2"/>
          <p:cNvGraphicFramePr>
            <a:graphicFrameLocks noGrp="1"/>
          </p:cNvGraphicFramePr>
          <p:nvPr/>
        </p:nvGraphicFramePr>
        <p:xfrm>
          <a:off x="1423988" y="3465957"/>
          <a:ext cx="6191250" cy="192786"/>
        </p:xfrm>
        <a:graphic>
          <a:graphicData uri="http://schemas.openxmlformats.org/drawingml/2006/table">
            <a:tbl>
              <a:tblPr>
                <a:tableStyleId>{5C22544A-7EE6-4342-B048-85BDC9FD1C3A}</a:tableStyleId>
              </a:tblPr>
              <a:tblGrid>
                <a:gridCol w="6191250"/>
              </a:tblGrid>
              <a:tr h="0">
                <a:tc>
                  <a:txBody>
                    <a:bodyPr/>
                    <a:lstStyle/>
                    <a:p>
                      <a:pPr marL="0" marR="0" hangingPunct="0">
                        <a:lnSpc>
                          <a:spcPct val="115000"/>
                        </a:lnSpc>
                        <a:spcBef>
                          <a:spcPts val="300"/>
                        </a:spcBef>
                        <a:spcAft>
                          <a:spcPts val="300"/>
                        </a:spcAft>
                        <a:tabLst>
                          <a:tab pos="228600" algn="l"/>
                          <a:tab pos="457200" algn="l"/>
                          <a:tab pos="685800" algn="l"/>
                          <a:tab pos="914400" algn="l"/>
                        </a:tabLst>
                      </a:pPr>
                      <a:endParaRPr lang="en-US" sz="1100" dirty="0">
                        <a:effectLst/>
                        <a:latin typeface="Times New Roman"/>
                        <a:ea typeface="SimSun"/>
                        <a:cs typeface="Times New Roman"/>
                      </a:endParaRPr>
                    </a:p>
                  </a:txBody>
                  <a:tcPr marL="68580" marR="68580" marT="0" marB="0"/>
                </a:tc>
              </a:tr>
            </a:tbl>
          </a:graphicData>
        </a:graphic>
      </p:graphicFrame>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 </a:t>
            </a:r>
            <a:endParaRPr lang="en-US" dirty="0"/>
          </a:p>
        </p:txBody>
      </p:sp>
      <p:sp>
        <p:nvSpPr>
          <p:cNvPr id="6" name="Rectangle 2"/>
          <p:cNvSpPr txBox="1">
            <a:spLocks noChangeArrowheads="1"/>
          </p:cNvSpPr>
          <p:nvPr/>
        </p:nvSpPr>
        <p:spPr bwMode="auto">
          <a:xfrm>
            <a:off x="163513" y="750498"/>
            <a:ext cx="8712200" cy="54685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75" indent="-173038" eaLnBrk="1" hangingPunct="1">
              <a:lnSpc>
                <a:spcPct val="95000"/>
              </a:lnSpc>
              <a:spcBef>
                <a:spcPct val="35000"/>
              </a:spcBef>
              <a:buClr>
                <a:srgbClr val="C00000"/>
              </a:buClr>
              <a:buFont typeface="Wingdings" pitchFamily="2" charset="2"/>
              <a:buChar char="§"/>
            </a:pPr>
            <a:r>
              <a:rPr lang="en-US" sz="2400" kern="0" dirty="0" smtClean="0">
                <a:latin typeface="+mn-lt"/>
                <a:cs typeface="+mn-cs"/>
              </a:rPr>
              <a:t>TE2 – Inter-layer texture prediction signaling</a:t>
            </a:r>
          </a:p>
          <a:p>
            <a:pPr marL="3175" indent="-173038" eaLnBrk="1" hangingPunct="1">
              <a:lnSpc>
                <a:spcPct val="95000"/>
              </a:lnSpc>
              <a:spcBef>
                <a:spcPct val="35000"/>
              </a:spcBef>
              <a:buClr>
                <a:srgbClr val="C00000"/>
              </a:buClr>
              <a:buFont typeface="Wingdings" pitchFamily="2" charset="2"/>
              <a:buChar char="§"/>
            </a:pPr>
            <a:r>
              <a:rPr lang="en-US" sz="2400" kern="0" dirty="0" smtClean="0">
                <a:latin typeface="+mn-lt"/>
                <a:cs typeface="+mn-cs"/>
              </a:rPr>
              <a:t>This contribution reports the results of test 3.1.1 in TE2 which includes:</a:t>
            </a:r>
          </a:p>
          <a:p>
            <a:pPr marL="460375" lvl="1" indent="-173038" eaLnBrk="1" hangingPunct="1">
              <a:lnSpc>
                <a:spcPct val="95000"/>
              </a:lnSpc>
              <a:spcBef>
                <a:spcPct val="35000"/>
              </a:spcBef>
              <a:buClr>
                <a:srgbClr val="C00000"/>
              </a:buClr>
              <a:buFont typeface="Wingdings" pitchFamily="2" charset="2"/>
              <a:buChar char="§"/>
            </a:pPr>
            <a:r>
              <a:rPr lang="en-US" sz="2400" kern="0" dirty="0" smtClean="0">
                <a:latin typeface="+mn-lt"/>
                <a:cs typeface="+mn-cs"/>
              </a:rPr>
              <a:t>Intra-BL Skip flag signaling</a:t>
            </a:r>
          </a:p>
          <a:p>
            <a:pPr marL="460375" lvl="1" indent="-173038" eaLnBrk="1" hangingPunct="1">
              <a:lnSpc>
                <a:spcPct val="95000"/>
              </a:lnSpc>
              <a:spcBef>
                <a:spcPct val="35000"/>
              </a:spcBef>
              <a:buClr>
                <a:srgbClr val="C00000"/>
              </a:buClr>
              <a:buFont typeface="Wingdings" pitchFamily="2" charset="2"/>
              <a:buChar char="§"/>
            </a:pPr>
            <a:r>
              <a:rPr lang="en-US" sz="2400" kern="0" dirty="0" smtClean="0">
                <a:latin typeface="+mn-lt"/>
                <a:cs typeface="+mn-cs"/>
              </a:rPr>
              <a:t>Deblocking BS setting for Intra-BL Skip</a:t>
            </a:r>
          </a:p>
          <a:p>
            <a:pPr marL="460375" lvl="1" indent="-173038" eaLnBrk="1" hangingPunct="1">
              <a:lnSpc>
                <a:spcPct val="95000"/>
              </a:lnSpc>
              <a:spcBef>
                <a:spcPct val="35000"/>
              </a:spcBef>
              <a:buClr>
                <a:srgbClr val="C00000"/>
              </a:buClr>
              <a:buFont typeface="Wingdings" pitchFamily="2" charset="2"/>
              <a:buChar char="§"/>
            </a:pPr>
            <a:endParaRPr lang="en-US" sz="2400" kern="0" dirty="0" smtClean="0">
              <a:latin typeface="+mn-lt"/>
              <a:cs typeface="+mn-cs"/>
            </a:endParaRPr>
          </a:p>
          <a:p>
            <a:pPr marL="3175" indent="-173038" eaLnBrk="1" hangingPunct="1">
              <a:lnSpc>
                <a:spcPct val="95000"/>
              </a:lnSpc>
              <a:spcBef>
                <a:spcPct val="35000"/>
              </a:spcBef>
              <a:buClr>
                <a:srgbClr val="C00000"/>
              </a:buClr>
              <a:buFont typeface="Wingdings" pitchFamily="2" charset="2"/>
              <a:buChar char="§"/>
            </a:pPr>
            <a:endParaRPr lang="en-US" sz="2000" kern="0" dirty="0" smtClean="0">
              <a:latin typeface="+mn-lt"/>
              <a:cs typeface="+mn-cs"/>
            </a:endParaRPr>
          </a:p>
          <a:p>
            <a:pPr marL="460375" lvl="1" indent="-173038" eaLnBrk="1" hangingPunct="1">
              <a:lnSpc>
                <a:spcPct val="95000"/>
              </a:lnSpc>
              <a:spcBef>
                <a:spcPct val="35000"/>
              </a:spcBef>
              <a:buClr>
                <a:schemeClr val="accent1"/>
              </a:buClr>
              <a:buFont typeface="Wingdings" pitchFamily="2" charset="2"/>
              <a:buChar char="§"/>
              <a:defRPr/>
            </a:pPr>
            <a:endParaRPr lang="en-US" sz="2000" kern="0" dirty="0" smtClean="0">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Intra-BL Skip Flag Signaling</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78682651"/>
              </p:ext>
            </p:extLst>
          </p:nvPr>
        </p:nvGraphicFramePr>
        <p:xfrm>
          <a:off x="899227" y="2647507"/>
          <a:ext cx="7219507" cy="3095493"/>
        </p:xfrm>
        <a:graphic>
          <a:graphicData uri="http://schemas.openxmlformats.org/drawingml/2006/table">
            <a:tbl>
              <a:tblPr>
                <a:tableStyleId>{5C22544A-7EE6-4342-B048-85BDC9FD1C3A}</a:tableStyleId>
              </a:tblPr>
              <a:tblGrid>
                <a:gridCol w="6227592"/>
                <a:gridCol w="991915"/>
              </a:tblGrid>
              <a:tr h="26225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err="1">
                          <a:effectLst/>
                        </a:rPr>
                        <a:t>coding_unit</a:t>
                      </a:r>
                      <a:r>
                        <a:rPr lang="en-GB" sz="1400" dirty="0">
                          <a:effectLst/>
                        </a:rPr>
                        <a:t>( x0, y0, log2CbSize ) {</a:t>
                      </a:r>
                      <a:endParaRPr lang="en-US" sz="1400" dirty="0">
                        <a:effectLst/>
                        <a:latin typeface="Times"/>
                        <a:ea typeface="Malgun Gothic"/>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hangingPunct="0">
                        <a:spcBef>
                          <a:spcPts val="0"/>
                        </a:spcBef>
                        <a:spcAft>
                          <a:spcPts val="300"/>
                        </a:spcAft>
                      </a:pPr>
                      <a:r>
                        <a:rPr lang="en-GB" sz="1400">
                          <a:effectLst/>
                        </a:rPr>
                        <a:t>Descriptor</a:t>
                      </a:r>
                      <a:endParaRPr lang="en-US" sz="1400" b="1">
                        <a:effectLst/>
                        <a:latin typeface="Times New Roman"/>
                        <a:ea typeface="Malgun Goth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5031">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rPr>
                        <a:t>	CurrCbAddrTS = MinCbAddrZS[ x0 &gt;&gt; Log2MinCbSize ][ y0 &gt;&gt; Log2MinCbSize ]</a:t>
                      </a:r>
                      <a:endParaRPr lang="en-US" sz="1400">
                        <a:effectLst/>
                        <a:latin typeface="Times"/>
                        <a:ea typeface="Malgun Gothic"/>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hangingPunct="0">
                        <a:spcBef>
                          <a:spcPts val="0"/>
                        </a:spcBef>
                        <a:spcAft>
                          <a:spcPts val="300"/>
                        </a:spcAft>
                      </a:pPr>
                      <a:r>
                        <a:rPr lang="en-GB" sz="1400">
                          <a:effectLst/>
                        </a:rPr>
                        <a:t> </a:t>
                      </a:r>
                      <a:endParaRPr lang="en-US" sz="1400" b="1">
                        <a:effectLst/>
                        <a:latin typeface="Times New Roman"/>
                        <a:ea typeface="Malgun Goth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225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highlight>
                            <a:srgbClr val="FFFF00"/>
                          </a:highlight>
                        </a:rPr>
                        <a:t>	intra_bl_skip_flag[ x0 ][ y0 ]</a:t>
                      </a:r>
                      <a:endParaRPr lang="en-US" sz="1400">
                        <a:effectLst/>
                        <a:latin typeface="Times"/>
                        <a:ea typeface="Malgun Gothic"/>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hangingPunct="0">
                        <a:spcBef>
                          <a:spcPts val="0"/>
                        </a:spcBef>
                        <a:spcAft>
                          <a:spcPts val="300"/>
                        </a:spcAft>
                      </a:pPr>
                      <a:r>
                        <a:rPr lang="en-GB" sz="1400">
                          <a:effectLst/>
                          <a:highlight>
                            <a:srgbClr val="FFFF00"/>
                          </a:highlight>
                        </a:rPr>
                        <a:t>ae(v)</a:t>
                      </a:r>
                      <a:endParaRPr lang="en-US" sz="1400">
                        <a:effectLst/>
                        <a:latin typeface="Times New Roman"/>
                        <a:ea typeface="Malgun Goth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225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effectLst/>
                          <a:highlight>
                            <a:srgbClr val="FFFF00"/>
                          </a:highlight>
                        </a:rPr>
                        <a:t>	if( !</a:t>
                      </a:r>
                      <a:r>
                        <a:rPr lang="en-GB" sz="1400" dirty="0" err="1">
                          <a:effectLst/>
                          <a:highlight>
                            <a:srgbClr val="FFFF00"/>
                          </a:highlight>
                        </a:rPr>
                        <a:t>intra_bl_skip_flag</a:t>
                      </a:r>
                      <a:r>
                        <a:rPr lang="en-GB" sz="1400" dirty="0">
                          <a:effectLst/>
                          <a:highlight>
                            <a:srgbClr val="FFFF00"/>
                          </a:highlight>
                        </a:rPr>
                        <a:t>[ x0 ][ y0 ] ) {</a:t>
                      </a:r>
                      <a:endParaRPr lang="en-US" sz="1400" dirty="0">
                        <a:effectLst/>
                        <a:latin typeface="Times"/>
                        <a:ea typeface="Malgun Gothic"/>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hangingPunct="0">
                        <a:spcBef>
                          <a:spcPts val="0"/>
                        </a:spcBef>
                        <a:spcAft>
                          <a:spcPts val="300"/>
                        </a:spcAft>
                      </a:pPr>
                      <a:endParaRPr lang="en-US" sz="1400" dirty="0">
                        <a:effectLst/>
                        <a:latin typeface="Times New Roman"/>
                        <a:ea typeface="Malgun Goth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225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rPr>
                        <a:t>		if( slice_type  !=  I ) {</a:t>
                      </a:r>
                      <a:endParaRPr lang="en-US" sz="1400">
                        <a:effectLst/>
                        <a:latin typeface="Times"/>
                        <a:ea typeface="Malgun Gothic"/>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hangingPunct="0">
                        <a:spcBef>
                          <a:spcPts val="0"/>
                        </a:spcBef>
                        <a:spcAft>
                          <a:spcPts val="300"/>
                        </a:spcAft>
                      </a:pPr>
                      <a:r>
                        <a:rPr lang="en-GB" sz="1400">
                          <a:effectLst/>
                        </a:rPr>
                        <a:t> </a:t>
                      </a:r>
                      <a:endParaRPr lang="en-US" sz="1400">
                        <a:effectLst/>
                        <a:latin typeface="Times New Roman"/>
                        <a:ea typeface="Malgun Goth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225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rPr>
                        <a:t>			skip_flag[ x0 ][ y0 ]</a:t>
                      </a:r>
                      <a:endParaRPr lang="en-US" sz="1400">
                        <a:effectLst/>
                        <a:latin typeface="Times"/>
                        <a:ea typeface="Malgun Gothic"/>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hangingPunct="0">
                        <a:spcBef>
                          <a:spcPts val="0"/>
                        </a:spcBef>
                        <a:spcAft>
                          <a:spcPts val="300"/>
                        </a:spcAft>
                      </a:pPr>
                      <a:r>
                        <a:rPr lang="en-GB" sz="1400">
                          <a:effectLst/>
                        </a:rPr>
                        <a:t>ae(v)</a:t>
                      </a:r>
                      <a:endParaRPr lang="en-US" sz="1400">
                        <a:effectLst/>
                        <a:latin typeface="Times New Roman"/>
                        <a:ea typeface="Malgun Goth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225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rPr>
                        <a:t>		}</a:t>
                      </a:r>
                      <a:endParaRPr lang="en-US" sz="1400">
                        <a:effectLst/>
                        <a:latin typeface="Times"/>
                        <a:ea typeface="Malgun Gothic"/>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hangingPunct="0">
                        <a:spcBef>
                          <a:spcPts val="0"/>
                        </a:spcBef>
                        <a:spcAft>
                          <a:spcPts val="300"/>
                        </a:spcAft>
                      </a:pPr>
                      <a:r>
                        <a:rPr lang="en-GB" sz="1400">
                          <a:effectLst/>
                        </a:rPr>
                        <a:t> </a:t>
                      </a:r>
                      <a:endParaRPr lang="en-US" sz="1400">
                        <a:effectLst/>
                        <a:latin typeface="Times New Roman"/>
                        <a:ea typeface="Malgun Goth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225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effectLst/>
                          <a:highlight>
                            <a:srgbClr val="FFFF00"/>
                          </a:highlight>
                        </a:rPr>
                        <a:t>			intra_bl_flag</a:t>
                      </a:r>
                      <a:endParaRPr lang="en-US" sz="1400" dirty="0">
                        <a:effectLst/>
                        <a:latin typeface="Times"/>
                        <a:ea typeface="Malgun Gothic"/>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hangingPunct="0">
                        <a:spcBef>
                          <a:spcPts val="0"/>
                        </a:spcBef>
                        <a:spcAft>
                          <a:spcPts val="300"/>
                        </a:spcAft>
                      </a:pPr>
                      <a:r>
                        <a:rPr lang="en-GB" sz="1400">
                          <a:effectLst/>
                          <a:highlight>
                            <a:srgbClr val="FFFF00"/>
                          </a:highlight>
                        </a:rPr>
                        <a:t>ae(v)</a:t>
                      </a:r>
                      <a:endParaRPr lang="en-US" sz="1400">
                        <a:effectLst/>
                        <a:latin typeface="Times New Roman"/>
                        <a:ea typeface="Malgun Goth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2422">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rPr>
                        <a:t>……</a:t>
                      </a:r>
                      <a:endParaRPr lang="en-US" sz="1400">
                        <a:effectLst/>
                        <a:latin typeface="Times"/>
                        <a:ea typeface="Malgun Gothic"/>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hangingPunct="0">
                        <a:spcBef>
                          <a:spcPts val="0"/>
                        </a:spcBef>
                        <a:spcAft>
                          <a:spcPts val="300"/>
                        </a:spcAft>
                      </a:pPr>
                      <a:r>
                        <a:rPr lang="en-GB" sz="1400" dirty="0">
                          <a:effectLst/>
                          <a:highlight>
                            <a:srgbClr val="FFFF00"/>
                          </a:highlight>
                        </a:rPr>
                        <a:t> </a:t>
                      </a:r>
                      <a:endParaRPr lang="en-US" sz="1400" dirty="0">
                        <a:effectLst/>
                        <a:latin typeface="Times New Roman"/>
                        <a:ea typeface="Malgun Goth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225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rPr>
                        <a:t>}</a:t>
                      </a:r>
                      <a:endParaRPr lang="en-US" sz="1400">
                        <a:effectLst/>
                        <a:latin typeface="Times"/>
                        <a:ea typeface="Malgun Gothic"/>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hangingPunct="0">
                        <a:spcBef>
                          <a:spcPts val="0"/>
                        </a:spcBef>
                        <a:spcAft>
                          <a:spcPts val="300"/>
                        </a:spcAft>
                      </a:pPr>
                      <a:r>
                        <a:rPr lang="en-GB" sz="1400" dirty="0">
                          <a:effectLst/>
                          <a:highlight>
                            <a:srgbClr val="FFFF00"/>
                          </a:highlight>
                        </a:rPr>
                        <a:t> </a:t>
                      </a:r>
                      <a:endParaRPr lang="en-US" sz="1400" dirty="0">
                        <a:effectLst/>
                        <a:latin typeface="Times New Roman"/>
                        <a:ea typeface="Malgun Goth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Content Placeholder 2"/>
          <p:cNvSpPr txBox="1">
            <a:spLocks/>
          </p:cNvSpPr>
          <p:nvPr/>
        </p:nvSpPr>
        <p:spPr bwMode="auto">
          <a:xfrm>
            <a:off x="152881" y="1021067"/>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r>
              <a:rPr lang="en-US" dirty="0" smtClean="0"/>
              <a:t>Intra-BL Skip Flag</a:t>
            </a:r>
          </a:p>
          <a:p>
            <a:pPr lvl="1"/>
            <a:r>
              <a:rPr lang="en-US" dirty="0" smtClean="0"/>
              <a:t>If this flag is equal </a:t>
            </a:r>
            <a:r>
              <a:rPr lang="en-US" dirty="0"/>
              <a:t>to 1, </a:t>
            </a:r>
            <a:r>
              <a:rPr lang="en-CA" dirty="0"/>
              <a:t>t</a:t>
            </a:r>
            <a:r>
              <a:rPr lang="en-CA" dirty="0" smtClean="0"/>
              <a:t>he </a:t>
            </a:r>
            <a:r>
              <a:rPr lang="en-CA" dirty="0"/>
              <a:t>CU is reconstructed by copying the reconstructed base layer pixel values (may need up-sampling). </a:t>
            </a:r>
            <a:endParaRPr lang="en-US" dirty="0"/>
          </a:p>
        </p:txBody>
      </p:sp>
    </p:spTree>
    <p:extLst>
      <p:ext uri="{BB962C8B-B14F-4D97-AF65-F5344CB8AC3E}">
        <p14:creationId xmlns:p14="http://schemas.microsoft.com/office/powerpoint/2010/main" val="4867181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Deblocking BS setting  </a:t>
            </a:r>
            <a:endParaRPr lang="en-US" dirty="0"/>
          </a:p>
        </p:txBody>
      </p:sp>
      <p:sp>
        <p:nvSpPr>
          <p:cNvPr id="3" name="Content Placeholder 2"/>
          <p:cNvSpPr>
            <a:spLocks noGrp="1"/>
          </p:cNvSpPr>
          <p:nvPr>
            <p:ph idx="1"/>
          </p:nvPr>
        </p:nvSpPr>
        <p:spPr/>
        <p:txBody>
          <a:bodyPr/>
          <a:lstStyle/>
          <a:p>
            <a:r>
              <a:rPr lang="en-US" dirty="0" smtClean="0"/>
              <a:t>For Intra-BL Skip, no deblocking is applied </a:t>
            </a:r>
          </a:p>
          <a:p>
            <a:r>
              <a:rPr lang="en-US" smtClean="0"/>
              <a:t>Deblocking </a:t>
            </a:r>
            <a:r>
              <a:rPr lang="en-US" dirty="0" smtClean="0"/>
              <a:t>BS settings:</a:t>
            </a:r>
          </a:p>
          <a:p>
            <a:pPr lvl="1"/>
            <a:r>
              <a:rPr lang="en-US" dirty="0" smtClean="0"/>
              <a:t>For neighboring two blocks</a:t>
            </a:r>
          </a:p>
          <a:p>
            <a:pPr lvl="2"/>
            <a:r>
              <a:rPr lang="en-US" dirty="0" smtClean="0"/>
              <a:t>If at least one is Intra, BS = 2, otherwise</a:t>
            </a:r>
          </a:p>
          <a:p>
            <a:pPr lvl="2"/>
            <a:r>
              <a:rPr lang="en-US" b="1" i="1" dirty="0" smtClean="0"/>
              <a:t>If at least one is Intra-BL, BS =1 for </a:t>
            </a:r>
            <a:r>
              <a:rPr lang="en-US" b="1" i="1" dirty="0" err="1" smtClean="0"/>
              <a:t>Luma</a:t>
            </a:r>
            <a:r>
              <a:rPr lang="en-US" b="1" i="1" dirty="0" smtClean="0"/>
              <a:t> and BS =2 for Chroma, otherwise</a:t>
            </a:r>
          </a:p>
          <a:p>
            <a:pPr lvl="2"/>
            <a:r>
              <a:rPr lang="en-US" b="1" i="1" dirty="0"/>
              <a:t>If both are Intra-BL Skip, BS = </a:t>
            </a:r>
            <a:r>
              <a:rPr lang="en-US" b="1" i="1" dirty="0" smtClean="0"/>
              <a:t>0 (no deblocking), otherwise</a:t>
            </a:r>
          </a:p>
          <a:p>
            <a:pPr marL="574675" lvl="2" indent="0">
              <a:buNone/>
            </a:pPr>
            <a:endParaRPr lang="en-US" b="1" i="1" dirty="0" smtClean="0"/>
          </a:p>
          <a:p>
            <a:pPr marL="574675" lvl="2" indent="0">
              <a:buNone/>
            </a:pPr>
            <a:endParaRPr lang="en-US" b="1" dirty="0"/>
          </a:p>
          <a:p>
            <a:pPr lvl="2"/>
            <a:endParaRPr lang="en-US" b="1" dirty="0" smtClean="0"/>
          </a:p>
          <a:p>
            <a:pPr lvl="2"/>
            <a:endParaRPr lang="en-US" dirty="0" smtClean="0"/>
          </a:p>
        </p:txBody>
      </p:sp>
    </p:spTree>
    <p:extLst>
      <p:ext uri="{BB962C8B-B14F-4D97-AF65-F5344CB8AC3E}">
        <p14:creationId xmlns:p14="http://schemas.microsoft.com/office/powerpoint/2010/main" val="16942713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a:t>
            </a:r>
            <a:endParaRPr lang="en-US" dirty="0"/>
          </a:p>
        </p:txBody>
      </p:sp>
      <p:sp>
        <p:nvSpPr>
          <p:cNvPr id="8" name="TextBox 7"/>
          <p:cNvSpPr txBox="1"/>
          <p:nvPr/>
        </p:nvSpPr>
        <p:spPr>
          <a:xfrm>
            <a:off x="928042" y="884707"/>
            <a:ext cx="6270200" cy="1415772"/>
          </a:xfrm>
          <a:prstGeom prst="rect">
            <a:avLst/>
          </a:prstGeom>
          <a:noFill/>
        </p:spPr>
        <p:txBody>
          <a:bodyPr wrap="square" rtlCol="0">
            <a:spAutoFit/>
          </a:bodyPr>
          <a:lstStyle/>
          <a:p>
            <a:pPr marL="285750" indent="-285750">
              <a:buFont typeface="Arial" pitchFamily="34" charset="0"/>
              <a:buChar char="•"/>
            </a:pPr>
            <a:r>
              <a:rPr lang="en-US" dirty="0" smtClean="0"/>
              <a:t>Anchor:       HM 8.1 Simulcast</a:t>
            </a:r>
          </a:p>
          <a:p>
            <a:pPr marL="285750" indent="-285750">
              <a:buFont typeface="Arial" pitchFamily="34" charset="0"/>
              <a:buChar char="•"/>
            </a:pPr>
            <a:r>
              <a:rPr lang="en-US" dirty="0" smtClean="0"/>
              <a:t>Settings:      Test conditions defined in TE 2</a:t>
            </a:r>
          </a:p>
          <a:p>
            <a:pPr marL="285750" indent="-285750">
              <a:buFont typeface="Arial" pitchFamily="34" charset="0"/>
              <a:buChar char="•"/>
            </a:pPr>
            <a:r>
              <a:rPr lang="en-US" dirty="0" smtClean="0"/>
              <a:t>Two tests</a:t>
            </a:r>
          </a:p>
          <a:p>
            <a:pPr marL="742950" lvl="1" indent="-285750">
              <a:buFont typeface="Arial" pitchFamily="34" charset="0"/>
              <a:buChar char="•"/>
            </a:pPr>
            <a:r>
              <a:rPr lang="en-US" sz="1600" dirty="0" smtClean="0"/>
              <a:t>Test A:    DCT used for Intra-BL 4x4 </a:t>
            </a:r>
          </a:p>
          <a:p>
            <a:pPr marL="742950" lvl="1" indent="-285750">
              <a:buFont typeface="Arial" pitchFamily="34" charset="0"/>
              <a:buChar char="•"/>
            </a:pPr>
            <a:r>
              <a:rPr lang="en-US" sz="1600" dirty="0" smtClean="0"/>
              <a:t>Test B:    DST used for Intra-BL 4x4</a:t>
            </a:r>
            <a:endParaRPr lang="en-US" sz="1600" dirty="0"/>
          </a:p>
        </p:txBody>
      </p:sp>
      <p:graphicFrame>
        <p:nvGraphicFramePr>
          <p:cNvPr id="5" name="Table 4"/>
          <p:cNvGraphicFramePr>
            <a:graphicFrameLocks noGrp="1"/>
          </p:cNvGraphicFramePr>
          <p:nvPr>
            <p:extLst>
              <p:ext uri="{D42A27DB-BD31-4B8C-83A1-F6EECF244321}">
                <p14:modId xmlns:p14="http://schemas.microsoft.com/office/powerpoint/2010/main" val="3424635852"/>
              </p:ext>
            </p:extLst>
          </p:nvPr>
        </p:nvGraphicFramePr>
        <p:xfrm>
          <a:off x="361507" y="2690038"/>
          <a:ext cx="8463520" cy="2115877"/>
        </p:xfrm>
        <a:graphic>
          <a:graphicData uri="http://schemas.openxmlformats.org/drawingml/2006/table">
            <a:tbl>
              <a:tblPr>
                <a:tableStyleId>{5C22544A-7EE6-4342-B048-85BDC9FD1C3A}</a:tableStyleId>
              </a:tblPr>
              <a:tblGrid>
                <a:gridCol w="1041991"/>
                <a:gridCol w="757334"/>
                <a:gridCol w="699683"/>
                <a:gridCol w="745564"/>
                <a:gridCol w="745564"/>
                <a:gridCol w="745564"/>
                <a:gridCol w="745564"/>
                <a:gridCol w="745564"/>
                <a:gridCol w="745564"/>
                <a:gridCol w="745564"/>
                <a:gridCol w="745564"/>
              </a:tblGrid>
              <a:tr h="460193">
                <a:tc gridSpan="6">
                  <a:txBody>
                    <a:bodyPr/>
                    <a:lstStyle/>
                    <a:p>
                      <a:pPr algn="ctr" fontAlgn="b"/>
                      <a:r>
                        <a:rPr lang="en-US" sz="1400" u="none" strike="noStrike" dirty="0">
                          <a:effectLst/>
                        </a:rPr>
                        <a:t> Avg. AI BD-rate  (2X, 1.5X)</a:t>
                      </a:r>
                      <a:endParaRPr lang="en-US" sz="1400" b="1"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algn="ctr" fontAlgn="b"/>
                      <a:r>
                        <a:rPr lang="en-US" sz="1400" u="none" strike="noStrike" dirty="0">
                          <a:effectLst/>
                        </a:rPr>
                        <a:t> Avg. RA/LDP BD-rate (2X, 1.5X) </a:t>
                      </a:r>
                      <a:endParaRPr lang="en-US" sz="1400" b="1"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51121">
                <a:tc>
                  <a:txBody>
                    <a:bodyPr/>
                    <a:lstStyle/>
                    <a:p>
                      <a:endParaRPr lang="en-US" sz="2400"/>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u="none" strike="noStrike" dirty="0">
                          <a:effectLst/>
                        </a:rPr>
                        <a:t>Y</a:t>
                      </a:r>
                      <a:endParaRPr lang="en-US" sz="14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u="none" strike="noStrike" dirty="0">
                          <a:effectLst/>
                        </a:rPr>
                        <a:t>U</a:t>
                      </a:r>
                      <a:endParaRPr lang="en-US" sz="14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u="none" strike="noStrike">
                          <a:effectLst/>
                        </a:rPr>
                        <a:t>V</a:t>
                      </a:r>
                      <a:endParaRPr lang="en-US" sz="14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u="none" strike="noStrike">
                          <a:effectLst/>
                        </a:rPr>
                        <a:t>Enc. Time</a:t>
                      </a:r>
                      <a:endParaRPr lang="en-US" sz="14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u="none" strike="noStrike">
                          <a:effectLst/>
                        </a:rPr>
                        <a:t>Dec. Time</a:t>
                      </a:r>
                      <a:endParaRPr lang="en-US" sz="14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u="none" strike="noStrike" dirty="0">
                          <a:effectLst/>
                        </a:rPr>
                        <a:t>Y</a:t>
                      </a:r>
                      <a:endParaRPr lang="en-US" sz="14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u="none" strike="noStrike" dirty="0">
                          <a:effectLst/>
                        </a:rPr>
                        <a:t>U</a:t>
                      </a:r>
                      <a:endParaRPr lang="en-US" sz="14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u="none" strike="noStrike" dirty="0">
                          <a:effectLst/>
                        </a:rPr>
                        <a:t>V</a:t>
                      </a:r>
                      <a:endParaRPr lang="en-US" sz="14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u="none" strike="noStrike">
                          <a:effectLst/>
                        </a:rPr>
                        <a:t>Enc. Time</a:t>
                      </a:r>
                      <a:endParaRPr lang="en-US" sz="14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u="none" strike="noStrike">
                          <a:effectLst/>
                        </a:rPr>
                        <a:t>Dec.Time</a:t>
                      </a:r>
                      <a:endParaRPr lang="en-US" sz="14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95956">
                <a:tc>
                  <a:txBody>
                    <a:bodyPr/>
                    <a:lstStyle/>
                    <a:p>
                      <a:r>
                        <a:rPr lang="en-US" sz="1400" dirty="0" smtClean="0"/>
                        <a:t>Test A</a:t>
                      </a:r>
                      <a:endParaRPr lang="en-US" sz="1400" dirty="0"/>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a:rPr>
                        <a:t>-27.99%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a:rPr>
                        <a:t>-28.06%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a:rPr>
                        <a:t>-28.23%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a:rPr>
                        <a:t>115.20%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a:rPr>
                        <a:t>101.09%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a:rPr>
                        <a:t>-19.29%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-12.62%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-11.47%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108.80%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130.78%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6469">
                <a:tc>
                  <a:txBody>
                    <a:bodyPr/>
                    <a:lstStyle/>
                    <a:p>
                      <a:r>
                        <a:rPr lang="en-US" sz="1400" dirty="0" smtClean="0"/>
                        <a:t>Test B</a:t>
                      </a:r>
                      <a:endParaRPr lang="en-US" sz="1400" dirty="0"/>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-28.03%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-28.05%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-28.22%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116.38%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a:rPr>
                        <a:t>102.91%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a:rPr>
                        <a:t>-19.31%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a:rPr>
                        <a:t>-12.61%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a:rPr>
                        <a:t>-11.47%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a:rPr>
                        <a:t>110.89%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a:rPr>
                        <a:t>132.02%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2138">
                <a:tc>
                  <a:txBody>
                    <a:bodyPr/>
                    <a:lstStyle/>
                    <a:p>
                      <a:r>
                        <a:rPr lang="en-US" sz="1400" dirty="0" smtClean="0"/>
                        <a:t>SMuC 0.1.1</a:t>
                      </a:r>
                      <a:endParaRPr lang="en-US" sz="1400" dirty="0"/>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-27.67%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-27.96%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-27.99%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113.73%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105.88%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-19.17%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a:rPr>
                        <a:t>-12.90%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a:rPr>
                        <a:t>-11.69%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a:rPr>
                        <a:t>109.28%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a:rPr>
                        <a:t>136.86%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C234-AIS">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JCTVC-C234-AIS</Template>
  <TotalTime>1748</TotalTime>
  <Words>317</Words>
  <Application>Microsoft Office PowerPoint</Application>
  <PresentationFormat>On-screen Show (4:3)</PresentationFormat>
  <Paragraphs>93</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JCTVC-C234-AIS</vt:lpstr>
      <vt:lpstr>TE2: Results of Test 3.1.1 on Inter-layer Texture Prediction Signaling (JCTVC-L0284)</vt:lpstr>
      <vt:lpstr>Introduction </vt:lpstr>
      <vt:lpstr>Intra-BL Skip Flag Signaling</vt:lpstr>
      <vt:lpstr>Deblocking BS setting  </vt:lpstr>
      <vt:lpstr>Simulation</vt:lpstr>
      <vt:lpstr>PowerPoint Presentation</vt:lpstr>
    </vt:vector>
  </TitlesOfParts>
  <Company>Qualcomm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liweig</cp:lastModifiedBy>
  <cp:revision>193</cp:revision>
  <cp:lastPrinted>2005-08-27T17:58:21Z</cp:lastPrinted>
  <dcterms:created xsi:type="dcterms:W3CDTF">2010-10-01T23:19:22Z</dcterms:created>
  <dcterms:modified xsi:type="dcterms:W3CDTF">2013-01-14T11:28:44Z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324707531</vt:i4>
  </property>
  <property fmtid="{D5CDD505-2E9C-101B-9397-08002B2CF9AE}" pid="3" name="_NewReviewCycle">
    <vt:lpwstr/>
  </property>
  <property fmtid="{D5CDD505-2E9C-101B-9397-08002B2CF9AE}" pid="4" name="_EmailSubject">
    <vt:lpwstr>Slides of 8 bits initialization</vt:lpwstr>
  </property>
  <property fmtid="{D5CDD505-2E9C-101B-9397-08002B2CF9AE}" pid="5" name="_AuthorEmail">
    <vt:lpwstr>joels@qualcomm.com</vt:lpwstr>
  </property>
  <property fmtid="{D5CDD505-2E9C-101B-9397-08002B2CF9AE}" pid="6" name="_AuthorEmailDisplayName">
    <vt:lpwstr>Sole Rojals, Joel</vt:lpwstr>
  </property>
  <property fmtid="{D5CDD505-2E9C-101B-9397-08002B2CF9AE}" pid="7" name="_PreviousAdHocReviewCycleID">
    <vt:i4>-1031282844</vt:i4>
  </property>
</Properties>
</file>