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bookmarkIdSeed="3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399" r:id="rId2"/>
    <p:sldId id="543" r:id="rId3"/>
    <p:sldId id="544" r:id="rId4"/>
    <p:sldId id="548" r:id="rId5"/>
    <p:sldId id="545" r:id="rId6"/>
    <p:sldId id="549" r:id="rId7"/>
    <p:sldId id="547" r:id="rId8"/>
    <p:sldId id="429" r:id="rId9"/>
  </p:sldIdLst>
  <p:sldSz cx="9144000" cy="6858000" type="screen4x3"/>
  <p:notesSz cx="7315200" cy="96012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CCFF99"/>
    <a:srgbClr val="205885"/>
    <a:srgbClr val="006EBC"/>
    <a:srgbClr val="ED6D00"/>
    <a:srgbClr val="CCECFF"/>
    <a:srgbClr val="66CCFF"/>
    <a:srgbClr val="FFCC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05" autoAdjust="0"/>
    <p:restoredTop sz="95674" autoAdjust="0"/>
  </p:normalViewPr>
  <p:slideViewPr>
    <p:cSldViewPr snapToObjects="1">
      <p:cViewPr>
        <p:scale>
          <a:sx n="110" d="100"/>
          <a:sy n="110" d="100"/>
        </p:scale>
        <p:origin x="-164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66" d="100"/>
          <a:sy n="66" d="100"/>
        </p:scale>
        <p:origin x="-2040" y="-114"/>
      </p:cViewPr>
      <p:guideLst>
        <p:guide orient="horz" pos="3024"/>
        <p:guide pos="230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170717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483" y="1"/>
            <a:ext cx="3170717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140"/>
            <a:ext cx="3170717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483" y="9121140"/>
            <a:ext cx="3170717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F4A4F50-9D9E-4208-9674-22BA14208B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170717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483" y="1"/>
            <a:ext cx="3170717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5475" y="4561342"/>
            <a:ext cx="5364252" cy="432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140"/>
            <a:ext cx="3170717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483" y="9121140"/>
            <a:ext cx="3170717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4221BD77-4E72-43A5-B54F-20D44DE81A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4565826-CD0B-4763-A498-0A48A35B6242}" type="slidenum">
              <a:rPr lang="en-US" smtClean="0"/>
              <a:pPr>
                <a:defRPr/>
              </a:pPr>
              <a:t>0</a:t>
            </a:fld>
            <a:endParaRPr lang="en-US" smtClean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F696E07-AE32-4EB4-A3D7-FF2B2EBC8D16}" type="slidenum">
              <a:rPr lang="en-US" altLang="zh-TW" smtClean="0"/>
              <a:pPr>
                <a:defRPr/>
              </a:pPr>
              <a:t>7</a:t>
            </a:fld>
            <a:endParaRPr lang="en-US" altLang="zh-TW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zh-TW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 userDrawn="1"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>
                <a:solidFill>
                  <a:srgbClr val="E86C1F"/>
                </a:solidFill>
                <a:ea typeface="SimHei" pitchFamily="2" charset="-122"/>
              </a:rPr>
              <a:t>JCTVC-C193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20"/>
          <p:cNvSpPr txBox="1">
            <a:spLocks noChangeArrowheads="1"/>
          </p:cNvSpPr>
          <p:nvPr/>
        </p:nvSpPr>
        <p:spPr bwMode="auto">
          <a:xfrm>
            <a:off x="608013" y="6226175"/>
            <a:ext cx="28813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rgbClr val="777777"/>
                </a:solidFill>
                <a:ea typeface="SimHei" pitchFamily="2" charset="-122"/>
              </a:rPr>
              <a:t>Copyright © MediaTek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 Inc. </a:t>
            </a:r>
            <a:r>
              <a:rPr lang="en-US" sz="1000">
                <a:solidFill>
                  <a:srgbClr val="777777"/>
                </a:solidFill>
                <a:ea typeface="SimHei" pitchFamily="2" charset="-122"/>
              </a:rPr>
              <a:t>All rights reserved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.</a:t>
            </a:r>
            <a:endParaRPr lang="en-US" sz="1000">
              <a:solidFill>
                <a:srgbClr val="777777"/>
              </a:solidFill>
              <a:ea typeface="SimHei" pitchFamily="2" charset="-122"/>
            </a:endParaRPr>
          </a:p>
        </p:txBody>
      </p:sp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20C519-ABEE-419B-B92C-2554B90DC36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5E26BE-E988-4C16-9F86-37B353FAEA4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915505-BDD6-44FA-80EC-388C01682AE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</a:t>
            </a:r>
            <a:r>
              <a:rPr lang="en-US" altLang="zh-TW" err="1"/>
              <a:t>MediaTek</a:t>
            </a:r>
            <a:r>
              <a:rPr lang="en-US" altLang="zh-TW"/>
              <a:t>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3296A-CB92-44BC-8FBB-6DCD9190746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544B35-5ADB-41FE-B74D-D4286449ADD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2DFEE4-0260-4CD8-92A8-F8001CD511D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2698CF-1407-47CA-981E-333064B62F5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38505C-D74A-4B18-BE66-748B7EB4AAE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E8494-2022-413F-8C4B-7811365BCAC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BAA099-163E-4261-90D9-DCC791936DD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42FD6C-F988-424F-83B1-754EA005AF8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8013" y="6232525"/>
            <a:ext cx="2881312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D9712B8-0D8A-4061-869F-F4CDA380179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75" r:id="rId1"/>
    <p:sldLayoutId id="2147484276" r:id="rId2"/>
    <p:sldLayoutId id="2147484265" r:id="rId3"/>
    <p:sldLayoutId id="2147484266" r:id="rId4"/>
    <p:sldLayoutId id="2147484267" r:id="rId5"/>
    <p:sldLayoutId id="2147484268" r:id="rId6"/>
    <p:sldLayoutId id="2147484269" r:id="rId7"/>
    <p:sldLayoutId id="2147484270" r:id="rId8"/>
    <p:sldLayoutId id="2147484271" r:id="rId9"/>
    <p:sldLayoutId id="2147484272" r:id="rId10"/>
    <p:sldLayoutId id="2147484273" r:id="rId11"/>
    <p:sldLayoutId id="214748427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2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7.jpeg"/><Relationship Id="rId9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5.jpeg"/><Relationship Id="rId7" Type="http://schemas.openxmlformats.org/officeDocument/2006/relationships/image" Target="../media/image3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2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6.png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9" descr="gray_bo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303838"/>
            <a:ext cx="91630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2" descr="cover_back_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9525" y="1978025"/>
            <a:ext cx="91535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16" descr="gray_to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525" y="0"/>
            <a:ext cx="91630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8901" name="Rectangle 5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Non-TE4: Inter-layer SAO</a:t>
            </a:r>
            <a:endParaRPr lang="en-US" altLang="zh-TW" dirty="0" smtClean="0"/>
          </a:p>
        </p:txBody>
      </p:sp>
      <p:pic>
        <p:nvPicPr>
          <p:cNvPr id="4102" name="Picture 7" descr="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11" descr="bar_white_bot"/>
          <p:cNvPicPr>
            <a:picLocks noChangeAspect="1" noChangeArrowheads="1"/>
          </p:cNvPicPr>
          <p:nvPr/>
        </p:nvPicPr>
        <p:blipFill>
          <a:blip r:embed="rId7" cstate="print"/>
          <a:srcRect t="95583"/>
          <a:stretch>
            <a:fillRect/>
          </a:stretch>
        </p:blipFill>
        <p:spPr bwMode="auto">
          <a:xfrm>
            <a:off x="0" y="6781800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6" name="Picture 23" descr="icon_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63600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Picture 24" descr="icon_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33650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8" name="Picture 25" descr="icon_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67613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9" name="Picture 26" descr="icon_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19575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0" name="Picture 27" descr="icon_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891213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11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JCTVC-L0283</a:t>
            </a:r>
            <a:endParaRPr lang="en-US" altLang="zh-TW" sz="1400" b="1" dirty="0">
              <a:solidFill>
                <a:srgbClr val="E86C1F"/>
              </a:solidFill>
              <a:ea typeface="SimHei" pitchFamily="2" charset="-122"/>
            </a:endParaRPr>
          </a:p>
        </p:txBody>
      </p:sp>
      <p:sp>
        <p:nvSpPr>
          <p:cNvPr id="4112" name="Text Box 13"/>
          <p:cNvSpPr txBox="1">
            <a:spLocks noChangeArrowheads="1"/>
          </p:cNvSpPr>
          <p:nvPr/>
        </p:nvSpPr>
        <p:spPr bwMode="auto">
          <a:xfrm>
            <a:off x="5724525" y="5621338"/>
            <a:ext cx="3109913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Presented by Shan Liu</a:t>
            </a:r>
          </a:p>
          <a:p>
            <a:pPr algn="r" fontAlgn="ctr">
              <a:spcBef>
                <a:spcPct val="20000"/>
              </a:spcBef>
            </a:pPr>
            <a:r>
              <a:rPr lang="en-US" sz="1400" dirty="0" smtClean="0">
                <a:ea typeface="SimHei" pitchFamily="2" charset="-122"/>
              </a:rPr>
              <a:t>12</a:t>
            </a:r>
            <a:r>
              <a:rPr lang="en-US" sz="1400" baseline="30000" dirty="0" smtClean="0">
                <a:ea typeface="SimHei" pitchFamily="2" charset="-122"/>
              </a:rPr>
              <a:t>th</a:t>
            </a:r>
            <a:r>
              <a:rPr lang="en-US" sz="1400" dirty="0" smtClean="0">
                <a:ea typeface="SimHei" pitchFamily="2" charset="-122"/>
              </a:rPr>
              <a:t>  JCT Meeting in Geneva</a:t>
            </a:r>
          </a:p>
          <a:p>
            <a:pPr algn="r" fontAlgn="ctr">
              <a:spcBef>
                <a:spcPct val="20000"/>
              </a:spcBef>
            </a:pPr>
            <a:r>
              <a:rPr lang="en-US" sz="1400" dirty="0" smtClean="0">
                <a:ea typeface="SimHei" pitchFamily="2" charset="-122"/>
              </a:rPr>
              <a:t>14-23 January 2013</a:t>
            </a:r>
            <a:endParaRPr lang="en-US" sz="1400" dirty="0">
              <a:ea typeface="SimHei" pitchFamily="2" charset="-122"/>
            </a:endParaRPr>
          </a:p>
        </p:txBody>
      </p:sp>
      <p:sp>
        <p:nvSpPr>
          <p:cNvPr id="16" name="Subtitle 15"/>
          <p:cNvSpPr>
            <a:spLocks noGrp="1"/>
          </p:cNvSpPr>
          <p:nvPr>
            <p:ph type="subTitle" idx="1"/>
          </p:nvPr>
        </p:nvSpPr>
        <p:spPr>
          <a:xfrm>
            <a:off x="309563" y="3645024"/>
            <a:ext cx="8524875" cy="1223963"/>
          </a:xfrm>
        </p:spPr>
        <p:txBody>
          <a:bodyPr/>
          <a:lstStyle/>
          <a:p>
            <a:r>
              <a:rPr lang="en-US" altLang="zh-TW" sz="2000" dirty="0" smtClean="0">
                <a:ea typeface="SimHei" pitchFamily="2" charset="-122"/>
              </a:rPr>
              <a:t>Zhenzhong Chen, Shan Liu, Ximin Zhang, </a:t>
            </a:r>
          </a:p>
          <a:p>
            <a:r>
              <a:rPr lang="en-US" altLang="zh-TW" sz="2000" dirty="0" smtClean="0">
                <a:ea typeface="SimHei" pitchFamily="2" charset="-122"/>
              </a:rPr>
              <a:t>Shih-Ta Hsiang, </a:t>
            </a:r>
            <a:r>
              <a:rPr lang="en-US" altLang="zh-TW" sz="2000" dirty="0" err="1" smtClean="0">
                <a:ea typeface="SimHei" pitchFamily="2" charset="-122"/>
              </a:rPr>
              <a:t>Chih</a:t>
            </a:r>
            <a:r>
              <a:rPr lang="en-US" altLang="zh-TW" sz="2000" dirty="0" smtClean="0">
                <a:ea typeface="SimHei" pitchFamily="2" charset="-122"/>
              </a:rPr>
              <a:t>-Ming Fu, Shawmin Lei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Inter-layer SAO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152352" rIns="0" bIns="3808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Object 1"/>
          <p:cNvPicPr>
            <a:picLocks noChangeArrowheads="1"/>
          </p:cNvPicPr>
          <p:nvPr/>
        </p:nvPicPr>
        <p:blipFill>
          <a:blip r:embed="rId2" cstate="print"/>
          <a:srcRect l="-1939" t="-293" r="-917" b="-217"/>
          <a:stretch>
            <a:fillRect/>
          </a:stretch>
        </p:blipFill>
        <p:spPr bwMode="auto">
          <a:xfrm>
            <a:off x="1595438" y="2204864"/>
            <a:ext cx="5136802" cy="3873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3" name="Content Placeholder 1"/>
          <p:cNvSpPr>
            <a:spLocks noGrp="1"/>
          </p:cNvSpPr>
          <p:nvPr>
            <p:ph idx="1"/>
          </p:nvPr>
        </p:nvSpPr>
        <p:spPr>
          <a:xfrm>
            <a:off x="627063" y="1123950"/>
            <a:ext cx="8054975" cy="4954588"/>
          </a:xfrm>
        </p:spPr>
        <p:txBody>
          <a:bodyPr/>
          <a:lstStyle/>
          <a:p>
            <a:r>
              <a:rPr lang="en-US" dirty="0" smtClean="0"/>
              <a:t>JCTVC-K0033 proposed inter-layer SAO.</a:t>
            </a:r>
          </a:p>
          <a:p>
            <a:r>
              <a:rPr lang="en-US" dirty="0" smtClean="0"/>
              <a:t>JCTVC-L0212 implemented on SMuC0.1.1.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Decide the SAO type and calculate the offset by using the inter-layer SAO method (JCTVC-K0033) iteratively.</a:t>
            </a:r>
          </a:p>
          <a:p>
            <a:pPr lvl="1"/>
            <a:r>
              <a:rPr lang="en-US" dirty="0" smtClean="0"/>
              <a:t>In each iteration</a:t>
            </a:r>
          </a:p>
          <a:p>
            <a:pPr lvl="2"/>
            <a:r>
              <a:rPr lang="en-US" dirty="0" smtClean="0"/>
              <a:t>A picture is split into four regions or one picture is a region.</a:t>
            </a:r>
          </a:p>
          <a:p>
            <a:pPr lvl="2"/>
            <a:r>
              <a:rPr lang="en-US" dirty="0" smtClean="0"/>
              <a:t>Each region selects one SAO type</a:t>
            </a:r>
          </a:p>
          <a:p>
            <a:pPr lvl="3"/>
            <a:r>
              <a:rPr lang="en-US" sz="1600" dirty="0" smtClean="0"/>
              <a:t>EO: 0-degree, 90-degree, 135-degree, 45-degree</a:t>
            </a:r>
          </a:p>
          <a:p>
            <a:pPr lvl="3"/>
            <a:r>
              <a:rPr lang="en-US" sz="1600" dirty="0" smtClean="0"/>
              <a:t>BO: band position</a:t>
            </a:r>
          </a:p>
          <a:p>
            <a:pPr lvl="2"/>
            <a:r>
              <a:rPr lang="en-US" dirty="0" smtClean="0"/>
              <a:t>Each SAO type signals four offsets.</a:t>
            </a:r>
          </a:p>
          <a:p>
            <a:pPr lvl="2"/>
            <a:r>
              <a:rPr lang="en-US" dirty="0" smtClean="0"/>
              <a:t>Picture level on/off before the EL CTU encoding process </a:t>
            </a:r>
          </a:p>
          <a:p>
            <a:pPr lvl="1"/>
            <a:r>
              <a:rPr lang="en-US" dirty="0" smtClean="0"/>
              <a:t>The corresponding SAO parameters are sent in slice header.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sp>
        <p:nvSpPr>
          <p:cNvPr id="5" name="Rectangle 4"/>
          <p:cNvSpPr/>
          <p:nvPr/>
        </p:nvSpPr>
        <p:spPr>
          <a:xfrm>
            <a:off x="453143" y="4941168"/>
            <a:ext cx="950505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err="1" smtClean="0">
                <a:solidFill>
                  <a:schemeClr val="tx1"/>
                </a:solidFill>
              </a:rPr>
              <a:t>SAO_Type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403648" y="4941168"/>
            <a:ext cx="158417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err="1" smtClean="0">
                <a:solidFill>
                  <a:schemeClr val="tx1"/>
                </a:solidFill>
              </a:rPr>
              <a:t>SAO_Parameters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987823" y="4941168"/>
            <a:ext cx="950505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err="1" smtClean="0">
                <a:solidFill>
                  <a:schemeClr val="tx1"/>
                </a:solidFill>
              </a:rPr>
              <a:t>SAO_Type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923928" y="4941168"/>
            <a:ext cx="158417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err="1" smtClean="0">
                <a:solidFill>
                  <a:schemeClr val="tx1"/>
                </a:solidFill>
              </a:rPr>
              <a:t>SAO_Parameters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213783" y="4941168"/>
            <a:ext cx="950505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err="1" smtClean="0">
                <a:solidFill>
                  <a:schemeClr val="tx1"/>
                </a:solidFill>
              </a:rPr>
              <a:t>SAO_Type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164288" y="4941168"/>
            <a:ext cx="158417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err="1" smtClean="0">
                <a:solidFill>
                  <a:schemeClr val="tx1"/>
                </a:solidFill>
              </a:rPr>
              <a:t>SAO_Parameters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508104" y="4941168"/>
            <a:ext cx="705679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...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453143" y="5373216"/>
            <a:ext cx="0" cy="216024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987824" y="5373216"/>
            <a:ext cx="0" cy="216024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508104" y="5373216"/>
            <a:ext cx="0" cy="216024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228184" y="5373216"/>
            <a:ext cx="0" cy="216024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8748464" y="5373216"/>
            <a:ext cx="0" cy="216024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453143" y="5445224"/>
            <a:ext cx="2534680" cy="0"/>
          </a:xfrm>
          <a:prstGeom prst="straightConnector1">
            <a:avLst/>
          </a:prstGeom>
          <a:ln>
            <a:solidFill>
              <a:schemeClr val="tx2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2987823" y="5445224"/>
            <a:ext cx="2534680" cy="0"/>
          </a:xfrm>
          <a:prstGeom prst="straightConnector1">
            <a:avLst/>
          </a:prstGeom>
          <a:ln>
            <a:solidFill>
              <a:schemeClr val="tx2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6213783" y="5445224"/>
            <a:ext cx="2534680" cy="0"/>
          </a:xfrm>
          <a:prstGeom prst="straightConnector1">
            <a:avLst/>
          </a:prstGeom>
          <a:ln>
            <a:solidFill>
              <a:schemeClr val="tx2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187624" y="5445224"/>
            <a:ext cx="1152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1</a:t>
            </a:r>
            <a:r>
              <a:rPr lang="en-GB" sz="1400" baseline="30000" dirty="0" smtClean="0"/>
              <a:t>st</a:t>
            </a:r>
            <a:r>
              <a:rPr lang="en-GB" sz="1400" dirty="0" smtClean="0"/>
              <a:t> iteration</a:t>
            </a:r>
            <a:endParaRPr lang="en-GB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3635896" y="5445224"/>
            <a:ext cx="1152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2</a:t>
            </a:r>
            <a:r>
              <a:rPr lang="en-GB" sz="1400" baseline="30000" dirty="0" smtClean="0"/>
              <a:t>nd</a:t>
            </a:r>
            <a:r>
              <a:rPr lang="en-GB" sz="1400" dirty="0" smtClean="0"/>
              <a:t> iteration</a:t>
            </a:r>
            <a:endParaRPr lang="en-GB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6948264" y="5445224"/>
            <a:ext cx="1152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N</a:t>
            </a:r>
            <a:r>
              <a:rPr lang="en-GB" sz="1400" baseline="30000" dirty="0" smtClean="0"/>
              <a:t>th</a:t>
            </a:r>
            <a:r>
              <a:rPr lang="en-GB" sz="1400" dirty="0" smtClean="0"/>
              <a:t> iteration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Calculate the offset for each SAO type one by one.</a:t>
            </a:r>
          </a:p>
          <a:p>
            <a:pPr lvl="1"/>
            <a:r>
              <a:rPr lang="en-US" dirty="0" smtClean="0"/>
              <a:t>For each SAO type</a:t>
            </a:r>
          </a:p>
          <a:p>
            <a:pPr lvl="2"/>
            <a:r>
              <a:rPr lang="en-US" dirty="0" smtClean="0"/>
              <a:t>A picture is split into four regions or one picture is a region.</a:t>
            </a:r>
          </a:p>
          <a:p>
            <a:pPr lvl="2"/>
            <a:r>
              <a:rPr lang="en-US" dirty="0" smtClean="0"/>
              <a:t>Each SAO type signals four offsets.</a:t>
            </a:r>
          </a:p>
          <a:p>
            <a:pPr lvl="2"/>
            <a:r>
              <a:rPr lang="en-US" dirty="0" smtClean="0"/>
              <a:t>SAO Type on/off at picture level. </a:t>
            </a:r>
          </a:p>
          <a:p>
            <a:pPr lvl="1"/>
            <a:r>
              <a:rPr lang="en-US" dirty="0" smtClean="0"/>
              <a:t>The SAO type is implemented in order</a:t>
            </a:r>
          </a:p>
          <a:p>
            <a:pPr lvl="2"/>
            <a:r>
              <a:rPr lang="en-US" sz="2000" dirty="0" smtClean="0"/>
              <a:t>EO: 0-degree, 90-degree, 135-degree, 45-degree then BO.</a:t>
            </a:r>
          </a:p>
          <a:p>
            <a:pPr lvl="2"/>
            <a:r>
              <a:rPr lang="en-US" dirty="0" smtClean="0">
                <a:cs typeface="Arial" charset="0"/>
              </a:rPr>
              <a:t>One type is calculated </a:t>
            </a:r>
            <a:r>
              <a:rPr lang="en-US" dirty="0" smtClean="0"/>
              <a:t>on the output of the </a:t>
            </a:r>
            <a:r>
              <a:rPr lang="en-US" dirty="0" smtClean="0">
                <a:cs typeface="Arial" charset="0"/>
              </a:rPr>
              <a:t>previous type.</a:t>
            </a:r>
          </a:p>
          <a:p>
            <a:pPr lvl="1"/>
            <a:r>
              <a:rPr lang="en-US" dirty="0" smtClean="0"/>
              <a:t>The corresponding SAO parameters are sent in slice header in the predefined order.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 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sp>
        <p:nvSpPr>
          <p:cNvPr id="6" name="Rectangle 5"/>
          <p:cNvSpPr/>
          <p:nvPr/>
        </p:nvSpPr>
        <p:spPr>
          <a:xfrm>
            <a:off x="816844" y="4941168"/>
            <a:ext cx="1119908" cy="360040"/>
          </a:xfrm>
          <a:prstGeom prst="rect">
            <a:avLst/>
          </a:prstGeom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Parameters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2574084" y="4941168"/>
            <a:ext cx="1119908" cy="360040"/>
          </a:xfrm>
          <a:prstGeom prst="rect">
            <a:avLst/>
          </a:prstGeom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Parameters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331324" y="4941168"/>
            <a:ext cx="1119908" cy="360040"/>
          </a:xfrm>
          <a:prstGeom prst="rect">
            <a:avLst/>
          </a:prstGeom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Parameters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6088564" y="4941168"/>
            <a:ext cx="1119908" cy="360040"/>
          </a:xfrm>
          <a:prstGeom prst="rect">
            <a:avLst/>
          </a:prstGeom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Parameters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7845804" y="4941168"/>
            <a:ext cx="1119908" cy="360040"/>
          </a:xfrm>
          <a:prstGeom prst="rect">
            <a:avLst/>
          </a:prstGeom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Parameters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9512" y="4941168"/>
            <a:ext cx="637332" cy="360040"/>
          </a:xfrm>
          <a:prstGeom prst="rect">
            <a:avLst/>
          </a:prstGeom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EO1</a:t>
            </a:r>
            <a:br>
              <a:rPr lang="en-GB" sz="1200" dirty="0" smtClean="0">
                <a:solidFill>
                  <a:schemeClr val="tx1"/>
                </a:solidFill>
              </a:rPr>
            </a:br>
            <a:r>
              <a:rPr lang="en-GB" sz="1200" dirty="0" smtClean="0">
                <a:solidFill>
                  <a:schemeClr val="tx1"/>
                </a:solidFill>
              </a:rPr>
              <a:t>On/Off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936752" y="4941168"/>
            <a:ext cx="637332" cy="360040"/>
          </a:xfrm>
          <a:prstGeom prst="rect">
            <a:avLst/>
          </a:prstGeom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EO2</a:t>
            </a:r>
            <a:br>
              <a:rPr lang="en-GB" sz="1200" dirty="0" smtClean="0">
                <a:solidFill>
                  <a:schemeClr val="tx1"/>
                </a:solidFill>
              </a:rPr>
            </a:br>
            <a:r>
              <a:rPr lang="en-GB" sz="1200" dirty="0" smtClean="0">
                <a:solidFill>
                  <a:schemeClr val="tx1"/>
                </a:solidFill>
              </a:rPr>
              <a:t>On/Off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693992" y="4941168"/>
            <a:ext cx="637332" cy="360040"/>
          </a:xfrm>
          <a:prstGeom prst="rect">
            <a:avLst/>
          </a:prstGeom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EO3</a:t>
            </a:r>
            <a:br>
              <a:rPr lang="en-GB" sz="1200" dirty="0" smtClean="0">
                <a:solidFill>
                  <a:schemeClr val="tx1"/>
                </a:solidFill>
              </a:rPr>
            </a:br>
            <a:r>
              <a:rPr lang="en-GB" sz="1200" dirty="0" smtClean="0">
                <a:solidFill>
                  <a:schemeClr val="tx1"/>
                </a:solidFill>
              </a:rPr>
              <a:t>On/Off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451232" y="4941168"/>
            <a:ext cx="637332" cy="360040"/>
          </a:xfrm>
          <a:prstGeom prst="rect">
            <a:avLst/>
          </a:prstGeom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EO4</a:t>
            </a:r>
            <a:br>
              <a:rPr lang="en-GB" sz="1200" dirty="0" smtClean="0">
                <a:solidFill>
                  <a:schemeClr val="tx1"/>
                </a:solidFill>
              </a:rPr>
            </a:br>
            <a:r>
              <a:rPr lang="en-GB" sz="1200" dirty="0" smtClean="0">
                <a:solidFill>
                  <a:schemeClr val="tx1"/>
                </a:solidFill>
              </a:rPr>
              <a:t>On/Off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7208472" y="4941168"/>
            <a:ext cx="637332" cy="360040"/>
          </a:xfrm>
          <a:prstGeom prst="rect">
            <a:avLst/>
          </a:prstGeom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BO</a:t>
            </a:r>
            <a:br>
              <a:rPr lang="en-GB" sz="1200" dirty="0" smtClean="0">
                <a:solidFill>
                  <a:schemeClr val="tx1"/>
                </a:solidFill>
              </a:rPr>
            </a:br>
            <a:r>
              <a:rPr lang="en-GB" sz="1200" dirty="0" smtClean="0">
                <a:solidFill>
                  <a:schemeClr val="tx1"/>
                </a:solidFill>
              </a:rPr>
              <a:t>On/Off</a:t>
            </a:r>
            <a:endParaRPr lang="en-GB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 1 Results (Anchor: SMuC0.1.1)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115617" y="1138709"/>
          <a:ext cx="6768752" cy="4954587"/>
        </p:xfrm>
        <a:graphic>
          <a:graphicData uri="http://schemas.openxmlformats.org/drawingml/2006/table">
            <a:tbl>
              <a:tblPr/>
              <a:tblGrid>
                <a:gridCol w="993502"/>
                <a:gridCol w="653986"/>
                <a:gridCol w="640071"/>
                <a:gridCol w="653986"/>
                <a:gridCol w="640071"/>
                <a:gridCol w="626851"/>
                <a:gridCol w="640071"/>
                <a:gridCol w="640071"/>
                <a:gridCol w="653986"/>
                <a:gridCol w="626157"/>
              </a:tblGrid>
              <a:tr h="153522">
                <a:tc>
                  <a:txBody>
                    <a:bodyPr/>
                    <a:lstStyle/>
                    <a:p>
                      <a:endParaRPr lang="en-US" sz="9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AI HEVC 2x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AI HEVC 1.5x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522"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522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-1.3%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-2.3%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-2.5%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522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1219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 (EL+BL)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-1.0%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-1.1%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522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 (EL)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-1.1%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-2.2%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-2.4%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522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101.5%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101.7%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522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107.7%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103.4%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522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Mem[%]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#DIV/0!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#DIV/0!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522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BL Match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Matched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Matched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522"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566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 HEVC 2x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 HEVC 1.5x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 HEVC SNR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9566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566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-1.4%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-1.1%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-1.5%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-1.0%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-1.4%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-2.1%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9566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219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 (EL+BL)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-0.9%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9566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 (EL)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-1.2%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-1.1%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-1.3%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-1.1%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-2.0%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-2.1%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566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100.5%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100.1%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99.9%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9566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107.4%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101.9%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104.3%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9566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Mem[%]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#DIV/0!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#DIV/0!</a:t>
                      </a:r>
                      <a:endParaRPr lang="en-US" sz="9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#DIV/0!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9566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BL Match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Matched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Matched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Matched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3522"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566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LD-P HEVC 2x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LD-P HEVC 1.5x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LD-P HEVC SNR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9566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566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-1.4%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-1.6%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-2.0%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-1.3%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-2.2%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-3.0%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9566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-1.1%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-0.9%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-1.0%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-0.9%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-2.0%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-1.7%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219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 (EL+BL)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-1.2%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-1.2%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-1.0%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-0.9%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-0.9%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-2.0%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-2.0%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9566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 (EL)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-1.5%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-2.4%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-2.4%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-2.2%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-1.7%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-1.8%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-4.3%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-4.3%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566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100.3%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100.2%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100.3%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9566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113.4%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105.9%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110.8%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9566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Mem[%]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#DIV/0!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#DIV/0!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#DIV/0!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9566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BL Match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Matched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Matched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Matched</a:t>
                      </a:r>
                      <a:endParaRPr lang="en-US" sz="9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 2 Results (Anchor: SMuC0.1.1)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1115615" y="1138709"/>
          <a:ext cx="6768753" cy="4954587"/>
        </p:xfrm>
        <a:graphic>
          <a:graphicData uri="http://schemas.openxmlformats.org/drawingml/2006/table">
            <a:tbl>
              <a:tblPr/>
              <a:tblGrid>
                <a:gridCol w="994993"/>
                <a:gridCol w="649547"/>
                <a:gridCol w="635535"/>
                <a:gridCol w="648847"/>
                <a:gridCol w="649547"/>
                <a:gridCol w="635535"/>
                <a:gridCol w="648847"/>
                <a:gridCol w="630630"/>
                <a:gridCol w="630630"/>
                <a:gridCol w="644642"/>
              </a:tblGrid>
              <a:tr h="153522">
                <a:tc>
                  <a:txBody>
                    <a:bodyPr/>
                    <a:lstStyle/>
                    <a:p>
                      <a:endParaRPr lang="en-US" sz="9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AI HEVC 2x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AI HEVC 1.5x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522"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522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-1.3%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-2.2%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-2.4%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522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1219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 (EL+BL)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-1.0%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-1.1%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522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 (EL)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-1.1%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-2.1%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-2.3%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522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99.6%</a:t>
                      </a:r>
                      <a:endParaRPr lang="en-US" sz="9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99.6%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522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109.4%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106.0%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522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Mem[%]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#DIV/0!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#DIV/0!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522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BL Match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Matched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Matched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522"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566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 HEVC 2x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 HEVC 1.5x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 HEVC SNR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9566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566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-1.7%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-1.0%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-1.5%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-1.1%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-1.3%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-1.8%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9566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9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219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 (EL+BL)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9566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 (EL)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-1.4%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-1.0%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-1.2%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-1.0%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-1.7%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-1.8%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566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99.9%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99.5%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99.7%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9566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111.0%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103.8%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106.5%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9566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Mem[%]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#DIV/0!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#DIV/0!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#DIV/0!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9566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BL Match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Matched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Matched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Matched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3522"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566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LD-P HEVC 2x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LD-P HEVC 1.5x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LD-P HEVC SNR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9566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566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-1.9%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-1.6%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-2.1%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-1.4%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-2.1%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-2.8%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9566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-1.0%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-1.8%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-1.5%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219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 (EL+BL)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-0.9%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-1.2%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-1.1%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-1.0%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-1.9%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-1.9%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9566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 (EL)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-1.8%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-2.3%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-2.2%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-1.8%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-1.2%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-1.9%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-4.0%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-3.9%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566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99.8%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99.3%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99.6%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9566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116.2%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105.3%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112.3%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9566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Mem[%]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#DIV/0!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#DIV/0!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#DIV/0!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9566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BL Match</a:t>
                      </a:r>
                      <a:endParaRPr lang="en-US" sz="9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Matched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Matched</a:t>
                      </a:r>
                      <a:endParaRPr lang="en-US" sz="9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Matched</a:t>
                      </a:r>
                      <a:endParaRPr lang="en-US" sz="9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2805" marR="62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Two implementations of IL-SAO are presented.</a:t>
            </a:r>
          </a:p>
          <a:p>
            <a:r>
              <a:rPr lang="en-US" dirty="0" smtClean="0"/>
              <a:t>Results are reported compared with SMuC0.1.1 anchor.</a:t>
            </a:r>
          </a:p>
          <a:p>
            <a:pPr lvl="1"/>
            <a:r>
              <a:rPr lang="en-US" dirty="0" smtClean="0"/>
              <a:t>Method 1 BD rate reduction for Y, U, V</a:t>
            </a:r>
          </a:p>
          <a:p>
            <a:pPr lvl="2"/>
            <a:r>
              <a:rPr lang="en-US" dirty="0" smtClean="0"/>
              <a:t>Average 0.38%, 0.72% and 0.73% for spatial scalability.</a:t>
            </a:r>
          </a:p>
          <a:p>
            <a:pPr lvl="2"/>
            <a:r>
              <a:rPr lang="en-US" dirty="0" smtClean="0"/>
              <a:t>Average 0.73%, 1.42% and 1.44% for SNR scalability.</a:t>
            </a:r>
          </a:p>
          <a:p>
            <a:pPr lvl="2"/>
            <a:r>
              <a:rPr lang="en-US" dirty="0" smtClean="0"/>
              <a:t>Encoding time change is negligible, average decoding time is increased by 6.85%.</a:t>
            </a:r>
          </a:p>
          <a:p>
            <a:pPr lvl="1"/>
            <a:r>
              <a:rPr lang="en-US" dirty="0" smtClean="0"/>
              <a:t>Method 2 BD rate reduction for Y, U, V</a:t>
            </a:r>
          </a:p>
          <a:p>
            <a:pPr lvl="2"/>
            <a:r>
              <a:rPr lang="en-US" dirty="0" smtClean="0"/>
              <a:t>Average 0.42%, 0.65% and 0.65% for spatial scalability.</a:t>
            </a:r>
          </a:p>
          <a:p>
            <a:pPr lvl="2"/>
            <a:r>
              <a:rPr lang="en-US" dirty="0" smtClean="0"/>
              <a:t>Average 0.75%, 1.39% and 1.30% for SNR scalability.</a:t>
            </a:r>
          </a:p>
          <a:p>
            <a:pPr lvl="2"/>
            <a:r>
              <a:rPr lang="en-US" dirty="0" smtClean="0"/>
              <a:t>Encoding time change is negligible, average decoding time is increased by 8.81%.</a:t>
            </a:r>
          </a:p>
          <a:p>
            <a:r>
              <a:rPr lang="en-US" dirty="0" smtClean="0"/>
              <a:t>Recommend to further study the proposed methods in related TE (CE).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over_back_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525" y="1978025"/>
            <a:ext cx="91535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21" descr="gray_bo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303838"/>
            <a:ext cx="91630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 descr="gray_to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525" y="0"/>
            <a:ext cx="91630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6" descr="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9" descr="bar_white_bot"/>
          <p:cNvPicPr>
            <a:picLocks noChangeAspect="1" noChangeArrowheads="1"/>
          </p:cNvPicPr>
          <p:nvPr/>
        </p:nvPicPr>
        <p:blipFill>
          <a:blip r:embed="rId7" cstate="print"/>
          <a:srcRect t="95583"/>
          <a:stretch>
            <a:fillRect/>
          </a:stretch>
        </p:blipFill>
        <p:spPr bwMode="auto">
          <a:xfrm>
            <a:off x="0" y="6781800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8" name="Text Box 15"/>
          <p:cNvSpPr txBox="1">
            <a:spLocks noChangeArrowheads="1"/>
          </p:cNvSpPr>
          <p:nvPr/>
        </p:nvSpPr>
        <p:spPr bwMode="auto">
          <a:xfrm>
            <a:off x="3078163" y="3282950"/>
            <a:ext cx="30114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TW" b="1">
                <a:ea typeface="SimHei" pitchFamily="2" charset="-122"/>
              </a:rPr>
              <a:t>www.mediatek.com</a:t>
            </a:r>
          </a:p>
        </p:txBody>
      </p:sp>
      <p:pic>
        <p:nvPicPr>
          <p:cNvPr id="10249" name="Picture 22" descr="icon_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63600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0" name="Picture 23" descr="icon_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33650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1" name="Picture 24" descr="icon_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67613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2" name="Picture 25" descr="icon_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19575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3" name="Picture 26" descr="icon_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891213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27219</TotalTime>
  <Words>1278</Words>
  <Application>Microsoft Office PowerPoint</Application>
  <PresentationFormat>On-screen Show (4:3)</PresentationFormat>
  <Paragraphs>449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Corporate ppt templatel_Confidential A</vt:lpstr>
      <vt:lpstr>Non-TE4: Inter-layer SAO</vt:lpstr>
      <vt:lpstr>Inter-layer SAO</vt:lpstr>
      <vt:lpstr>Method 1</vt:lpstr>
      <vt:lpstr>Method 2</vt:lpstr>
      <vt:lpstr>Method 1 Results (Anchor: SMuC0.1.1)</vt:lpstr>
      <vt:lpstr>Method 2 Results (Anchor: SMuC0.1.1)</vt:lpstr>
      <vt:lpstr>Conclusion</vt:lpstr>
      <vt:lpstr>Slide 7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CE9: 4.4 Evaluation of Partial (CU) Merge And Proposed Method for Improvements</dc:title>
  <dc:creator>Zhenzhong Chen</dc:creator>
  <cp:keywords>Confidential A</cp:keywords>
  <dc:description>Confidential A</dc:description>
  <cp:lastModifiedBy>mtk30271</cp:lastModifiedBy>
  <cp:revision>2750</cp:revision>
  <dcterms:created xsi:type="dcterms:W3CDTF">2008-02-20T09:40:59Z</dcterms:created>
  <dcterms:modified xsi:type="dcterms:W3CDTF">2013-01-10T23:26:17Z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472460644</vt:i4>
  </property>
  <property fmtid="{D5CDD505-2E9C-101B-9397-08002B2CF9AE}" pid="3" name="_NewReviewCycle">
    <vt:lpwstr/>
  </property>
  <property fmtid="{D5CDD505-2E9C-101B-9397-08002B2CF9AE}" pid="4" name="_EmailSubject">
    <vt:lpwstr>JCTVC-L0283 package</vt:lpwstr>
  </property>
  <property fmtid="{D5CDD505-2E9C-101B-9397-08002B2CF9AE}" pid="5" name="_AuthorEmail">
    <vt:lpwstr>Shan.Liu@mediatek.com</vt:lpwstr>
  </property>
  <property fmtid="{D5CDD505-2E9C-101B-9397-08002B2CF9AE}" pid="6" name="_AuthorEmailDisplayName">
    <vt:lpwstr>Shan Liu</vt:lpwstr>
  </property>
  <property fmtid="{D5CDD505-2E9C-101B-9397-08002B2CF9AE}" pid="7" name="_PreviousAdHocReviewCycleID">
    <vt:i4>1044605442</vt:i4>
  </property>
</Properties>
</file>