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77" r:id="rId3"/>
    <p:sldId id="273" r:id="rId4"/>
    <p:sldId id="274" r:id="rId5"/>
    <p:sldId id="275" r:id="rId6"/>
    <p:sldId id="276" r:id="rId7"/>
    <p:sldId id="279" r:id="rId8"/>
  </p:sldIdLst>
  <p:sldSz cx="9144000" cy="6858000" type="screen4x3"/>
  <p:notesSz cx="7099300" cy="102346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8F0"/>
    <a:srgbClr val="66F153"/>
    <a:srgbClr val="7BCBF3"/>
  </p:clrMru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27" autoAdjust="0"/>
    <p:restoredTop sz="99898" autoAdjust="0"/>
  </p:normalViewPr>
  <p:slideViewPr>
    <p:cSldViewPr>
      <p:cViewPr varScale="1">
        <p:scale>
          <a:sx n="77" d="100"/>
          <a:sy n="77" d="100"/>
        </p:scale>
        <p:origin x="-1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F411214-10D1-4335-B5EF-095B376D528C}" type="datetimeFigureOut">
              <a:rPr lang="ja-JP" altLang="en-US"/>
              <a:pPr>
                <a:defRPr/>
              </a:pPr>
              <a:t>2013/1/14</a:t>
            </a:fld>
            <a:endParaRPr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pPr lvl="0"/>
            <a:endParaRPr lang="ja-JP" altLang="en-US" noProof="0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4768" tIns="47384" rIns="94768" bIns="47384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6575" cy="5127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138" y="9720263"/>
            <a:ext cx="3076575" cy="5127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5487424-4F12-43FD-9D67-797371138C79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71612"/>
            <a:ext cx="8077200" cy="787532"/>
          </a:xfrm>
        </p:spPr>
        <p:txBody>
          <a:bodyPr tIns="0" bIns="0" anchor="t"/>
          <a:lstStyle>
            <a:lvl1pPr algn="ctr">
              <a:defRPr sz="3600" b="1">
                <a:solidFill>
                  <a:schemeClr val="tx1"/>
                </a:solidFill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1" y="3143248"/>
            <a:ext cx="8077200" cy="1113862"/>
          </a:xfrm>
        </p:spPr>
        <p:txBody>
          <a:bodyPr lIns="118872" tIns="0" rIns="45720" bIns="0" anchor="b"/>
          <a:lstStyle>
            <a:lvl1pPr marL="0" indent="0" algn="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15" name="コンテンツ プレースホルダ 14"/>
          <p:cNvSpPr>
            <a:spLocks noGrp="1"/>
          </p:cNvSpPr>
          <p:nvPr>
            <p:ph sz="quarter" idx="10"/>
          </p:nvPr>
        </p:nvSpPr>
        <p:spPr>
          <a:xfrm>
            <a:off x="571472" y="6429396"/>
            <a:ext cx="2428875" cy="285750"/>
          </a:xfrm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229600" cy="416032"/>
          </a:xfrm>
        </p:spPr>
        <p:txBody>
          <a:bodyPr/>
          <a:lstStyle>
            <a:lvl1pPr>
              <a:defRPr sz="2800"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901BCA6F-7E12-4952-972F-7A006C7FFD5C}" type="datetime1">
              <a:rPr lang="ja-JP" altLang="en-US"/>
              <a:pPr>
                <a:defRPr/>
              </a:pPr>
              <a:t>2013/1/14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C90D651E-858F-4495-ADC9-7922E391B54B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60AF01F5-8985-4CFB-AC5A-808BF2EF5893}" type="datetime1">
              <a:rPr lang="ja-JP" altLang="en-US"/>
              <a:pPr>
                <a:defRPr/>
              </a:pPr>
              <a:t>2013/1/14</a:t>
            </a:fld>
            <a:endParaRPr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D1D034A5-BB9D-4B78-9271-9EB69F909255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Documents and Settings\yasugi\My Documents\My Pictures\sharplogo.gif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950" y="6488113"/>
            <a:ext cx="1543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正方形/長方形 9"/>
          <p:cNvSpPr/>
          <p:nvPr/>
        </p:nvSpPr>
        <p:spPr bwMode="invGray">
          <a:xfrm>
            <a:off x="0" y="596900"/>
            <a:ext cx="9144000" cy="17463"/>
          </a:xfrm>
          <a:prstGeom prst="rect">
            <a:avLst/>
          </a:prstGeom>
          <a:solidFill>
            <a:srgbClr val="002060"/>
          </a:solidFill>
          <a:ln w="48000" cap="flat" cmpd="thickThin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7" name="正方形/長方形 6"/>
          <p:cNvSpPr/>
          <p:nvPr/>
        </p:nvSpPr>
        <p:spPr bwMode="ltGray">
          <a:xfrm>
            <a:off x="0" y="0"/>
            <a:ext cx="9144000" cy="5715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1028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84138"/>
            <a:ext cx="822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マスタタイトル </a:t>
            </a:r>
            <a:r>
              <a:rPr lang="en-US" altLang="ja-JP" smtClean="0"/>
              <a:t>(Master Title)</a:t>
            </a:r>
            <a:endParaRPr lang="ja-JP" altLang="en-US" smtClean="0"/>
          </a:p>
        </p:txBody>
      </p:sp>
      <p:sp>
        <p:nvSpPr>
          <p:cNvPr id="1029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785813"/>
            <a:ext cx="8229600" cy="561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3516AB99-F586-4AA3-B7A5-43F854553020}" type="datetime1">
              <a:rPr lang="ja-JP" altLang="en-US"/>
              <a:pPr>
                <a:defRPr/>
              </a:pPr>
              <a:t>2013/1/14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400">
                <a:solidFill>
                  <a:schemeClr val="tx2">
                    <a:shade val="50000"/>
                  </a:schemeClr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94EA9006-7528-46C7-9D90-8D71DCC2BD72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9pPr>
      <a:extLst/>
    </p:titleStyle>
    <p:bodyStyle>
      <a:lvl1pPr marL="360363" indent="-241300" algn="l" rtl="0" eaLnBrk="0" fontAlgn="base" hangingPunct="0">
        <a:spcBef>
          <a:spcPct val="0"/>
        </a:spcBef>
        <a:spcAft>
          <a:spcPct val="0"/>
        </a:spcAft>
        <a:buClr>
          <a:srgbClr val="0E2C3E"/>
        </a:buClr>
        <a:buSzPct val="80000"/>
        <a:buFont typeface="Wingdings 2" pitchFamily="18" charset="2"/>
        <a:buChar char="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61938" algn="l" rtl="0" eaLnBrk="0" fontAlgn="base" hangingPunct="0">
        <a:spcBef>
          <a:spcPct val="20000"/>
        </a:spcBef>
        <a:spcAft>
          <a:spcPct val="0"/>
        </a:spcAft>
        <a:buClr>
          <a:srgbClr val="14425D"/>
        </a:buClr>
        <a:buSzPct val="90000"/>
        <a:buFont typeface="Wingdings" pitchFamily="2" charset="2"/>
        <a:buChar char="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185738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982663" indent="-174625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166813" indent="-184150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Wingdings 3" pitchFamily="18" charset="2"/>
        <a:buChar char=""/>
        <a:defRPr kumimoji="1" lang="en-US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3"/>
          <p:cNvSpPr>
            <a:spLocks noGrp="1"/>
          </p:cNvSpPr>
          <p:nvPr>
            <p:ph type="ctrTitle"/>
          </p:nvPr>
        </p:nvSpPr>
        <p:spPr>
          <a:xfrm>
            <a:off x="863588" y="1556792"/>
            <a:ext cx="8077200" cy="1116124"/>
          </a:xfrm>
        </p:spPr>
        <p:txBody>
          <a:bodyPr/>
          <a:lstStyle/>
          <a:p>
            <a:pPr algn="l" eaLnBrk="1" hangingPunct="1"/>
            <a:r>
              <a:rPr lang="en-US" sz="3200" smtClean="0"/>
              <a:t>Hybrid Intra and Inter-layer Prediction</a:t>
            </a:r>
            <a:endParaRPr lang="ja-JP" altLang="en-US" sz="3200" dirty="0" smtClean="0"/>
          </a:p>
        </p:txBody>
      </p:sp>
      <p:sp>
        <p:nvSpPr>
          <p:cNvPr id="5123" name="コンテンツ プレースホルダ 5"/>
          <p:cNvSpPr>
            <a:spLocks noGrp="1"/>
          </p:cNvSpPr>
          <p:nvPr>
            <p:ph sz="quarter" idx="10"/>
          </p:nvPr>
        </p:nvSpPr>
        <p:spPr>
          <a:xfrm>
            <a:off x="571500" y="6429375"/>
            <a:ext cx="4360540" cy="428625"/>
          </a:xfrm>
        </p:spPr>
        <p:txBody>
          <a:bodyPr/>
          <a:lstStyle/>
          <a:p>
            <a:pPr eaLnBrk="1" hangingPunct="1">
              <a:buNone/>
            </a:pPr>
            <a:r>
              <a:rPr lang="en-CA" altLang="ja-JP" smtClean="0"/>
              <a:t>JCT-VC </a:t>
            </a:r>
            <a:r>
              <a:rPr lang="en-CA" smtClean="0"/>
              <a:t>12th Meeting: Geneva, CH, 14–23 Jan. 2013</a:t>
            </a:r>
            <a:endParaRPr lang="ja-JP" altLang="en-US" dirty="0" smtClean="0"/>
          </a:p>
        </p:txBody>
      </p:sp>
      <p:sp>
        <p:nvSpPr>
          <p:cNvPr id="5124" name="サブタイトル 6"/>
          <p:cNvSpPr>
            <a:spLocks noGrp="1"/>
          </p:cNvSpPr>
          <p:nvPr>
            <p:ph type="subTitle" idx="1"/>
          </p:nvPr>
        </p:nvSpPr>
        <p:spPr>
          <a:xfrm>
            <a:off x="1258888" y="3140969"/>
            <a:ext cx="7561262" cy="1583432"/>
          </a:xfrm>
        </p:spPr>
        <p:txBody>
          <a:bodyPr/>
          <a:lstStyle/>
          <a:p>
            <a:pPr eaLnBrk="1" hangingPunct="1"/>
            <a:endParaRPr lang="en-US" altLang="ja-JP" dirty="0" smtClean="0"/>
          </a:p>
          <a:p>
            <a:pPr eaLnBrk="1" hangingPunct="1"/>
            <a:r>
              <a:rPr lang="en-US" altLang="ja-JP" dirty="0" smtClean="0"/>
              <a:t> </a:t>
            </a:r>
          </a:p>
          <a:p>
            <a:pPr eaLnBrk="1" hangingPunct="1"/>
            <a:r>
              <a:rPr lang="en-US" altLang="ja-JP" smtClean="0"/>
              <a:t>Tomoyuki Yamamoto</a:t>
            </a:r>
            <a:endParaRPr lang="en-US" altLang="ja-JP" dirty="0" smtClean="0"/>
          </a:p>
          <a:p>
            <a:pPr eaLnBrk="1" hangingPunct="1"/>
            <a:endParaRPr lang="en-US" altLang="ja-JP" dirty="0" smtClean="0"/>
          </a:p>
          <a:p>
            <a:pPr eaLnBrk="1" hangingPunct="1"/>
            <a:r>
              <a:rPr lang="en-US" altLang="ja-JP" dirty="0" smtClean="0"/>
              <a:t>SHARP Corporation</a:t>
            </a:r>
          </a:p>
          <a:p>
            <a:pPr eaLnBrk="1" hangingPunct="1"/>
            <a:endParaRPr lang="en-US" altLang="ja-JP" dirty="0" smtClean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01726" y="836712"/>
            <a:ext cx="3348372" cy="565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45720" bIns="0" numCol="1" anchor="t" anchorCtr="0" compatLnSpc="1">
            <a:prstTxWarp prst="textNoShape">
              <a:avLst/>
            </a:prstTxWarp>
          </a:bodyPr>
          <a:lstStyle/>
          <a:p>
            <a:r>
              <a:rPr lang="en-US" sz="2800" b="1" smtClean="0">
                <a:latin typeface="+mj-lt"/>
                <a:ea typeface="+mj-ea"/>
                <a:cs typeface="+mj-cs"/>
              </a:rPr>
              <a:t>JCTVC-L0267:</a:t>
            </a:r>
            <a:endParaRPr lang="en-GB" sz="2800" b="1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GB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Hybrid intra and inter-layer prediction</a:t>
            </a:r>
          </a:p>
          <a:p>
            <a:pPr lvl="1"/>
            <a:r>
              <a:rPr lang="en-US" dirty="0" smtClean="0"/>
              <a:t>Modify HEVC intra prediction by replacing DC components with that of corresponding portion of up-sampled base-layer</a:t>
            </a:r>
          </a:p>
          <a:p>
            <a:pPr lvl="1"/>
            <a:r>
              <a:rPr lang="en-US" dirty="0" smtClean="0"/>
              <a:t>DC is modified in DC unit (4x4, 4x1, or 1x4 depend on </a:t>
            </a:r>
            <a:r>
              <a:rPr lang="en-US" dirty="0" err="1" smtClean="0"/>
              <a:t>intraPredMode</a:t>
            </a:r>
            <a:r>
              <a:rPr lang="en-US" dirty="0" smtClean="0"/>
              <a:t>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Performance (</a:t>
            </a:r>
            <a:r>
              <a:rPr lang="en-US" dirty="0" err="1" smtClean="0"/>
              <a:t>Luma</a:t>
            </a:r>
            <a:r>
              <a:rPr lang="en-US" dirty="0" smtClean="0"/>
              <a:t> BD-rate)</a:t>
            </a:r>
          </a:p>
          <a:p>
            <a:pPr lvl="1"/>
            <a:r>
              <a:rPr lang="en-US" dirty="0" smtClean="0"/>
              <a:t>AI 2x: -0.3% (EL+BL), -0.5% (EL)</a:t>
            </a:r>
          </a:p>
          <a:p>
            <a:pPr lvl="1"/>
            <a:r>
              <a:rPr lang="en-US" dirty="0" smtClean="0"/>
              <a:t>AI 1.5x: -0.1%  (EL+BL), -0.3% (EL)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Processing time</a:t>
            </a:r>
          </a:p>
          <a:p>
            <a:pPr lvl="1"/>
            <a:r>
              <a:rPr lang="en-US" dirty="0" smtClean="0"/>
              <a:t>Decode: ~ +1%, Encode: ~ +10</a:t>
            </a:r>
            <a:r>
              <a:rPr lang="en-US" dirty="0" smtClean="0"/>
              <a:t>%</a:t>
            </a:r>
          </a:p>
          <a:p>
            <a:pPr lvl="1"/>
            <a:endParaRPr lang="en-US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Hybrid Intra and Inter-Layer Prediction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539552" y="908720"/>
            <a:ext cx="8136904" cy="349702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dirty="0" smtClean="0"/>
              <a:t>R</a:t>
            </a:r>
            <a:r>
              <a:rPr kumimoji="1" lang="en-US" altLang="ja-JP" dirty="0" smtClean="0"/>
              <a:t>eplace DC component of intra pred. to that of base picture for </a:t>
            </a:r>
            <a:r>
              <a:rPr kumimoji="1" lang="en-US" altLang="ja-JP" smtClean="0"/>
              <a:t>each DC unit</a:t>
            </a:r>
            <a:endParaRPr lang="en-US" altLang="ja-JP" dirty="0"/>
          </a:p>
        </p:txBody>
      </p:sp>
      <p:grpSp>
        <p:nvGrpSpPr>
          <p:cNvPr id="58" name="グループ化 57"/>
          <p:cNvGrpSpPr/>
          <p:nvPr/>
        </p:nvGrpSpPr>
        <p:grpSpPr>
          <a:xfrm>
            <a:off x="467544" y="2063787"/>
            <a:ext cx="7884876" cy="3273425"/>
            <a:chOff x="467544" y="1844824"/>
            <a:chExt cx="7884876" cy="3273425"/>
          </a:xfrm>
        </p:grpSpPr>
        <p:sp>
          <p:nvSpPr>
            <p:cNvPr id="5" name="Rectangle 78"/>
            <p:cNvSpPr>
              <a:spLocks noChangeArrowheads="1"/>
            </p:cNvSpPr>
            <p:nvPr/>
          </p:nvSpPr>
          <p:spPr bwMode="auto">
            <a:xfrm>
              <a:off x="1881770" y="1844824"/>
              <a:ext cx="5688013" cy="3273425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239" tIns="7239" rIns="7239" bIns="7239"/>
            <a:lstStyle/>
            <a:p>
              <a:endParaRPr lang="ja-JP" altLang="ja-JP"/>
            </a:p>
          </p:txBody>
        </p:sp>
        <p:sp>
          <p:nvSpPr>
            <p:cNvPr id="9" name="Text Box 104"/>
            <p:cNvSpPr txBox="1">
              <a:spLocks noChangeArrowheads="1"/>
            </p:cNvSpPr>
            <p:nvPr/>
          </p:nvSpPr>
          <p:spPr bwMode="auto">
            <a:xfrm>
              <a:off x="2067508" y="1894037"/>
              <a:ext cx="2462084" cy="199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239" tIns="7239" rIns="7239" bIns="7239">
              <a:spAutoFit/>
            </a:bodyPr>
            <a:lstStyle/>
            <a:p>
              <a:pPr algn="l" eaLnBrk="1" hangingPunct="1"/>
              <a:r>
                <a:rPr kumimoji="1" lang="en-US" altLang="ja-JP" sz="1200" smtClean="0">
                  <a:latin typeface="Verdana" pitchFamily="34" charset="0"/>
                </a:rPr>
                <a:t>Hybrid Intra &amp; Inter-layer Pred.</a:t>
              </a:r>
              <a:endParaRPr kumimoji="1" lang="ja-JP" altLang="en-US" sz="1200">
                <a:latin typeface="Verdana" pitchFamily="34" charset="0"/>
              </a:endParaRPr>
            </a:p>
          </p:txBody>
        </p:sp>
        <p:sp>
          <p:nvSpPr>
            <p:cNvPr id="10" name="正方形/長方形 7"/>
            <p:cNvSpPr>
              <a:spLocks noChangeArrowheads="1"/>
            </p:cNvSpPr>
            <p:nvPr/>
          </p:nvSpPr>
          <p:spPr bwMode="auto">
            <a:xfrm>
              <a:off x="3873257" y="3270399"/>
              <a:ext cx="936000" cy="53975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lIns="36000" tIns="36000" rIns="36000" bIns="36000" anchor="ctr"/>
            <a:lstStyle/>
            <a:p>
              <a:pPr eaLnBrk="1" hangingPunct="1"/>
              <a:r>
                <a:rPr kumimoji="1" lang="en-US" altLang="ja-JP" sz="1200" dirty="0" smtClean="0"/>
                <a:t>divided into</a:t>
              </a:r>
              <a:r>
                <a:rPr kumimoji="1" lang="en-US" altLang="ja-JP" sz="1200" smtClean="0"/>
                <a:t/>
              </a:r>
              <a:br>
                <a:rPr kumimoji="1" lang="en-US" altLang="ja-JP" sz="1200" smtClean="0"/>
              </a:br>
              <a:r>
                <a:rPr kumimoji="1" lang="en-US" altLang="ja-JP" sz="1200" smtClean="0"/>
                <a:t>DC </a:t>
              </a:r>
              <a:r>
                <a:rPr kumimoji="1" lang="en-US" altLang="ja-JP" sz="1200" dirty="0" smtClean="0"/>
                <a:t>unit</a:t>
              </a:r>
              <a:endParaRPr kumimoji="1" lang="ja-JP" altLang="en-US" sz="1200" dirty="0"/>
            </a:p>
          </p:txBody>
        </p:sp>
        <p:sp>
          <p:nvSpPr>
            <p:cNvPr id="14" name="正方形/長方形 7"/>
            <p:cNvSpPr>
              <a:spLocks noChangeArrowheads="1"/>
            </p:cNvSpPr>
            <p:nvPr/>
          </p:nvSpPr>
          <p:spPr bwMode="auto">
            <a:xfrm>
              <a:off x="5148204" y="3270399"/>
              <a:ext cx="1260000" cy="53975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lIns="36000" tIns="36000" rIns="36000" bIns="36000" anchor="ctr"/>
            <a:lstStyle/>
            <a:p>
              <a:pPr eaLnBrk="1" hangingPunct="1"/>
              <a:r>
                <a:rPr kumimoji="1" lang="en-US" altLang="ja-JP" sz="1200" dirty="0" smtClean="0"/>
                <a:t>extract DC for </a:t>
              </a:r>
              <a:r>
                <a:rPr kumimoji="1" lang="en-US" altLang="ja-JP" sz="1200" smtClean="0"/>
                <a:t>each DC </a:t>
              </a:r>
              <a:r>
                <a:rPr kumimoji="1" lang="en-US" altLang="ja-JP" sz="1200" dirty="0" smtClean="0"/>
                <a:t>unit</a:t>
              </a:r>
              <a:endParaRPr kumimoji="1" lang="ja-JP" altLang="en-US" sz="1200" dirty="0"/>
            </a:p>
          </p:txBody>
        </p:sp>
        <p:sp>
          <p:nvSpPr>
            <p:cNvPr id="18" name="正方形/長方形 7"/>
            <p:cNvSpPr>
              <a:spLocks noChangeArrowheads="1"/>
            </p:cNvSpPr>
            <p:nvPr/>
          </p:nvSpPr>
          <p:spPr bwMode="auto">
            <a:xfrm>
              <a:off x="3873257" y="4226074"/>
              <a:ext cx="936000" cy="54133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lIns="36000" tIns="36000" rIns="36000" bIns="36000" anchor="ctr"/>
            <a:lstStyle/>
            <a:p>
              <a:pPr eaLnBrk="1" hangingPunct="1"/>
              <a:r>
                <a:rPr lang="en-US" altLang="ja-JP" sz="1200" dirty="0" smtClean="0"/>
                <a:t>divided into</a:t>
              </a:r>
              <a:r>
                <a:rPr lang="en-US" altLang="ja-JP" sz="1200" smtClean="0"/>
                <a:t/>
              </a:r>
              <a:br>
                <a:rPr lang="en-US" altLang="ja-JP" sz="1200" smtClean="0"/>
              </a:br>
              <a:r>
                <a:rPr lang="en-US" altLang="ja-JP" sz="1200" smtClean="0"/>
                <a:t>DC </a:t>
              </a:r>
              <a:r>
                <a:rPr lang="en-US" altLang="ja-JP" sz="1200" dirty="0" smtClean="0"/>
                <a:t>unit</a:t>
              </a:r>
              <a:endParaRPr lang="ja-JP" altLang="en-US" sz="1200" dirty="0"/>
            </a:p>
          </p:txBody>
        </p:sp>
        <p:sp>
          <p:nvSpPr>
            <p:cNvPr id="19" name="正方形/長方形 7"/>
            <p:cNvSpPr>
              <a:spLocks noChangeArrowheads="1"/>
            </p:cNvSpPr>
            <p:nvPr/>
          </p:nvSpPr>
          <p:spPr bwMode="auto">
            <a:xfrm>
              <a:off x="5148204" y="4226074"/>
              <a:ext cx="1260000" cy="54133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lIns="36000" tIns="36000" rIns="36000" bIns="36000" anchor="ctr"/>
            <a:lstStyle/>
            <a:p>
              <a:pPr eaLnBrk="1" hangingPunct="1"/>
              <a:r>
                <a:rPr kumimoji="1" lang="en-US" altLang="ja-JP" sz="1200" dirty="0" smtClean="0"/>
                <a:t>extract DC for </a:t>
              </a:r>
              <a:r>
                <a:rPr kumimoji="1" lang="en-US" altLang="ja-JP" sz="1200" smtClean="0"/>
                <a:t>each DC </a:t>
              </a:r>
              <a:r>
                <a:rPr kumimoji="1" lang="en-US" altLang="ja-JP" sz="1200" dirty="0" smtClean="0"/>
                <a:t>unit</a:t>
              </a:r>
              <a:endParaRPr kumimoji="1" lang="ja-JP" altLang="en-US" sz="1200" dirty="0"/>
            </a:p>
          </p:txBody>
        </p:sp>
        <p:sp>
          <p:nvSpPr>
            <p:cNvPr id="20" name="円/楕円 75"/>
            <p:cNvSpPr>
              <a:spLocks noChangeArrowheads="1"/>
            </p:cNvSpPr>
            <p:nvPr/>
          </p:nvSpPr>
          <p:spPr bwMode="auto">
            <a:xfrm>
              <a:off x="873708" y="2633812"/>
              <a:ext cx="88900" cy="90487"/>
            </a:xfrm>
            <a:prstGeom prst="ellipse">
              <a:avLst/>
            </a:prstGeom>
            <a:solidFill>
              <a:srgbClr val="FFFFFF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18000" tIns="18000" rIns="18000" bIns="18000" anchor="ctr"/>
            <a:lstStyle/>
            <a:p>
              <a:endParaRPr lang="en-US" altLang="ja-JP" sz="1800"/>
            </a:p>
          </p:txBody>
        </p:sp>
        <p:sp>
          <p:nvSpPr>
            <p:cNvPr id="21" name="円/楕円 76"/>
            <p:cNvSpPr>
              <a:spLocks noChangeArrowheads="1"/>
            </p:cNvSpPr>
            <p:nvPr/>
          </p:nvSpPr>
          <p:spPr bwMode="auto">
            <a:xfrm>
              <a:off x="873708" y="4451499"/>
              <a:ext cx="88900" cy="90488"/>
            </a:xfrm>
            <a:prstGeom prst="ellipse">
              <a:avLst/>
            </a:prstGeom>
            <a:solidFill>
              <a:srgbClr val="FFFFFF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18000" tIns="18000" rIns="18000" bIns="18000" anchor="ctr"/>
            <a:lstStyle/>
            <a:p>
              <a:endParaRPr lang="en-US" altLang="ja-JP" sz="1800"/>
            </a:p>
          </p:txBody>
        </p:sp>
        <p:sp>
          <p:nvSpPr>
            <p:cNvPr id="22" name="円/楕円 77"/>
            <p:cNvSpPr>
              <a:spLocks noChangeArrowheads="1"/>
            </p:cNvSpPr>
            <p:nvPr/>
          </p:nvSpPr>
          <p:spPr bwMode="auto">
            <a:xfrm>
              <a:off x="8263520" y="2633812"/>
              <a:ext cx="88900" cy="90487"/>
            </a:xfrm>
            <a:prstGeom prst="ellipse">
              <a:avLst/>
            </a:prstGeom>
            <a:solidFill>
              <a:srgbClr val="FFFFFF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18000" tIns="18000" rIns="18000" bIns="18000" anchor="ctr"/>
            <a:lstStyle/>
            <a:p>
              <a:endParaRPr lang="en-US" altLang="ja-JP" sz="1800"/>
            </a:p>
          </p:txBody>
        </p:sp>
        <p:sp>
          <p:nvSpPr>
            <p:cNvPr id="24" name="円/楕円 54"/>
            <p:cNvSpPr>
              <a:spLocks noChangeArrowheads="1"/>
            </p:cNvSpPr>
            <p:nvPr/>
          </p:nvSpPr>
          <p:spPr bwMode="auto">
            <a:xfrm>
              <a:off x="6602995" y="3302025"/>
              <a:ext cx="184150" cy="19367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 type="none" w="sm" len="sm"/>
              <a:tailEnd/>
            </a:ln>
          </p:spPr>
          <p:txBody>
            <a:bodyPr lIns="0" tIns="0" rIns="0" bIns="0" anchor="ctr"/>
            <a:lstStyle/>
            <a:p>
              <a:pPr eaLnBrk="1" hangingPunct="1"/>
              <a:r>
                <a:rPr kumimoji="1" lang="ja-JP" altLang="en-US" sz="1200"/>
                <a:t>－</a:t>
              </a:r>
            </a:p>
          </p:txBody>
        </p:sp>
        <p:sp>
          <p:nvSpPr>
            <p:cNvPr id="25" name="円/楕円 66"/>
            <p:cNvSpPr>
              <a:spLocks noChangeArrowheads="1"/>
            </p:cNvSpPr>
            <p:nvPr/>
          </p:nvSpPr>
          <p:spPr bwMode="auto">
            <a:xfrm>
              <a:off x="6793471" y="3442643"/>
              <a:ext cx="193675" cy="195263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lIns="0" tIns="0" rIns="0" bIns="0" anchor="ctr"/>
            <a:lstStyle/>
            <a:p>
              <a:pPr eaLnBrk="1" hangingPunct="1"/>
              <a:r>
                <a:rPr kumimoji="1" lang="en-US" altLang="ja-JP" sz="1400"/>
                <a:t>+</a:t>
              </a:r>
            </a:p>
          </p:txBody>
        </p:sp>
        <p:sp>
          <p:nvSpPr>
            <p:cNvPr id="26" name="円/楕円 66"/>
            <p:cNvSpPr>
              <a:spLocks noChangeArrowheads="1"/>
            </p:cNvSpPr>
            <p:nvPr/>
          </p:nvSpPr>
          <p:spPr bwMode="auto">
            <a:xfrm>
              <a:off x="6793471" y="2581424"/>
              <a:ext cx="193675" cy="195263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lIns="0" tIns="0" rIns="0" bIns="0" anchor="ctr"/>
            <a:lstStyle/>
            <a:p>
              <a:pPr eaLnBrk="1" hangingPunct="1"/>
              <a:r>
                <a:rPr kumimoji="1" lang="en-US" altLang="ja-JP" sz="1400"/>
                <a:t>+</a:t>
              </a:r>
            </a:p>
          </p:txBody>
        </p:sp>
        <p:sp>
          <p:nvSpPr>
            <p:cNvPr id="28" name="円/楕円 54"/>
            <p:cNvSpPr>
              <a:spLocks noChangeArrowheads="1"/>
            </p:cNvSpPr>
            <p:nvPr/>
          </p:nvSpPr>
          <p:spPr bwMode="auto">
            <a:xfrm>
              <a:off x="6980138" y="3554053"/>
              <a:ext cx="184150" cy="19367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 type="none" w="sm" len="sm"/>
              <a:tailEnd/>
            </a:ln>
          </p:spPr>
          <p:txBody>
            <a:bodyPr lIns="0" tIns="0" rIns="0" bIns="0" anchor="ctr"/>
            <a:lstStyle/>
            <a:p>
              <a:pPr eaLnBrk="1" hangingPunct="1"/>
              <a:r>
                <a:rPr kumimoji="1" lang="ja-JP" altLang="en-US" sz="1200"/>
                <a:t>＋</a:t>
              </a:r>
            </a:p>
          </p:txBody>
        </p:sp>
        <p:cxnSp>
          <p:nvCxnSpPr>
            <p:cNvPr id="31" name="直線矢印コネクタ 92"/>
            <p:cNvCxnSpPr>
              <a:cxnSpLocks noChangeShapeType="1"/>
              <a:stCxn id="26" idx="6"/>
              <a:endCxn id="22" idx="2"/>
            </p:cNvCxnSpPr>
            <p:nvPr/>
          </p:nvCxnSpPr>
          <p:spPr bwMode="auto">
            <a:xfrm>
              <a:off x="6987146" y="2679056"/>
              <a:ext cx="1276374" cy="1588"/>
            </a:xfrm>
            <a:prstGeom prst="straightConnector1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 type="arrow" w="sm" len="med"/>
            </a:ln>
          </p:spPr>
        </p:cxnSp>
        <p:cxnSp>
          <p:nvCxnSpPr>
            <p:cNvPr id="32" name="直線矢印コネクタ 95"/>
            <p:cNvCxnSpPr>
              <a:cxnSpLocks noChangeShapeType="1"/>
              <a:stCxn id="10" idx="3"/>
              <a:endCxn id="14" idx="1"/>
            </p:cNvCxnSpPr>
            <p:nvPr/>
          </p:nvCxnSpPr>
          <p:spPr bwMode="auto">
            <a:xfrm>
              <a:off x="4809257" y="3540274"/>
              <a:ext cx="338947" cy="1588"/>
            </a:xfrm>
            <a:prstGeom prst="straightConnector1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 type="arrow" w="sm" len="med"/>
            </a:ln>
          </p:spPr>
        </p:cxnSp>
        <p:cxnSp>
          <p:nvCxnSpPr>
            <p:cNvPr id="33" name="直線矢印コネクタ 98"/>
            <p:cNvCxnSpPr>
              <a:cxnSpLocks noChangeShapeType="1"/>
              <a:stCxn id="18" idx="3"/>
              <a:endCxn id="19" idx="1"/>
            </p:cNvCxnSpPr>
            <p:nvPr/>
          </p:nvCxnSpPr>
          <p:spPr bwMode="auto">
            <a:xfrm>
              <a:off x="4809257" y="4496743"/>
              <a:ext cx="338947" cy="1588"/>
            </a:xfrm>
            <a:prstGeom prst="straightConnector1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 type="arrow" w="sm" len="med"/>
            </a:ln>
          </p:spPr>
        </p:cxnSp>
        <p:cxnSp>
          <p:nvCxnSpPr>
            <p:cNvPr id="35" name="直線矢印コネクタ 106"/>
            <p:cNvCxnSpPr>
              <a:cxnSpLocks noChangeShapeType="1"/>
              <a:stCxn id="21" idx="6"/>
              <a:endCxn id="18" idx="1"/>
            </p:cNvCxnSpPr>
            <p:nvPr/>
          </p:nvCxnSpPr>
          <p:spPr bwMode="auto">
            <a:xfrm>
              <a:off x="962608" y="4496743"/>
              <a:ext cx="2910649" cy="1588"/>
            </a:xfrm>
            <a:prstGeom prst="straightConnector1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 type="arrow" w="sm" len="med"/>
            </a:ln>
          </p:spPr>
        </p:cxnSp>
        <p:cxnSp>
          <p:nvCxnSpPr>
            <p:cNvPr id="36" name="図形 114"/>
            <p:cNvCxnSpPr>
              <a:cxnSpLocks noChangeShapeType="1"/>
              <a:endCxn id="10" idx="1"/>
            </p:cNvCxnSpPr>
            <p:nvPr/>
          </p:nvCxnSpPr>
          <p:spPr bwMode="auto">
            <a:xfrm rot="16200000" flipH="1">
              <a:off x="3263656" y="2930673"/>
              <a:ext cx="858838" cy="360364"/>
            </a:xfrm>
            <a:prstGeom prst="bentConnector2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 type="arrow" w="sm" len="med"/>
            </a:ln>
          </p:spPr>
        </p:cxnSp>
        <p:cxnSp>
          <p:nvCxnSpPr>
            <p:cNvPr id="37" name="図形 116"/>
            <p:cNvCxnSpPr>
              <a:cxnSpLocks noChangeShapeType="1"/>
              <a:stCxn id="19" idx="3"/>
              <a:endCxn id="25" idx="4"/>
            </p:cNvCxnSpPr>
            <p:nvPr/>
          </p:nvCxnSpPr>
          <p:spPr bwMode="auto">
            <a:xfrm flipV="1">
              <a:off x="6408204" y="3637906"/>
              <a:ext cx="482105" cy="858837"/>
            </a:xfrm>
            <a:prstGeom prst="bentConnector2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 type="arrow" w="sm" len="med"/>
            </a:ln>
          </p:spPr>
        </p:cxnSp>
        <p:sp>
          <p:nvSpPr>
            <p:cNvPr id="50" name="テキスト ボックス 48"/>
            <p:cNvSpPr txBox="1">
              <a:spLocks noChangeArrowheads="1"/>
            </p:cNvSpPr>
            <p:nvPr/>
          </p:nvSpPr>
          <p:spPr bwMode="auto">
            <a:xfrm>
              <a:off x="539552" y="2132856"/>
              <a:ext cx="1375371" cy="4056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8000" tIns="18000" rIns="18000" bIns="18000" anchor="ctr">
              <a:spAutoFit/>
            </a:bodyPr>
            <a:lstStyle/>
            <a:p>
              <a:pPr eaLnBrk="1" hangingPunct="1"/>
              <a:r>
                <a:rPr lang="en-US" altLang="ja-JP" sz="1200" b="1" smtClean="0">
                  <a:solidFill>
                    <a:schemeClr val="accent2"/>
                  </a:solidFill>
                </a:rPr>
                <a:t>Intra reference region</a:t>
              </a:r>
              <a:endParaRPr kumimoji="1" lang="ja-JP" altLang="en-US" sz="1200" b="1" dirty="0">
                <a:solidFill>
                  <a:schemeClr val="accent2"/>
                </a:solidFill>
              </a:endParaRPr>
            </a:p>
          </p:txBody>
        </p:sp>
        <p:sp>
          <p:nvSpPr>
            <p:cNvPr id="51" name="テキスト ボックス 49"/>
            <p:cNvSpPr txBox="1">
              <a:spLocks noChangeArrowheads="1"/>
            </p:cNvSpPr>
            <p:nvPr/>
          </p:nvSpPr>
          <p:spPr bwMode="auto">
            <a:xfrm>
              <a:off x="503548" y="3897052"/>
              <a:ext cx="1212527" cy="4056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8000" tIns="18000" rIns="18000" bIns="18000" anchor="ctr">
              <a:spAutoFit/>
            </a:bodyPr>
            <a:lstStyle/>
            <a:p>
              <a:pPr eaLnBrk="1" hangingPunct="1"/>
              <a:r>
                <a:rPr kumimoji="1" lang="en-US" altLang="ja-JP" sz="1200" b="1" smtClean="0">
                  <a:solidFill>
                    <a:schemeClr val="accent3"/>
                  </a:solidFill>
                </a:rPr>
                <a:t>base-layer</a:t>
              </a:r>
              <a:br>
                <a:rPr kumimoji="1" lang="en-US" altLang="ja-JP" sz="1200" b="1" smtClean="0">
                  <a:solidFill>
                    <a:schemeClr val="accent3"/>
                  </a:solidFill>
                </a:rPr>
              </a:br>
              <a:r>
                <a:rPr kumimoji="1" lang="en-US" altLang="ja-JP" sz="1200" b="1" smtClean="0">
                  <a:solidFill>
                    <a:schemeClr val="accent3"/>
                  </a:solidFill>
                </a:rPr>
                <a:t>reconstruction</a:t>
              </a:r>
              <a:endParaRPr kumimoji="1" lang="ja-JP" altLang="en-US" sz="1200" b="1" dirty="0">
                <a:solidFill>
                  <a:schemeClr val="accent3"/>
                </a:solidFill>
              </a:endParaRPr>
            </a:p>
          </p:txBody>
        </p:sp>
        <p:cxnSp>
          <p:nvCxnSpPr>
            <p:cNvPr id="59" name="直線矢印コネクタ 58"/>
            <p:cNvCxnSpPr>
              <a:stCxn id="25" idx="0"/>
              <a:endCxn id="26" idx="4"/>
            </p:cNvCxnSpPr>
            <p:nvPr/>
          </p:nvCxnSpPr>
          <p:spPr>
            <a:xfrm rot="5400000" flipH="1" flipV="1">
              <a:off x="6557331" y="3109665"/>
              <a:ext cx="665956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線矢印コネクタ 62"/>
            <p:cNvCxnSpPr>
              <a:stCxn id="14" idx="3"/>
              <a:endCxn id="25" idx="2"/>
            </p:cNvCxnSpPr>
            <p:nvPr/>
          </p:nvCxnSpPr>
          <p:spPr>
            <a:xfrm>
              <a:off x="6408204" y="3540274"/>
              <a:ext cx="385267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円/楕円 54"/>
            <p:cNvSpPr>
              <a:spLocks noChangeArrowheads="1"/>
            </p:cNvSpPr>
            <p:nvPr/>
          </p:nvSpPr>
          <p:spPr bwMode="auto">
            <a:xfrm>
              <a:off x="6602995" y="2434199"/>
              <a:ext cx="184150" cy="19367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 type="none" w="sm" len="sm"/>
              <a:tailEnd/>
            </a:ln>
          </p:spPr>
          <p:txBody>
            <a:bodyPr lIns="0" tIns="0" rIns="0" bIns="0" anchor="ctr"/>
            <a:lstStyle/>
            <a:p>
              <a:pPr eaLnBrk="1" hangingPunct="1"/>
              <a:r>
                <a:rPr lang="ja-JP" altLang="en-US" sz="1200" smtClean="0"/>
                <a:t>＋</a:t>
              </a:r>
              <a:endParaRPr kumimoji="1" lang="ja-JP" altLang="en-US" sz="1200"/>
            </a:p>
          </p:txBody>
        </p:sp>
        <p:sp>
          <p:nvSpPr>
            <p:cNvPr id="65" name="円/楕円 54"/>
            <p:cNvSpPr>
              <a:spLocks noChangeArrowheads="1"/>
            </p:cNvSpPr>
            <p:nvPr/>
          </p:nvSpPr>
          <p:spPr bwMode="auto">
            <a:xfrm>
              <a:off x="6980138" y="2748310"/>
              <a:ext cx="184150" cy="19367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 type="none" w="sm" len="sm"/>
              <a:tailEnd/>
            </a:ln>
          </p:spPr>
          <p:txBody>
            <a:bodyPr lIns="0" tIns="0" rIns="0" bIns="0" anchor="ctr"/>
            <a:lstStyle/>
            <a:p>
              <a:pPr eaLnBrk="1" hangingPunct="1"/>
              <a:r>
                <a:rPr kumimoji="1" lang="ja-JP" altLang="en-US" sz="1200"/>
                <a:t>＋</a:t>
              </a:r>
            </a:p>
          </p:txBody>
        </p:sp>
        <p:cxnSp>
          <p:nvCxnSpPr>
            <p:cNvPr id="67" name="直線矢印コネクタ 66"/>
            <p:cNvCxnSpPr>
              <a:stCxn id="20" idx="6"/>
              <a:endCxn id="26" idx="2"/>
            </p:cNvCxnSpPr>
            <p:nvPr/>
          </p:nvCxnSpPr>
          <p:spPr>
            <a:xfrm>
              <a:off x="962608" y="2679056"/>
              <a:ext cx="5830863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正方形/長方形 7"/>
            <p:cNvSpPr>
              <a:spLocks noChangeArrowheads="1"/>
            </p:cNvSpPr>
            <p:nvPr/>
          </p:nvSpPr>
          <p:spPr bwMode="auto">
            <a:xfrm>
              <a:off x="2231740" y="2420888"/>
              <a:ext cx="936000" cy="53975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lIns="36000" tIns="36000" rIns="36000" bIns="36000" anchor="ctr"/>
            <a:lstStyle/>
            <a:p>
              <a:pPr eaLnBrk="1" hangingPunct="1"/>
              <a:r>
                <a:rPr lang="en-US" altLang="ja-JP" sz="1200" smtClean="0"/>
                <a:t>HEVC intra prediction</a:t>
              </a:r>
              <a:endParaRPr kumimoji="1" lang="ja-JP" altLang="en-US" sz="1200" dirty="0"/>
            </a:p>
          </p:txBody>
        </p:sp>
        <p:sp>
          <p:nvSpPr>
            <p:cNvPr id="42" name="テキスト ボックス 48"/>
            <p:cNvSpPr txBox="1">
              <a:spLocks noChangeArrowheads="1"/>
            </p:cNvSpPr>
            <p:nvPr/>
          </p:nvSpPr>
          <p:spPr bwMode="auto">
            <a:xfrm>
              <a:off x="467544" y="3068960"/>
              <a:ext cx="1224135" cy="590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8000" tIns="18000" rIns="18000" bIns="18000" anchor="ctr">
              <a:spAutoFit/>
            </a:bodyPr>
            <a:lstStyle/>
            <a:p>
              <a:pPr eaLnBrk="1" hangingPunct="1"/>
              <a:r>
                <a:rPr kumimoji="1" lang="en-US" altLang="ja-JP" sz="1200" b="1" smtClean="0"/>
                <a:t>IntraPredMode</a:t>
              </a:r>
              <a:br>
                <a:rPr kumimoji="1" lang="en-US" altLang="ja-JP" sz="1200" b="1" smtClean="0"/>
              </a:br>
              <a:r>
                <a:rPr kumimoji="1" lang="en-US" altLang="ja-JP" sz="1200" b="1" smtClean="0"/>
                <a:t>prediciton block size</a:t>
              </a:r>
              <a:endParaRPr kumimoji="1" lang="ja-JP" altLang="en-US" sz="1200" b="1" dirty="0"/>
            </a:p>
          </p:txBody>
        </p:sp>
        <p:sp>
          <p:nvSpPr>
            <p:cNvPr id="44" name="正方形/長方形 7"/>
            <p:cNvSpPr>
              <a:spLocks noChangeArrowheads="1"/>
            </p:cNvSpPr>
            <p:nvPr/>
          </p:nvSpPr>
          <p:spPr bwMode="auto">
            <a:xfrm>
              <a:off x="2231740" y="3681338"/>
              <a:ext cx="936000" cy="53975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lIns="36000" tIns="36000" rIns="36000" bIns="36000" anchor="ctr"/>
            <a:lstStyle/>
            <a:p>
              <a:pPr eaLnBrk="1" hangingPunct="1"/>
              <a:r>
                <a:rPr kumimoji="1" lang="en-US" altLang="ja-JP" sz="1200" smtClean="0"/>
                <a:t>decide DC </a:t>
              </a:r>
              <a:r>
                <a:rPr kumimoji="1" lang="en-US" altLang="ja-JP" sz="1200" dirty="0" smtClean="0"/>
                <a:t>unit</a:t>
              </a:r>
              <a:endParaRPr kumimoji="1" lang="ja-JP" altLang="en-US" sz="1200" dirty="0"/>
            </a:p>
          </p:txBody>
        </p:sp>
        <p:cxnSp>
          <p:nvCxnSpPr>
            <p:cNvPr id="49" name="図形 48"/>
            <p:cNvCxnSpPr>
              <a:stCxn id="42" idx="3"/>
              <a:endCxn id="41" idx="2"/>
            </p:cNvCxnSpPr>
            <p:nvPr/>
          </p:nvCxnSpPr>
          <p:spPr>
            <a:xfrm flipV="1">
              <a:off x="1691679" y="2960638"/>
              <a:ext cx="1008061" cy="403497"/>
            </a:xfrm>
            <a:prstGeom prst="bentConnector2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図形 52"/>
            <p:cNvCxnSpPr>
              <a:stCxn id="42" idx="3"/>
              <a:endCxn id="44" idx="0"/>
            </p:cNvCxnSpPr>
            <p:nvPr/>
          </p:nvCxnSpPr>
          <p:spPr>
            <a:xfrm>
              <a:off x="1691679" y="3364135"/>
              <a:ext cx="1008061" cy="317203"/>
            </a:xfrm>
            <a:prstGeom prst="bentConnector2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カギ線コネクタ 54"/>
            <p:cNvCxnSpPr/>
            <p:nvPr/>
          </p:nvCxnSpPr>
          <p:spPr>
            <a:xfrm flipV="1">
              <a:off x="3167740" y="3681100"/>
              <a:ext cx="705517" cy="288000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カギ線コネクタ 56"/>
            <p:cNvCxnSpPr/>
            <p:nvPr/>
          </p:nvCxnSpPr>
          <p:spPr>
            <a:xfrm>
              <a:off x="3167740" y="3969100"/>
              <a:ext cx="705517" cy="360000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DC unit size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  <p:grpSp>
        <p:nvGrpSpPr>
          <p:cNvPr id="18" name="グループ化 17"/>
          <p:cNvGrpSpPr/>
          <p:nvPr/>
        </p:nvGrpSpPr>
        <p:grpSpPr>
          <a:xfrm>
            <a:off x="1403648" y="3639683"/>
            <a:ext cx="1440000" cy="1440794"/>
            <a:chOff x="1151620" y="3501008"/>
            <a:chExt cx="1440000" cy="1440794"/>
          </a:xfrm>
        </p:grpSpPr>
        <p:sp>
          <p:nvSpPr>
            <p:cNvPr id="5" name="正方形/長方形 4"/>
            <p:cNvSpPr/>
            <p:nvPr/>
          </p:nvSpPr>
          <p:spPr>
            <a:xfrm>
              <a:off x="1151620" y="3501008"/>
              <a:ext cx="1440000" cy="1440000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7" name="直線コネクタ 6"/>
            <p:cNvCxnSpPr>
              <a:stCxn id="5" idx="0"/>
              <a:endCxn id="5" idx="2"/>
            </p:cNvCxnSpPr>
            <p:nvPr/>
          </p:nvCxnSpPr>
          <p:spPr>
            <a:xfrm rot="16200000" flipH="1">
              <a:off x="1151620" y="4221008"/>
              <a:ext cx="14400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/>
            <p:cNvCxnSpPr/>
            <p:nvPr/>
          </p:nvCxnSpPr>
          <p:spPr>
            <a:xfrm rot="16200000" flipH="1">
              <a:off x="1512534" y="4220214"/>
              <a:ext cx="14400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/>
            <p:cNvCxnSpPr/>
            <p:nvPr/>
          </p:nvCxnSpPr>
          <p:spPr>
            <a:xfrm rot="16200000" flipH="1">
              <a:off x="792454" y="4220214"/>
              <a:ext cx="14400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 rot="16200000" flipH="1">
              <a:off x="1338668" y="4221008"/>
              <a:ext cx="14400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/>
            <p:cNvCxnSpPr/>
            <p:nvPr/>
          </p:nvCxnSpPr>
          <p:spPr>
            <a:xfrm rot="16200000" flipH="1">
              <a:off x="1699582" y="4220214"/>
              <a:ext cx="14400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/>
            <p:cNvCxnSpPr/>
            <p:nvPr/>
          </p:nvCxnSpPr>
          <p:spPr>
            <a:xfrm rot="16200000" flipH="1">
              <a:off x="979502" y="4220214"/>
              <a:ext cx="14400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 rot="16200000" flipH="1">
              <a:off x="612434" y="4220214"/>
              <a:ext cx="14400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/>
            <p:cNvCxnSpPr>
              <a:stCxn id="5" idx="1"/>
              <a:endCxn id="5" idx="3"/>
            </p:cNvCxnSpPr>
            <p:nvPr/>
          </p:nvCxnSpPr>
          <p:spPr>
            <a:xfrm rot="10800000" flipH="1">
              <a:off x="1151620" y="4221008"/>
              <a:ext cx="14400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" name="直線矢印コネクタ 16"/>
          <p:cNvCxnSpPr/>
          <p:nvPr/>
        </p:nvCxnSpPr>
        <p:spPr>
          <a:xfrm flipV="1">
            <a:off x="1187624" y="4215747"/>
            <a:ext cx="1908212" cy="54006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グループ化 18"/>
          <p:cNvGrpSpPr/>
          <p:nvPr/>
        </p:nvGrpSpPr>
        <p:grpSpPr>
          <a:xfrm rot="5400000">
            <a:off x="3779912" y="3639683"/>
            <a:ext cx="1440000" cy="1440794"/>
            <a:chOff x="1151620" y="3501008"/>
            <a:chExt cx="1440000" cy="1440794"/>
          </a:xfrm>
        </p:grpSpPr>
        <p:sp>
          <p:nvSpPr>
            <p:cNvPr id="20" name="正方形/長方形 19"/>
            <p:cNvSpPr/>
            <p:nvPr/>
          </p:nvSpPr>
          <p:spPr>
            <a:xfrm>
              <a:off x="1151620" y="3501008"/>
              <a:ext cx="1440000" cy="1440000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1" name="直線コネクタ 20"/>
            <p:cNvCxnSpPr>
              <a:stCxn id="20" idx="0"/>
              <a:endCxn id="20" idx="2"/>
            </p:cNvCxnSpPr>
            <p:nvPr/>
          </p:nvCxnSpPr>
          <p:spPr>
            <a:xfrm rot="16200000" flipH="1">
              <a:off x="1151620" y="4221008"/>
              <a:ext cx="14400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/>
            <p:cNvCxnSpPr/>
            <p:nvPr/>
          </p:nvCxnSpPr>
          <p:spPr>
            <a:xfrm rot="16200000" flipH="1">
              <a:off x="1512534" y="4220214"/>
              <a:ext cx="14400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/>
            <p:cNvCxnSpPr/>
            <p:nvPr/>
          </p:nvCxnSpPr>
          <p:spPr>
            <a:xfrm rot="16200000" flipH="1">
              <a:off x="792454" y="4220214"/>
              <a:ext cx="14400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23"/>
            <p:cNvCxnSpPr/>
            <p:nvPr/>
          </p:nvCxnSpPr>
          <p:spPr>
            <a:xfrm rot="16200000" flipH="1">
              <a:off x="1338668" y="4221008"/>
              <a:ext cx="14400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/>
            <p:cNvCxnSpPr/>
            <p:nvPr/>
          </p:nvCxnSpPr>
          <p:spPr>
            <a:xfrm rot="16200000" flipH="1">
              <a:off x="1699582" y="4220214"/>
              <a:ext cx="14400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/>
            <p:cNvCxnSpPr/>
            <p:nvPr/>
          </p:nvCxnSpPr>
          <p:spPr>
            <a:xfrm rot="16200000" flipH="1">
              <a:off x="979502" y="4220214"/>
              <a:ext cx="14400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コネクタ 26"/>
            <p:cNvCxnSpPr/>
            <p:nvPr/>
          </p:nvCxnSpPr>
          <p:spPr>
            <a:xfrm rot="16200000" flipH="1">
              <a:off x="612434" y="4220214"/>
              <a:ext cx="14400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/>
            <p:cNvCxnSpPr>
              <a:stCxn id="20" idx="1"/>
              <a:endCxn id="20" idx="3"/>
            </p:cNvCxnSpPr>
            <p:nvPr/>
          </p:nvCxnSpPr>
          <p:spPr>
            <a:xfrm rot="10800000" flipH="1">
              <a:off x="1151620" y="4221008"/>
              <a:ext cx="14400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テキスト ボックス 28"/>
          <p:cNvSpPr txBox="1"/>
          <p:nvPr/>
        </p:nvSpPr>
        <p:spPr>
          <a:xfrm>
            <a:off x="1259632" y="5259863"/>
            <a:ext cx="1872208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smtClean="0"/>
              <a:t>a) for Angular (Horizontal)</a:t>
            </a:r>
            <a:endParaRPr kumimoji="1" lang="ja-JP" altLang="en-US" sz="120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3707904" y="5259863"/>
            <a:ext cx="1872208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200" smtClean="0"/>
              <a:t>b</a:t>
            </a:r>
            <a:r>
              <a:rPr kumimoji="1" lang="en-US" altLang="ja-JP" sz="1200" smtClean="0"/>
              <a:t>) for Angular (Vertical)</a:t>
            </a:r>
            <a:endParaRPr kumimoji="1" lang="ja-JP" altLang="en-US" sz="1200"/>
          </a:p>
        </p:txBody>
      </p:sp>
      <p:cxnSp>
        <p:nvCxnSpPr>
          <p:cNvPr id="31" name="直線矢印コネクタ 30"/>
          <p:cNvCxnSpPr/>
          <p:nvPr/>
        </p:nvCxnSpPr>
        <p:spPr>
          <a:xfrm rot="16200000" flipH="1">
            <a:off x="3725906" y="4017725"/>
            <a:ext cx="1764196" cy="64807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グループ化 49"/>
          <p:cNvGrpSpPr/>
          <p:nvPr/>
        </p:nvGrpSpPr>
        <p:grpSpPr>
          <a:xfrm>
            <a:off x="6048958" y="3639683"/>
            <a:ext cx="1440000" cy="1440794"/>
            <a:chOff x="5508898" y="3501008"/>
            <a:chExt cx="1403362" cy="1440794"/>
          </a:xfrm>
        </p:grpSpPr>
        <p:sp>
          <p:nvSpPr>
            <p:cNvPr id="35" name="正方形/長方形 34"/>
            <p:cNvSpPr/>
            <p:nvPr/>
          </p:nvSpPr>
          <p:spPr>
            <a:xfrm rot="5400000">
              <a:off x="5490579" y="3519327"/>
              <a:ext cx="1440000" cy="1403362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6" name="直線コネクタ 35"/>
            <p:cNvCxnSpPr>
              <a:stCxn id="35" idx="0"/>
              <a:endCxn id="35" idx="2"/>
            </p:cNvCxnSpPr>
            <p:nvPr/>
          </p:nvCxnSpPr>
          <p:spPr>
            <a:xfrm flipH="1">
              <a:off x="5508898" y="4221008"/>
              <a:ext cx="1403362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/>
            <p:cNvCxnSpPr/>
            <p:nvPr/>
          </p:nvCxnSpPr>
          <p:spPr>
            <a:xfrm rot="10800000" flipV="1">
              <a:off x="5508898" y="4581128"/>
              <a:ext cx="1403362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コネクタ 37"/>
            <p:cNvCxnSpPr/>
            <p:nvPr/>
          </p:nvCxnSpPr>
          <p:spPr>
            <a:xfrm rot="10800000" flipV="1">
              <a:off x="5508898" y="3861048"/>
              <a:ext cx="1403362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コネクタ 42"/>
            <p:cNvCxnSpPr>
              <a:stCxn id="35" idx="1"/>
              <a:endCxn id="35" idx="3"/>
            </p:cNvCxnSpPr>
            <p:nvPr/>
          </p:nvCxnSpPr>
          <p:spPr>
            <a:xfrm rot="16200000" flipH="1">
              <a:off x="5490579" y="4221008"/>
              <a:ext cx="14400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コネクタ 43"/>
            <p:cNvCxnSpPr/>
            <p:nvPr/>
          </p:nvCxnSpPr>
          <p:spPr>
            <a:xfrm rot="16200000" flipH="1">
              <a:off x="5869792" y="4220988"/>
              <a:ext cx="1440000" cy="4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/>
            <p:cNvCxnSpPr/>
            <p:nvPr/>
          </p:nvCxnSpPr>
          <p:spPr>
            <a:xfrm rot="16200000" flipH="1">
              <a:off x="5149712" y="4220988"/>
              <a:ext cx="1440000" cy="4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テキスト ボックス 50"/>
          <p:cNvSpPr txBox="1"/>
          <p:nvPr/>
        </p:nvSpPr>
        <p:spPr>
          <a:xfrm>
            <a:off x="6300192" y="5259863"/>
            <a:ext cx="1404156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200" smtClean="0"/>
              <a:t>c</a:t>
            </a:r>
            <a:r>
              <a:rPr kumimoji="1" lang="en-US" altLang="ja-JP" sz="1200" smtClean="0"/>
              <a:t>) for Planar</a:t>
            </a:r>
            <a:endParaRPr kumimoji="1" lang="ja-JP" altLang="en-US" sz="1200"/>
          </a:p>
        </p:txBody>
      </p:sp>
      <p:graphicFrame>
        <p:nvGraphicFramePr>
          <p:cNvPr id="52" name="表 51"/>
          <p:cNvGraphicFramePr>
            <a:graphicFrameLocks noGrp="1"/>
          </p:cNvGraphicFramePr>
          <p:nvPr/>
        </p:nvGraphicFramePr>
        <p:xfrm>
          <a:off x="1403648" y="1664804"/>
          <a:ext cx="5076564" cy="1005840"/>
        </p:xfrm>
        <a:graphic>
          <a:graphicData uri="http://schemas.openxmlformats.org/drawingml/2006/table">
            <a:tbl>
              <a:tblPr/>
              <a:tblGrid>
                <a:gridCol w="925112"/>
                <a:gridCol w="925112"/>
                <a:gridCol w="806585"/>
                <a:gridCol w="806585"/>
                <a:gridCol w="806585"/>
                <a:gridCol w="806585"/>
              </a:tblGrid>
              <a:tr h="0">
                <a:tc rowSpan="2" grid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ja-JP" sz="1100" b="1" kern="100" smtClean="0">
                          <a:latin typeface="Times New Roman"/>
                          <a:ea typeface="ＭＳ 明朝"/>
                          <a:cs typeface="Times New Roman"/>
                        </a:rPr>
                        <a:t>intaPredMode</a:t>
                      </a:r>
                      <a:endParaRPr lang="ja-JP" sz="1100" b="1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2" vMerge="1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Planar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DC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 smtClean="0">
                          <a:latin typeface="Times New Roman"/>
                          <a:ea typeface="ＭＳ 明朝"/>
                          <a:cs typeface="Times New Roman"/>
                        </a:rPr>
                        <a:t>Angular</a:t>
                      </a:r>
                      <a:r>
                        <a:rPr lang="en-US" sz="1100" kern="100" baseline="0" smtClean="0">
                          <a:latin typeface="Times New Roman"/>
                          <a:ea typeface="ＭＳ 明朝"/>
                          <a:cs typeface="Times New Roman"/>
                        </a:rPr>
                        <a:t>(H</a:t>
                      </a:r>
                      <a:r>
                        <a:rPr lang="en-US" sz="1100" kern="100" smtClean="0">
                          <a:latin typeface="Times New Roman"/>
                          <a:ea typeface="ＭＳ 明朝"/>
                          <a:cs typeface="Times New Roman"/>
                        </a:rPr>
                        <a:t>)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Angular(V)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ja-JP" sz="1100" b="1" kern="100" smtClean="0">
                          <a:latin typeface="Times New Roman"/>
                          <a:ea typeface="ＭＳ 明朝"/>
                          <a:cs typeface="Times New Roman"/>
                        </a:rPr>
                        <a:t>CU size</a:t>
                      </a:r>
                      <a:endParaRPr lang="ja-JP" sz="1100" b="1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64x64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-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-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-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-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32x32, </a:t>
                      </a:r>
                      <a:r>
                        <a:rPr lang="en-US" sz="1100" kern="100" smtClean="0">
                          <a:latin typeface="Times New Roman"/>
                          <a:ea typeface="ＭＳ 明朝"/>
                          <a:cs typeface="Times New Roman"/>
                        </a:rPr>
                        <a:t/>
                      </a:r>
                      <a:br>
                        <a:rPr lang="en-US" sz="1100" kern="100" smtClean="0">
                          <a:latin typeface="Times New Roman"/>
                          <a:ea typeface="ＭＳ 明朝"/>
                          <a:cs typeface="Times New Roman"/>
                        </a:rPr>
                      </a:br>
                      <a:r>
                        <a:rPr lang="en-US" sz="1100" kern="100" smtClean="0">
                          <a:latin typeface="Times New Roman"/>
                          <a:ea typeface="ＭＳ 明朝"/>
                          <a:cs typeface="Times New Roman"/>
                        </a:rPr>
                        <a:t>16x16</a:t>
                      </a: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/>
                      </a:r>
                      <a:b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</a:b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8x8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Times New Roman"/>
                          <a:ea typeface="ＭＳ 明朝"/>
                          <a:cs typeface="Times New Roman"/>
                        </a:rPr>
                        <a:t>4x4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Times New Roman"/>
                          <a:ea typeface="ＭＳ 明朝"/>
                          <a:cs typeface="Times New Roman"/>
                        </a:rPr>
                        <a:t>-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Times New Roman"/>
                          <a:ea typeface="ＭＳ 明朝"/>
                          <a:cs typeface="Times New Roman"/>
                        </a:rPr>
                        <a:t>1x4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Times New Roman"/>
                          <a:ea typeface="ＭＳ 明朝"/>
                          <a:cs typeface="Times New Roman"/>
                        </a:rPr>
                        <a:t>4x1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3" name="テキスト ボックス 52"/>
          <p:cNvSpPr txBox="1"/>
          <p:nvPr/>
        </p:nvSpPr>
        <p:spPr>
          <a:xfrm>
            <a:off x="539552" y="908720"/>
            <a:ext cx="8136904" cy="349702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mtClean="0"/>
              <a:t>DC unit size depends on CU size and intraPredMode</a:t>
            </a:r>
            <a:endParaRPr kumimoji="1" lang="ja-JP" altLang="en-US" dirty="0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1979712" y="5907935"/>
            <a:ext cx="3168352" cy="442035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200" smtClean="0"/>
              <a:t>these non-square DC unit is good to compensate change along Angular direction</a:t>
            </a:r>
            <a:endParaRPr kumimoji="1" lang="ja-JP" altLang="en-US" sz="1200"/>
          </a:p>
        </p:txBody>
      </p:sp>
      <p:cxnSp>
        <p:nvCxnSpPr>
          <p:cNvPr id="56" name="直線コネクタ 55"/>
          <p:cNvCxnSpPr/>
          <p:nvPr/>
        </p:nvCxnSpPr>
        <p:spPr>
          <a:xfrm>
            <a:off x="2411760" y="5625244"/>
            <a:ext cx="684076" cy="252028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コネクタ 57"/>
          <p:cNvCxnSpPr/>
          <p:nvPr/>
        </p:nvCxnSpPr>
        <p:spPr>
          <a:xfrm rot="10800000" flipV="1">
            <a:off x="3419872" y="5589240"/>
            <a:ext cx="612068" cy="288032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角丸四角形 60"/>
          <p:cNvSpPr/>
          <p:nvPr/>
        </p:nvSpPr>
        <p:spPr>
          <a:xfrm>
            <a:off x="863588" y="3320988"/>
            <a:ext cx="7092788" cy="2376264"/>
          </a:xfrm>
          <a:prstGeom prst="roundRect">
            <a:avLst/>
          </a:prstGeom>
          <a:noFill/>
          <a:ln w="19050">
            <a:solidFill>
              <a:schemeClr val="accent3"/>
            </a:solidFill>
            <a:prstDash val="dash"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Result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5596" y="836712"/>
            <a:ext cx="5886450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テキスト ボックス 6"/>
          <p:cNvSpPr txBox="1"/>
          <p:nvPr/>
        </p:nvSpPr>
        <p:spPr>
          <a:xfrm>
            <a:off x="2267744" y="5805264"/>
            <a:ext cx="4932548" cy="872922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400" smtClean="0"/>
              <a:t>+ Gains for both Luma and Chroma</a:t>
            </a:r>
            <a:endParaRPr kumimoji="1" lang="en-US" altLang="ja-JP" sz="1200" smtClean="0"/>
          </a:p>
          <a:p>
            <a:r>
              <a:rPr lang="en-US" altLang="ja-JP" sz="1200" smtClean="0"/>
              <a:t>  - Chroma gain possibly comes from better DM mode candidates</a:t>
            </a:r>
          </a:p>
          <a:p>
            <a:endParaRPr kumimoji="1" lang="en-US" altLang="ja-JP" sz="1200" smtClean="0"/>
          </a:p>
          <a:p>
            <a:r>
              <a:rPr lang="en-US" altLang="ja-JP" sz="1400" smtClean="0"/>
              <a:t>+ No significant impact on decoding time</a:t>
            </a:r>
            <a:endParaRPr lang="ja-JP" altLang="en-US" sz="140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3330" y="2857420"/>
            <a:ext cx="4596782" cy="2767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テキスト ボックス 9"/>
          <p:cNvSpPr txBox="1"/>
          <p:nvPr/>
        </p:nvSpPr>
        <p:spPr>
          <a:xfrm>
            <a:off x="983330" y="2569388"/>
            <a:ext cx="4428492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smtClean="0"/>
              <a:t>For each sequenc (AI HEVC 2x)</a:t>
            </a:r>
            <a:endParaRPr kumimoji="1" lang="ja-JP" altLang="en-US" sz="12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Additional results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6</a:t>
            </a:fld>
            <a:endParaRPr lang="ja-JP" alt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1075" y="3248980"/>
            <a:ext cx="3245760" cy="1955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63988" y="3248980"/>
            <a:ext cx="3245760" cy="1955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表 6"/>
          <p:cNvGraphicFramePr>
            <a:graphicFrameLocks noGrp="1"/>
          </p:cNvGraphicFramePr>
          <p:nvPr/>
        </p:nvGraphicFramePr>
        <p:xfrm>
          <a:off x="1007604" y="1520788"/>
          <a:ext cx="4448175" cy="1005840"/>
        </p:xfrm>
        <a:graphic>
          <a:graphicData uri="http://schemas.openxmlformats.org/drawingml/2006/table">
            <a:tbl>
              <a:tblPr/>
              <a:tblGrid>
                <a:gridCol w="991235"/>
                <a:gridCol w="864235"/>
                <a:gridCol w="864235"/>
                <a:gridCol w="864235"/>
                <a:gridCol w="864235"/>
              </a:tblGrid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Planar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DC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Angular(H)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Angular(V)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C (proposed)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4x4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-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1x4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4x1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 dirty="0" smtClean="0">
                          <a:latin typeface="Times New Roman"/>
                          <a:ea typeface="ＭＳ 明朝"/>
                          <a:cs typeface="Times New Roman"/>
                        </a:rPr>
                        <a:t>Cs</a:t>
                      </a:r>
                      <a:endParaRPr lang="ja-JP" sz="11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 dirty="0" smtClean="0">
                          <a:latin typeface="Times New Roman"/>
                          <a:ea typeface="ＭＳ 明朝"/>
                          <a:cs typeface="Times New Roman"/>
                        </a:rPr>
                        <a:t>4x4</a:t>
                      </a:r>
                      <a:endParaRPr lang="ja-JP" sz="11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-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 dirty="0">
                          <a:latin typeface="Times New Roman"/>
                          <a:ea typeface="ＭＳ 明朝"/>
                          <a:cs typeface="Times New Roman"/>
                        </a:rPr>
                        <a:t>4</a:t>
                      </a:r>
                      <a:r>
                        <a:rPr lang="en-US" sz="1100" kern="100" dirty="0" smtClean="0">
                          <a:latin typeface="Times New Roman"/>
                          <a:ea typeface="ＭＳ 明朝"/>
                          <a:cs typeface="Times New Roman"/>
                        </a:rPr>
                        <a:t>x4</a:t>
                      </a:r>
                      <a:endParaRPr lang="ja-JP" sz="11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 dirty="0" smtClean="0">
                          <a:latin typeface="Times New Roman"/>
                          <a:ea typeface="ＭＳ 明朝"/>
                          <a:cs typeface="Times New Roman"/>
                        </a:rPr>
                        <a:t>4x4</a:t>
                      </a:r>
                      <a:endParaRPr lang="ja-JP" sz="11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 dirty="0" smtClean="0">
                          <a:latin typeface="Times New Roman"/>
                          <a:ea typeface="ＭＳ 明朝"/>
                          <a:cs typeface="Times New Roman"/>
                        </a:rPr>
                        <a:t>Cr</a:t>
                      </a:r>
                      <a:endParaRPr lang="ja-JP" sz="11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 dirty="0" smtClean="0">
                          <a:latin typeface="Times New Roman"/>
                          <a:ea typeface="ＭＳ 明朝"/>
                          <a:cs typeface="Times New Roman"/>
                        </a:rPr>
                        <a:t>4x1</a:t>
                      </a:r>
                      <a:endParaRPr lang="ja-JP" sz="11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-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 dirty="0">
                          <a:latin typeface="Times New Roman"/>
                          <a:ea typeface="ＭＳ 明朝"/>
                          <a:cs typeface="Times New Roman"/>
                        </a:rPr>
                        <a:t>1</a:t>
                      </a:r>
                      <a:r>
                        <a:rPr lang="en-US" sz="1100" kern="100" dirty="0" smtClean="0">
                          <a:latin typeface="Times New Roman"/>
                          <a:ea typeface="ＭＳ 明朝"/>
                          <a:cs typeface="Times New Roman"/>
                        </a:rPr>
                        <a:t>x4</a:t>
                      </a:r>
                      <a:endParaRPr lang="ja-JP" sz="11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 dirty="0" smtClean="0">
                          <a:latin typeface="Times New Roman"/>
                          <a:ea typeface="ＭＳ 明朝"/>
                          <a:cs typeface="Times New Roman"/>
                        </a:rPr>
                        <a:t>4x1</a:t>
                      </a:r>
                      <a:endParaRPr lang="ja-JP" sz="11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 dirty="0">
                          <a:latin typeface="Times New Roman"/>
                          <a:ea typeface="ＭＳ 明朝"/>
                          <a:cs typeface="Times New Roman"/>
                        </a:rPr>
                        <a:t>B</a:t>
                      </a:r>
                      <a:endParaRPr lang="ja-JP" sz="11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-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-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1x4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4x1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Bs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-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-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4x4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 dirty="0">
                          <a:latin typeface="Times New Roman"/>
                          <a:ea typeface="ＭＳ 明朝"/>
                          <a:cs typeface="Times New Roman"/>
                        </a:rPr>
                        <a:t>4x4</a:t>
                      </a:r>
                      <a:endParaRPr lang="ja-JP" sz="11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983330" y="2960949"/>
            <a:ext cx="2472546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smtClean="0"/>
              <a:t>Luma BD-rate (AI HEVC 2x)</a:t>
            </a:r>
            <a:endParaRPr kumimoji="1" lang="ja-JP" altLang="en-US" sz="120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463988" y="2960949"/>
            <a:ext cx="2472546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smtClean="0"/>
              <a:t>Chroma BD-rate (AI HEVC 2x)</a:t>
            </a:r>
            <a:endParaRPr kumimoji="1" lang="ja-JP" altLang="en-US" sz="120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39552" y="908720"/>
            <a:ext cx="8136904" cy="349702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mtClean="0"/>
              <a:t>Simulation results with different DC unit size combination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GB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Hybrid intra and inter-layer prediction</a:t>
            </a:r>
          </a:p>
          <a:p>
            <a:pPr lvl="1"/>
            <a:r>
              <a:rPr lang="en-US" dirty="0" smtClean="0"/>
              <a:t>Modify HEVC intra prediction by replacing DC components with that of corresponding portion of up-sampled base-layer</a:t>
            </a:r>
          </a:p>
          <a:p>
            <a:pPr lvl="1"/>
            <a:r>
              <a:rPr lang="en-US" dirty="0" smtClean="0"/>
              <a:t>DC is modified in DC unit (4x4, 4x1, or 1x4 depend on </a:t>
            </a:r>
            <a:r>
              <a:rPr lang="en-US" dirty="0" err="1" smtClean="0"/>
              <a:t>intraPredMode</a:t>
            </a:r>
            <a:r>
              <a:rPr lang="en-US" dirty="0" smtClean="0"/>
              <a:t>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Performance (</a:t>
            </a:r>
            <a:r>
              <a:rPr lang="en-US" dirty="0" err="1" smtClean="0"/>
              <a:t>Luma</a:t>
            </a:r>
            <a:r>
              <a:rPr lang="en-US" dirty="0" smtClean="0"/>
              <a:t> BD-rate)</a:t>
            </a:r>
          </a:p>
          <a:p>
            <a:pPr lvl="1"/>
            <a:r>
              <a:rPr lang="en-US" dirty="0" smtClean="0"/>
              <a:t>AI 2x: -0.3% (EL+BL), -0.5% (EL)</a:t>
            </a:r>
          </a:p>
          <a:p>
            <a:pPr lvl="1"/>
            <a:r>
              <a:rPr lang="en-US" dirty="0" smtClean="0"/>
              <a:t>AI 1.5x: -0.1%  (EL+BL), -0.3% (EL)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Processing time</a:t>
            </a:r>
          </a:p>
          <a:p>
            <a:pPr lvl="1"/>
            <a:r>
              <a:rPr lang="en-US" dirty="0" smtClean="0"/>
              <a:t>Decode: ~ +1%, Encode: ~ +10%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Recommendation</a:t>
            </a:r>
          </a:p>
          <a:p>
            <a:pPr lvl="1"/>
            <a:r>
              <a:rPr lang="en-US" dirty="0" smtClean="0"/>
              <a:t>Evaluate proposed method in TE/CE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7</a:t>
            </a:fld>
            <a:endParaRPr lang="ja-JP" alt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符号化グループ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ユーザー定義 5">
      <a:majorFont>
        <a:latin typeface="Tahoma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>
        <a:noFill/>
        <a:effectLst/>
      </a:spPr>
      <a:bodyPr lIns="36000" tIns="36000" rIns="36000" bIns="36000" rtlCol="0" anchor="ctr"/>
      <a:lstStyle>
        <a:defPPr algn="ctr">
          <a:defRPr kumimoji="1"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36000" tIns="36000" rIns="36000" bIns="36000" rtlCol="0">
        <a:spAutoFit/>
      </a:bodyPr>
      <a:lstStyle>
        <a:defPPr>
          <a:defRPr kumimoji="1" sz="12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シック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符号化グループ</Template>
  <TotalTime>6529</TotalTime>
  <Words>427</Words>
  <Application>Microsoft Office PowerPoint</Application>
  <PresentationFormat>画面に合わせる (4:3)</PresentationFormat>
  <Paragraphs>118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符号化グループ</vt:lpstr>
      <vt:lpstr>Hybrid Intra and Inter-layer Prediction</vt:lpstr>
      <vt:lpstr>Overall summary</vt:lpstr>
      <vt:lpstr>Hybrid Intra and Inter-Layer Prediction</vt:lpstr>
      <vt:lpstr>DC unit size</vt:lpstr>
      <vt:lpstr>Result</vt:lpstr>
      <vt:lpstr>Additional results</vt:lpstr>
      <vt:lpstr>Conclusion</vt:lpstr>
    </vt:vector>
  </TitlesOfParts>
  <Company>SHARP Corp.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.</dc:creator>
  <cp:lastModifiedBy>tomoyuki</cp:lastModifiedBy>
  <cp:revision>2928</cp:revision>
  <dcterms:created xsi:type="dcterms:W3CDTF">2011-03-24T05:19:20Z</dcterms:created>
  <dcterms:modified xsi:type="dcterms:W3CDTF">2013-01-14T09:02:27Z</dcterms:modified>
</cp:coreProperties>
</file>