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7" r:id="rId3"/>
    <p:sldId id="283" r:id="rId4"/>
    <p:sldId id="285" r:id="rId5"/>
    <p:sldId id="278" r:id="rId6"/>
    <p:sldId id="286" r:id="rId7"/>
    <p:sldId id="270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7" autoAdjust="0"/>
    <p:restoredTop sz="94660"/>
  </p:normalViewPr>
  <p:slideViewPr>
    <p:cSldViewPr>
      <p:cViewPr>
        <p:scale>
          <a:sx n="100" d="100"/>
          <a:sy n="100" d="100"/>
        </p:scale>
        <p:origin x="-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2013/1/11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2013/1/11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2013/1/11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On interpolation filter for Generalized Residual Prediction</a:t>
            </a:r>
            <a:br>
              <a:rPr lang="en-US" altLang="ja-JP" sz="3200" dirty="0" smtClean="0"/>
            </a:br>
            <a:r>
              <a:rPr lang="en-US" altLang="ja-JP" sz="3200" dirty="0" smtClean="0"/>
              <a:t>(JCTVC-L0265)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12th Meeting in Geneva, CH, </a:t>
            </a:r>
            <a:r>
              <a:rPr lang="en-CA" altLang="ja-JP" dirty="0" smtClean="0"/>
              <a:t>14– 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sz="1800" dirty="0" smtClean="0"/>
              <a:t>Motivation</a:t>
            </a:r>
          </a:p>
          <a:p>
            <a:pPr lvl="1"/>
            <a:r>
              <a:rPr lang="en-US" altLang="ja-JP" sz="1400" dirty="0" smtClean="0"/>
              <a:t>Variants of Generalized Residual Prediction(GRP) were proposed in the last meeting.</a:t>
            </a:r>
          </a:p>
          <a:p>
            <a:pPr lvl="1"/>
            <a:r>
              <a:rPr lang="en-US" altLang="ja-JP" sz="1400" dirty="0" smtClean="0"/>
              <a:t>GRP can effectively reduce the redundancy between base-layer and  enhancement-layer while the complexity of interpolation process and the memory band increased.</a:t>
            </a:r>
          </a:p>
          <a:p>
            <a:pPr lvl="1"/>
            <a:r>
              <a:rPr lang="en-US" altLang="ja-JP" sz="1400" dirty="0" smtClean="0"/>
              <a:t>It is necessary to simplify the interpolation process.</a:t>
            </a:r>
          </a:p>
          <a:p>
            <a:pPr>
              <a:buNone/>
            </a:pPr>
            <a:endParaRPr lang="en-US" altLang="ja-JP" sz="1800" dirty="0" smtClean="0"/>
          </a:p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To apply simple interpolation filters to Base-layer motion compensation for generating residual instead of classical DCT-IF filters:8-tap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, 4-tap for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2"/>
            <a:r>
              <a:rPr lang="en-US" altLang="ja-JP" sz="1400" dirty="0" smtClean="0"/>
              <a:t>Interpolation filters are selected depending on the slice type</a:t>
            </a:r>
          </a:p>
          <a:p>
            <a:pPr lvl="3"/>
            <a:r>
              <a:rPr lang="en-US" altLang="ja-JP" sz="1400" dirty="0" smtClean="0"/>
              <a:t>B-slice : </a:t>
            </a:r>
            <a:r>
              <a:rPr lang="en-US" altLang="ja-JP" sz="1400" dirty="0" smtClean="0"/>
              <a:t>2-tap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3"/>
            <a:r>
              <a:rPr lang="en-US" altLang="ja-JP" sz="1400" dirty="0" smtClean="0"/>
              <a:t>P-slice : </a:t>
            </a:r>
            <a:r>
              <a:rPr lang="en-US" altLang="ja-JP" sz="1400" dirty="0" smtClean="0"/>
              <a:t>4-tap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</a:t>
            </a:r>
            <a:r>
              <a:rPr lang="en-US" altLang="ja-JP" sz="1400" dirty="0" smtClean="0"/>
              <a:t>2-tap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1"/>
            <a:r>
              <a:rPr lang="en-US" altLang="ja-JP" sz="1600" dirty="0" smtClean="0"/>
              <a:t>The proposed method is implemented on TE3 4.6.3 software[1] provided by Nokia.</a:t>
            </a:r>
          </a:p>
          <a:p>
            <a:pPr lvl="2"/>
            <a:endParaRPr lang="en-US" altLang="ja-JP" sz="1800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gain :</a:t>
            </a:r>
          </a:p>
          <a:p>
            <a:pPr lvl="2"/>
            <a:r>
              <a:rPr lang="en-US" altLang="ja-JP" sz="1400" dirty="0" smtClean="0"/>
              <a:t>2.1 % to 3.6% compared to SMuC-0.1.1</a:t>
            </a:r>
            <a:endParaRPr lang="en-US" altLang="ja-JP" sz="1400" dirty="0" smtClean="0">
              <a:sym typeface="Wingdings" pitchFamily="2" charset="2"/>
            </a:endParaRP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0.1 % to 0.9% except LP SNR scalability ( 0.5% loss) compared to TE3 4.6.3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Cross-checked results are provided by Nokia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15516" y="598528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J. </a:t>
            </a:r>
            <a:r>
              <a:rPr lang="en-CA" altLang="ja-JP" sz="1200" dirty="0" err="1" smtClean="0"/>
              <a:t>Lainema</a:t>
            </a:r>
            <a:r>
              <a:rPr lang="en-CA" altLang="ja-JP" sz="1200" dirty="0" smtClean="0"/>
              <a:t>, K </a:t>
            </a:r>
            <a:r>
              <a:rPr lang="en-CA" altLang="ja-JP" sz="1200" dirty="0" err="1" smtClean="0"/>
              <a:t>Ugur</a:t>
            </a:r>
            <a:r>
              <a:rPr lang="en-CA" altLang="ja-JP" sz="1200" dirty="0" smtClean="0"/>
              <a:t>, “</a:t>
            </a:r>
            <a:r>
              <a:rPr lang="en-US" altLang="ja-JP" sz="1200" dirty="0" smtClean="0"/>
              <a:t>TE3: Results of test 4.6.3 on base enhanced motion compensated prediction,</a:t>
            </a:r>
            <a:r>
              <a:rPr lang="en-CA" altLang="ja-JP" sz="1200" dirty="0" smtClean="0"/>
              <a:t>” JCTVC-L0038, Geneva, CH, Jan.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400" dirty="0" smtClean="0"/>
              <a:t>Overview of Generalized Residual Prediction </a:t>
            </a:r>
            <a:endParaRPr kumimoji="1" lang="ja-JP" altLang="en-US" sz="2400" dirty="0"/>
          </a:p>
        </p:txBody>
      </p:sp>
      <p:sp>
        <p:nvSpPr>
          <p:cNvPr id="61" name="コンテンツ プレースホルダ 60"/>
          <p:cNvSpPr>
            <a:spLocks noGrp="1"/>
          </p:cNvSpPr>
          <p:nvPr>
            <p:ph idx="1"/>
          </p:nvPr>
        </p:nvSpPr>
        <p:spPr>
          <a:xfrm>
            <a:off x="4463480" y="800708"/>
            <a:ext cx="4680520" cy="5614987"/>
          </a:xfrm>
        </p:spPr>
        <p:txBody>
          <a:bodyPr/>
          <a:lstStyle/>
          <a:p>
            <a:r>
              <a:rPr kumimoji="1" lang="en-US" altLang="ja-JP" sz="1400" dirty="0" smtClean="0"/>
              <a:t>GRP proposed in [1] is summarized as follows:</a:t>
            </a:r>
          </a:p>
          <a:p>
            <a:pPr lvl="1"/>
            <a:r>
              <a:rPr kumimoji="1" lang="en-US" altLang="ja-JP" sz="1400" dirty="0" smtClean="0"/>
              <a:t>Generate residual by subtracting base layer MC result </a:t>
            </a:r>
            <a:r>
              <a:rPr lang="en-US" altLang="ja-JP" sz="1400" dirty="0" smtClean="0"/>
              <a:t>with enhancement layer motion parameters from base layer reconstruction</a:t>
            </a:r>
          </a:p>
          <a:p>
            <a:pPr lvl="1"/>
            <a:r>
              <a:rPr kumimoji="1" lang="en-US" altLang="ja-JP" sz="1400" dirty="0" smtClean="0"/>
              <a:t>Add the regular prediction and the weighted residual to get final prediction</a:t>
            </a:r>
          </a:p>
          <a:p>
            <a:pPr lvl="1"/>
            <a:r>
              <a:rPr lang="en-US" altLang="ja-JP" sz="1400" dirty="0" smtClean="0"/>
              <a:t>Signal the weight on PU level</a:t>
            </a:r>
          </a:p>
          <a:p>
            <a:endParaRPr lang="en-US" altLang="ja-JP" sz="1800" dirty="0" smtClean="0"/>
          </a:p>
          <a:p>
            <a:r>
              <a:rPr lang="en-US" altLang="ja-JP" sz="1600" dirty="0" smtClean="0"/>
              <a:t>Generating residual process </a:t>
            </a:r>
          </a:p>
          <a:p>
            <a:pPr>
              <a:buNone/>
            </a:pPr>
            <a:r>
              <a:rPr lang="en-US" altLang="ja-JP" sz="1600" dirty="0" smtClean="0"/>
              <a:t>	R = UP ( </a:t>
            </a:r>
            <a:r>
              <a:rPr lang="en-US" altLang="ja-JP" sz="1600" dirty="0" err="1" smtClean="0"/>
              <a:t>Rec</a:t>
            </a:r>
            <a:r>
              <a:rPr lang="en-US" altLang="ja-JP" sz="1600" baseline="-25000" dirty="0" err="1" smtClean="0"/>
              <a:t>BL</a:t>
            </a:r>
            <a:r>
              <a:rPr lang="en-US" altLang="ja-JP" sz="1600" dirty="0" smtClean="0"/>
              <a:t>) – MC ( UP(</a:t>
            </a:r>
            <a:r>
              <a:rPr lang="en-US" altLang="ja-JP" sz="1600" dirty="0" err="1" smtClean="0"/>
              <a:t>Ref</a:t>
            </a:r>
            <a:r>
              <a:rPr lang="en-US" altLang="ja-JP" sz="1600" baseline="-25000" dirty="0" err="1" smtClean="0"/>
              <a:t>BL</a:t>
            </a:r>
            <a:r>
              <a:rPr lang="en-US" altLang="ja-JP" sz="1600" dirty="0" smtClean="0"/>
              <a:t>), MV</a:t>
            </a:r>
            <a:r>
              <a:rPr lang="en-US" altLang="ja-JP" sz="1600" baseline="-25000" dirty="0" smtClean="0"/>
              <a:t>EL </a:t>
            </a:r>
            <a:r>
              <a:rPr lang="en-US" altLang="ja-JP" sz="1600" dirty="0" smtClean="0"/>
              <a:t>) 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	- (eq.1)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Adding weighted residual process to the regular prediction</a:t>
            </a:r>
          </a:p>
          <a:p>
            <a:pPr>
              <a:buNone/>
            </a:pPr>
            <a:r>
              <a:rPr lang="en-US" altLang="ja-JP" sz="1600" dirty="0" smtClean="0"/>
              <a:t>	P</a:t>
            </a:r>
            <a:r>
              <a:rPr lang="en-US" altLang="ja-JP" sz="1600" baseline="-25000" dirty="0" smtClean="0"/>
              <a:t>EL</a:t>
            </a:r>
            <a:r>
              <a:rPr lang="en-US" altLang="ja-JP" sz="1600" dirty="0" smtClean="0"/>
              <a:t> ’= P</a:t>
            </a:r>
            <a:r>
              <a:rPr lang="en-US" altLang="ja-JP" sz="1600" baseline="-25000" dirty="0" smtClean="0"/>
              <a:t>EL</a:t>
            </a:r>
            <a:r>
              <a:rPr lang="en-US" altLang="ja-JP" sz="1600" dirty="0" smtClean="0"/>
              <a:t> + w * R                                 	- (eq.2)</a:t>
            </a:r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The original proposal(BEMCP) uses classical DCT-IF filters for residual generation in eq.1. </a:t>
            </a:r>
          </a:p>
          <a:p>
            <a:pPr lvl="1"/>
            <a:r>
              <a:rPr lang="en-US" altLang="ja-JP" sz="1200" dirty="0" smtClean="0"/>
              <a:t>8-tap for </a:t>
            </a:r>
            <a:r>
              <a:rPr lang="en-US" altLang="ja-JP" sz="1200" dirty="0" err="1" smtClean="0"/>
              <a:t>luma</a:t>
            </a:r>
            <a:r>
              <a:rPr lang="en-US" altLang="ja-JP" sz="1200" dirty="0" smtClean="0"/>
              <a:t> </a:t>
            </a:r>
          </a:p>
          <a:p>
            <a:pPr lvl="1"/>
            <a:r>
              <a:rPr lang="en-US" altLang="ja-JP" sz="1200" dirty="0" smtClean="0"/>
              <a:t>4-tap for </a:t>
            </a:r>
            <a:r>
              <a:rPr lang="en-US" altLang="ja-JP" sz="1200" dirty="0" err="1" smtClean="0"/>
              <a:t>chroma</a:t>
            </a:r>
            <a:endParaRPr lang="en-US" altLang="ja-JP" sz="1200" dirty="0" smtClean="0"/>
          </a:p>
          <a:p>
            <a:endParaRPr lang="en-US" altLang="ja-JP" sz="1600" dirty="0" smtClean="0"/>
          </a:p>
          <a:p>
            <a:r>
              <a:rPr lang="en-US" altLang="ja-JP" sz="1600" dirty="0" smtClean="0"/>
              <a:t>It is desirable to simplify the interpolation process in eq. 1 so as to reduce the complexity</a:t>
            </a:r>
          </a:p>
          <a:p>
            <a:endParaRPr lang="en-US" altLang="ja-JP" sz="1600" dirty="0" smtClean="0"/>
          </a:p>
          <a:p>
            <a:pPr>
              <a:buNone/>
            </a:pPr>
            <a:endParaRPr lang="en-US" altLang="ja-JP" sz="1600" dirty="0" smtClean="0"/>
          </a:p>
          <a:p>
            <a:pPr>
              <a:buNone/>
            </a:pPr>
            <a:endParaRPr lang="en-US" altLang="ja-JP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179513" y="750303"/>
            <a:ext cx="4544280" cy="4550905"/>
            <a:chOff x="359532" y="575683"/>
            <a:chExt cx="5905047" cy="5913656"/>
          </a:xfrm>
        </p:grpSpPr>
        <p:grpSp>
          <p:nvGrpSpPr>
            <p:cNvPr id="11" name="グループ化 19"/>
            <p:cNvGrpSpPr/>
            <p:nvPr/>
          </p:nvGrpSpPr>
          <p:grpSpPr>
            <a:xfrm>
              <a:off x="611560" y="1052736"/>
              <a:ext cx="3636404" cy="1080120"/>
              <a:chOff x="611560" y="1052736"/>
              <a:chExt cx="3636404" cy="1080120"/>
            </a:xfrm>
          </p:grpSpPr>
          <p:sp>
            <p:nvSpPr>
              <p:cNvPr id="52" name="正方形/長方形 51"/>
              <p:cNvSpPr/>
              <p:nvPr/>
            </p:nvSpPr>
            <p:spPr>
              <a:xfrm>
                <a:off x="611560" y="105273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2843808" y="105273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1403648" y="1448780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023828" y="173681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6" name="直線矢印コネクタ 55"/>
              <p:cNvCxnSpPr/>
              <p:nvPr/>
            </p:nvCxnSpPr>
            <p:spPr>
              <a:xfrm flipH="1" flipV="1">
                <a:off x="1511660" y="1556792"/>
                <a:ext cx="1620180" cy="2880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テキスト ボックス 56"/>
              <p:cNvSpPr txBox="1"/>
              <p:nvPr/>
            </p:nvSpPr>
            <p:spPr>
              <a:xfrm>
                <a:off x="2233615" y="1443439"/>
                <a:ext cx="430173" cy="257369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kumimoji="1" lang="en-US" altLang="ja-JP" sz="1200" dirty="0" smtClean="0"/>
                  <a:t>MV</a:t>
                </a:r>
                <a:r>
                  <a:rPr kumimoji="1" lang="en-US" altLang="ja-JP" sz="1200" baseline="-25000" dirty="0" smtClean="0"/>
                  <a:t>EL</a:t>
                </a:r>
                <a:endParaRPr kumimoji="1" lang="ja-JP" altLang="en-US" sz="1200" baseline="-25000" dirty="0"/>
              </a:p>
            </p:txBody>
          </p:sp>
        </p:grpSp>
        <p:sp>
          <p:nvSpPr>
            <p:cNvPr id="12" name="フローチャート : 論理和 11"/>
            <p:cNvSpPr/>
            <p:nvPr/>
          </p:nvSpPr>
          <p:spPr>
            <a:xfrm>
              <a:off x="5286554" y="2276872"/>
              <a:ext cx="180020" cy="180020"/>
            </a:xfrm>
            <a:prstGeom prst="flowChartOr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図形 12"/>
            <p:cNvCxnSpPr>
              <a:stCxn id="55" idx="3"/>
              <a:endCxn id="12" idx="0"/>
            </p:cNvCxnSpPr>
            <p:nvPr/>
          </p:nvCxnSpPr>
          <p:spPr>
            <a:xfrm>
              <a:off x="3239852" y="1844824"/>
              <a:ext cx="2136712" cy="432048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611560" y="2858277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843808" y="2858277"/>
              <a:ext cx="1404156" cy="108012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403648" y="3254321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023828" y="3542353"/>
              <a:ext cx="216024" cy="216024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 flipV="1">
              <a:off x="1511660" y="3362333"/>
              <a:ext cx="1620180" cy="288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2233615" y="3207635"/>
              <a:ext cx="430173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MV</a:t>
              </a:r>
              <a:r>
                <a:rPr kumimoji="1" lang="en-US" altLang="ja-JP" sz="1200" baseline="-25000" dirty="0" smtClean="0"/>
                <a:t>EL</a:t>
              </a:r>
              <a:endParaRPr kumimoji="1" lang="ja-JP" altLang="en-US" sz="1200" baseline="-250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95536" y="836712"/>
              <a:ext cx="4068451" cy="1582310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59532" y="575683"/>
              <a:ext cx="1393577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Enhancement layer</a:t>
              </a:r>
              <a:endParaRPr kumimoji="1" lang="ja-JP" altLang="en-US" sz="1200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395536" y="2642252"/>
              <a:ext cx="4068452" cy="3847087"/>
            </a:xfrm>
            <a:prstGeom prst="rect">
              <a:avLst/>
            </a:prstGeom>
            <a:noFill/>
            <a:ln>
              <a:solidFill>
                <a:schemeClr val="dk1">
                  <a:shade val="95000"/>
                  <a:satMod val="105000"/>
                </a:scheme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70109" y="2375883"/>
              <a:ext cx="797260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Base</a:t>
              </a:r>
              <a:r>
                <a:rPr kumimoji="1" lang="en-US" altLang="ja-JP" sz="1200" dirty="0" smtClean="0"/>
                <a:t> layer</a:t>
              </a:r>
              <a:endParaRPr kumimoji="1" lang="ja-JP" altLang="en-US" sz="1200" dirty="0"/>
            </a:p>
          </p:txBody>
        </p:sp>
        <p:grpSp>
          <p:nvGrpSpPr>
            <p:cNvPr id="24" name="グループ化 34"/>
            <p:cNvGrpSpPr/>
            <p:nvPr/>
          </p:nvGrpSpPr>
          <p:grpSpPr>
            <a:xfrm>
              <a:off x="2843808" y="4262433"/>
              <a:ext cx="1404156" cy="1080120"/>
              <a:chOff x="2843808" y="4293096"/>
              <a:chExt cx="1404156" cy="1080120"/>
            </a:xfrm>
          </p:grpSpPr>
          <p:sp>
            <p:nvSpPr>
              <p:cNvPr id="50" name="正方形/長方形 49"/>
              <p:cNvSpPr/>
              <p:nvPr/>
            </p:nvSpPr>
            <p:spPr>
              <a:xfrm>
                <a:off x="2843808" y="429309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3023828" y="497717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正方形/長方形 24"/>
            <p:cNvSpPr>
              <a:spLocks noChangeAspect="1"/>
            </p:cNvSpPr>
            <p:nvPr/>
          </p:nvSpPr>
          <p:spPr>
            <a:xfrm>
              <a:off x="953598" y="4365104"/>
              <a:ext cx="702078" cy="540060"/>
            </a:xfrm>
            <a:prstGeom prst="rect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35"/>
            <p:cNvGrpSpPr>
              <a:grpSpLocks noChangeAspect="1"/>
            </p:cNvGrpSpPr>
            <p:nvPr/>
          </p:nvGrpSpPr>
          <p:grpSpPr>
            <a:xfrm>
              <a:off x="3185846" y="5702593"/>
              <a:ext cx="702078" cy="540060"/>
              <a:chOff x="2843808" y="4293096"/>
              <a:chExt cx="1404156" cy="1080120"/>
            </a:xfrm>
          </p:grpSpPr>
          <p:sp>
            <p:nvSpPr>
              <p:cNvPr id="48" name="正方形/長方形 47"/>
              <p:cNvSpPr/>
              <p:nvPr/>
            </p:nvSpPr>
            <p:spPr>
              <a:xfrm>
                <a:off x="2843808" y="4293096"/>
                <a:ext cx="1404156" cy="1080120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3023828" y="4977172"/>
                <a:ext cx="216024" cy="216024"/>
              </a:xfrm>
              <a:prstGeom prst="rect">
                <a:avLst/>
              </a:prstGeom>
              <a:noFill/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7" name="直線矢印コネクタ 26"/>
            <p:cNvCxnSpPr>
              <a:stCxn id="25" idx="0"/>
              <a:endCxn id="14" idx="2"/>
            </p:cNvCxnSpPr>
            <p:nvPr/>
          </p:nvCxnSpPr>
          <p:spPr>
            <a:xfrm flipV="1">
              <a:off x="1304637" y="3938397"/>
              <a:ext cx="9001" cy="42670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>
              <a:stCxn id="48" idx="0"/>
              <a:endCxn id="50" idx="2"/>
            </p:cNvCxnSpPr>
            <p:nvPr/>
          </p:nvCxnSpPr>
          <p:spPr>
            <a:xfrm flipV="1">
              <a:off x="3536885" y="5342553"/>
              <a:ext cx="9001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1333769" y="4113076"/>
              <a:ext cx="285903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</a:t>
              </a:r>
              <a:endParaRPr kumimoji="1" lang="ja-JP" altLang="en-US" sz="12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3582522" y="5413278"/>
              <a:ext cx="285903" cy="25737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</a:t>
              </a:r>
              <a:endParaRPr kumimoji="1" lang="ja-JP" altLang="en-US" sz="1200" dirty="0"/>
            </a:p>
          </p:txBody>
        </p:sp>
        <p:sp>
          <p:nvSpPr>
            <p:cNvPr id="31" name="フローチャート : 論理和 30"/>
            <p:cNvSpPr/>
            <p:nvPr/>
          </p:nvSpPr>
          <p:spPr>
            <a:xfrm>
              <a:off x="4998522" y="4010405"/>
              <a:ext cx="180020" cy="180020"/>
            </a:xfrm>
            <a:prstGeom prst="flowChartOr">
              <a:avLst/>
            </a:prstGeom>
            <a:noFill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2" name="図形 31"/>
            <p:cNvCxnSpPr>
              <a:stCxn id="17" idx="3"/>
              <a:endCxn id="31" idx="0"/>
            </p:cNvCxnSpPr>
            <p:nvPr/>
          </p:nvCxnSpPr>
          <p:spPr>
            <a:xfrm>
              <a:off x="3239852" y="3650365"/>
              <a:ext cx="1848680" cy="360040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図形 32"/>
            <p:cNvCxnSpPr>
              <a:stCxn id="51" idx="3"/>
              <a:endCxn id="31" idx="4"/>
            </p:cNvCxnSpPr>
            <p:nvPr/>
          </p:nvCxnSpPr>
          <p:spPr>
            <a:xfrm flipV="1">
              <a:off x="3239852" y="4190425"/>
              <a:ext cx="1848680" cy="86409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>
              <a:off x="5466574" y="2366882"/>
              <a:ext cx="6840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5934626" y="1997954"/>
              <a:ext cx="329953" cy="25737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P</a:t>
              </a:r>
              <a:r>
                <a:rPr kumimoji="1" lang="en-US" altLang="ja-JP" sz="1200" baseline="-25000" dirty="0" smtClean="0"/>
                <a:t>EL</a:t>
              </a:r>
              <a:r>
                <a:rPr kumimoji="1" lang="en-US" altLang="ja-JP" sz="1200" dirty="0" smtClean="0"/>
                <a:t>’</a:t>
              </a:r>
              <a:endParaRPr kumimoji="1" lang="ja-JP" altLang="en-US" sz="120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014827" y="1430778"/>
              <a:ext cx="1690134" cy="25736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P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= MC( </a:t>
              </a:r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EL</a:t>
              </a:r>
              <a:r>
                <a:rPr lang="en-US" altLang="ja-JP" sz="1200" dirty="0" smtClean="0"/>
                <a:t>, MV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)</a:t>
              </a:r>
              <a:endParaRPr lang="ja-JP" altLang="en-US" sz="1200" baseline="-25000" dirty="0" smtClean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499287" y="2840089"/>
              <a:ext cx="183312" cy="257370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w</a:t>
              </a:r>
              <a:endParaRPr kumimoji="1" lang="ja-JP" altLang="en-US" sz="1200" baseline="-25000" dirty="0"/>
            </a:p>
          </p:txBody>
        </p:sp>
        <p:cxnSp>
          <p:nvCxnSpPr>
            <p:cNvPr id="38" name="図形 37"/>
            <p:cNvCxnSpPr>
              <a:stCxn id="31" idx="6"/>
              <a:endCxn id="12" idx="4"/>
            </p:cNvCxnSpPr>
            <p:nvPr/>
          </p:nvCxnSpPr>
          <p:spPr>
            <a:xfrm flipV="1">
              <a:off x="5178542" y="2456892"/>
              <a:ext cx="198022" cy="1643523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二等辺三角形 38"/>
            <p:cNvSpPr/>
            <p:nvPr/>
          </p:nvSpPr>
          <p:spPr>
            <a:xfrm>
              <a:off x="5250550" y="2816932"/>
              <a:ext cx="288032" cy="288032"/>
            </a:xfrm>
            <a:prstGeom prst="triangle">
              <a:avLst/>
            </a:prstGeom>
            <a:solidFill>
              <a:schemeClr val="bg1"/>
            </a:solidFill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430570" y="3356992"/>
              <a:ext cx="229139" cy="321711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R</a:t>
              </a:r>
              <a:endParaRPr kumimoji="1" lang="ja-JP" altLang="en-US" sz="12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239852" y="2091511"/>
              <a:ext cx="499102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err="1" smtClean="0"/>
                <a:t>curPic</a:t>
              </a:r>
              <a:endParaRPr kumimoji="1" lang="ja-JP" altLang="en-US" sz="1200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1079612" y="2096852"/>
              <a:ext cx="438188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err="1" smtClean="0"/>
                <a:t>Ref</a:t>
              </a:r>
              <a:r>
                <a:rPr kumimoji="1" lang="en-US" altLang="ja-JP" sz="1200" baseline="-25000" dirty="0" err="1" smtClean="0"/>
                <a:t>EL</a:t>
              </a:r>
              <a:endParaRPr kumimoji="1" lang="ja-JP" altLang="en-US" sz="1200" baseline="-250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1043608" y="4899823"/>
              <a:ext cx="438188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BL</a:t>
              </a:r>
              <a:endParaRPr kumimoji="1" lang="ja-JP" altLang="en-US" sz="1200" baseline="-25000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275856" y="6195967"/>
              <a:ext cx="471851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err="1" smtClean="0"/>
                <a:t>Rec</a:t>
              </a:r>
              <a:r>
                <a:rPr lang="en-US" altLang="ja-JP" sz="1200" baseline="-25000" dirty="0" err="1" smtClean="0"/>
                <a:t>BL</a:t>
              </a:r>
              <a:endParaRPr kumimoji="1" lang="ja-JP" altLang="en-US" sz="1200" baseline="-25000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126551" y="3819703"/>
              <a:ext cx="123999" cy="25736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-</a:t>
              </a:r>
              <a:endParaRPr kumimoji="1" lang="ja-JP" altLang="en-US" sz="1200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969822" y="3230978"/>
              <a:ext cx="1901730" cy="25736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altLang="ja-JP" sz="1200" dirty="0" smtClean="0"/>
                <a:t>P</a:t>
              </a:r>
              <a:r>
                <a:rPr lang="en-US" altLang="ja-JP" sz="1200" baseline="-25000" dirty="0" smtClean="0"/>
                <a:t>BL</a:t>
              </a:r>
              <a:r>
                <a:rPr kumimoji="1" lang="en-US" altLang="ja-JP" sz="1200" dirty="0" smtClean="0"/>
                <a:t>=</a:t>
              </a:r>
              <a:r>
                <a:rPr lang="en-US" altLang="ja-JP" sz="1200" dirty="0" smtClean="0"/>
                <a:t> MC(UP(</a:t>
              </a:r>
              <a:r>
                <a:rPr lang="en-US" altLang="ja-JP" sz="1200" dirty="0" err="1" smtClean="0"/>
                <a:t>Ref</a:t>
              </a:r>
              <a:r>
                <a:rPr lang="en-US" altLang="ja-JP" sz="1200" baseline="-25000" dirty="0" err="1" smtClean="0"/>
                <a:t>BL</a:t>
              </a:r>
              <a:r>
                <a:rPr lang="en-US" altLang="ja-JP" sz="1200" dirty="0" smtClean="0"/>
                <a:t>), MV</a:t>
              </a:r>
              <a:r>
                <a:rPr lang="en-US" altLang="ja-JP" sz="1200" baseline="-25000" dirty="0" smtClean="0"/>
                <a:t>EL</a:t>
              </a:r>
              <a:r>
                <a:rPr lang="en-US" altLang="ja-JP" sz="1200" dirty="0" smtClean="0"/>
                <a:t>)</a:t>
              </a:r>
              <a:endParaRPr kumimoji="1" lang="ja-JP" altLang="en-US" sz="1200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4499992" y="5049180"/>
              <a:ext cx="1023498" cy="334437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kumimoji="1" lang="en-US" altLang="ja-JP" sz="1200" dirty="0" smtClean="0"/>
                <a:t>UP(</a:t>
              </a:r>
              <a:r>
                <a:rPr kumimoji="1" lang="en-US" altLang="ja-JP" sz="1200" dirty="0" err="1" smtClean="0"/>
                <a:t>Rec</a:t>
              </a:r>
              <a:r>
                <a:rPr kumimoji="1" lang="en-US" altLang="ja-JP" sz="1200" baseline="-25000" dirty="0" err="1" smtClean="0"/>
                <a:t>BL</a:t>
              </a:r>
              <a:r>
                <a:rPr lang="en-US" altLang="ja-JP" sz="1200" dirty="0" smtClean="0"/>
                <a:t>)</a:t>
              </a:r>
              <a:endParaRPr kumimoji="1" lang="ja-JP" altLang="en-US" sz="1200" dirty="0"/>
            </a:p>
          </p:txBody>
        </p:sp>
      </p:grpSp>
      <p:sp>
        <p:nvSpPr>
          <p:cNvPr id="62" name="テキスト ボックス 61"/>
          <p:cNvSpPr txBox="1"/>
          <p:nvPr/>
        </p:nvSpPr>
        <p:spPr>
          <a:xfrm>
            <a:off x="395536" y="5481228"/>
            <a:ext cx="340374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Example of </a:t>
            </a:r>
            <a:r>
              <a:rPr kumimoji="1" lang="en-US" altLang="ja-JP" sz="1200" dirty="0" err="1" smtClean="0"/>
              <a:t>uni-prediciton</a:t>
            </a:r>
            <a:r>
              <a:rPr kumimoji="1" lang="en-US" altLang="ja-JP" sz="1200" dirty="0" smtClean="0"/>
              <a:t> with residual prediction</a:t>
            </a:r>
            <a:endParaRPr kumimoji="1" lang="ja-JP" altLang="en-US" sz="1200" dirty="0"/>
          </a:p>
        </p:txBody>
      </p:sp>
      <p:sp>
        <p:nvSpPr>
          <p:cNvPr id="63" name="正方形/長方形 62"/>
          <p:cNvSpPr/>
          <p:nvPr/>
        </p:nvSpPr>
        <p:spPr>
          <a:xfrm>
            <a:off x="-108520" y="6095037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ja-JP" sz="1200" dirty="0" smtClean="0">
                <a:sym typeface="Wingdings" pitchFamily="2" charset="2"/>
              </a:rPr>
              <a:t>[1]</a:t>
            </a:r>
            <a:r>
              <a:rPr lang="en-CA" altLang="ja-JP" sz="1200" dirty="0" smtClean="0"/>
              <a:t> J. </a:t>
            </a:r>
            <a:r>
              <a:rPr lang="en-CA" altLang="ja-JP" sz="1200" dirty="0" err="1" smtClean="0"/>
              <a:t>Lainema</a:t>
            </a:r>
            <a:r>
              <a:rPr lang="en-CA" altLang="ja-JP" sz="1200" dirty="0" smtClean="0"/>
              <a:t>, K </a:t>
            </a:r>
            <a:r>
              <a:rPr lang="en-CA" altLang="ja-JP" sz="1200" dirty="0" err="1" smtClean="0"/>
              <a:t>Ugur</a:t>
            </a:r>
            <a:r>
              <a:rPr lang="en-CA" altLang="ja-JP" sz="1200" dirty="0" smtClean="0"/>
              <a:t>, “</a:t>
            </a:r>
            <a:r>
              <a:rPr lang="en-US" altLang="ja-JP" sz="1200" dirty="0" smtClean="0"/>
              <a:t>TE3: Results of test 4.6.3 on base enhanced motion compensated prediction,</a:t>
            </a:r>
            <a:r>
              <a:rPr lang="en-CA" altLang="ja-JP" sz="1200" dirty="0" smtClean="0"/>
              <a:t>” JCTVC-L0038, Geneva, CH, Jan. 2013.</a:t>
            </a:r>
            <a:endParaRPr lang="ja-JP" altLang="ja-JP" sz="1200" dirty="0" smtClean="0"/>
          </a:p>
          <a:p>
            <a:pPr lvl="1">
              <a:buNone/>
            </a:pPr>
            <a:endParaRPr lang="en-US" altLang="ja-JP" sz="1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686800" cy="416032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Proposal 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614987"/>
          </a:xfrm>
        </p:spPr>
        <p:txBody>
          <a:bodyPr/>
          <a:lstStyle/>
          <a:p>
            <a:r>
              <a:rPr lang="en-US" altLang="ja-JP" sz="2000" dirty="0" smtClean="0"/>
              <a:t>To apply simple interpolation filters to Base-layer motion compensation for generating residual in eq. 1</a:t>
            </a:r>
            <a:br>
              <a:rPr lang="en-US" altLang="ja-JP" sz="2000" dirty="0" smtClean="0"/>
            </a:b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/>
              <a:t>	 R = UP ( </a:t>
            </a:r>
            <a:r>
              <a:rPr lang="en-US" altLang="ja-JP" sz="2000" dirty="0" err="1" smtClean="0"/>
              <a:t>Rec</a:t>
            </a:r>
            <a:r>
              <a:rPr lang="en-US" altLang="ja-JP" sz="2000" baseline="-25000" dirty="0" err="1" smtClean="0"/>
              <a:t>BL</a:t>
            </a:r>
            <a:r>
              <a:rPr lang="en-US" altLang="ja-JP" sz="2000" dirty="0" smtClean="0"/>
              <a:t>) </a:t>
            </a:r>
            <a:r>
              <a:rPr lang="en-US" altLang="ja-JP" sz="2000" u="sng" dirty="0" smtClean="0"/>
              <a:t>– MC ( UP(</a:t>
            </a:r>
            <a:r>
              <a:rPr lang="en-US" altLang="ja-JP" sz="2000" u="sng" dirty="0" err="1" smtClean="0"/>
              <a:t>Ref</a:t>
            </a:r>
            <a:r>
              <a:rPr lang="en-US" altLang="ja-JP" sz="2000" u="sng" baseline="-25000" dirty="0" err="1" smtClean="0"/>
              <a:t>BL</a:t>
            </a:r>
            <a:r>
              <a:rPr lang="en-US" altLang="ja-JP" sz="2000" u="sng" dirty="0" smtClean="0"/>
              <a:t>), MV</a:t>
            </a:r>
            <a:r>
              <a:rPr lang="en-US" altLang="ja-JP" sz="2000" u="sng" baseline="-25000" dirty="0" smtClean="0"/>
              <a:t>EL </a:t>
            </a:r>
            <a:r>
              <a:rPr lang="en-US" altLang="ja-JP" sz="2000" u="sng" dirty="0" smtClean="0"/>
              <a:t>) </a:t>
            </a:r>
            <a:r>
              <a:rPr lang="ja-JP" altLang="en-US" sz="2000" u="sng" dirty="0" smtClean="0"/>
              <a:t> </a:t>
            </a:r>
            <a:r>
              <a:rPr lang="en-US" altLang="ja-JP" sz="2000" dirty="0" smtClean="0"/>
              <a:t>	- (eq.1)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Interpolation filters are selected depending on the slice type</a:t>
            </a:r>
          </a:p>
          <a:p>
            <a:pPr lvl="1"/>
            <a:r>
              <a:rPr lang="en-US" altLang="ja-JP" sz="1600" dirty="0" smtClean="0"/>
              <a:t>B-slice : 2-tap filter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P-slice : 4-tap filter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 and 2-tap filter for </a:t>
            </a:r>
            <a:r>
              <a:rPr lang="en-US" altLang="ja-JP" sz="1600" dirty="0" err="1" smtClean="0"/>
              <a:t>chroma</a:t>
            </a:r>
            <a:endParaRPr lang="en-US" altLang="ja-JP" sz="3000" dirty="0" smtClean="0"/>
          </a:p>
          <a:p>
            <a:pPr>
              <a:buNone/>
            </a:pP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619944" y="989112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endParaRPr kumimoji="1" lang="en-US" altLang="ja-JP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Table.1: Interpolation filter selection for each slice type</a:t>
            </a:r>
            <a:endParaRPr kumimoji="1" lang="en-CA" altLang="ja-JP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en-CA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467544" y="4174976"/>
          <a:ext cx="3744416" cy="83820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[ 0, 64, 0,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[-4, 54, 16, -2 ]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[-4, 36, 36, -4 ]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[-2, 16, 54, -4 ]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67544" y="5435116"/>
          <a:ext cx="3744416" cy="83820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[ 64,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[48, 16]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[32, 32]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[16, 48]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4608004" y="4174976"/>
          <a:ext cx="3744416" cy="1508760"/>
        </p:xfrm>
        <a:graphic>
          <a:graphicData uri="http://schemas.openxmlformats.org/drawingml/2006/table">
            <a:tbl>
              <a:tblPr/>
              <a:tblGrid>
                <a:gridCol w="832092"/>
                <a:gridCol w="291232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Phase offset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Filter coefficients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0/8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[ 64, 0 ]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1/8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[ 56, 8 ]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2/8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[ 48, 16]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3/8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[ 40, 24]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4/8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[ 32, 32]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5/8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[ 24, 40]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6/8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ＭＳ 明朝"/>
                        </a:rPr>
                        <a:t>[ 16, 48] // 64</a:t>
                      </a:r>
                      <a:endParaRPr lang="ja-JP" sz="11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7/8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ＭＳ 明朝"/>
                        </a:rPr>
                        <a:t>[ 8, 56] // 64</a:t>
                      </a:r>
                      <a:endParaRPr lang="ja-JP" sz="11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791580" y="3897052"/>
            <a:ext cx="313661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Table.1 : Interpolation filter for </a:t>
            </a:r>
            <a:r>
              <a:rPr kumimoji="1" lang="en-US" altLang="ja-JP" sz="1200" dirty="0" err="1" smtClean="0"/>
              <a:t>luma</a:t>
            </a:r>
            <a:r>
              <a:rPr kumimoji="1" lang="en-US" altLang="ja-JP" sz="1200" dirty="0" smtClean="0"/>
              <a:t> in P-slice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91580" y="5151851"/>
            <a:ext cx="313661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Table.2 : Interpolation filter for </a:t>
            </a:r>
            <a:r>
              <a:rPr kumimoji="1" lang="en-US" altLang="ja-JP" sz="1200" dirty="0" err="1" smtClean="0"/>
              <a:t>luma</a:t>
            </a:r>
            <a:r>
              <a:rPr kumimoji="1" lang="en-US" altLang="ja-JP" sz="1200" dirty="0" smtClean="0"/>
              <a:t> in B-slice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60032" y="3897052"/>
            <a:ext cx="3444395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Table.3 : Interpolation filter for </a:t>
            </a:r>
            <a:r>
              <a:rPr kumimoji="1" lang="en-US" altLang="ja-JP" sz="1200" dirty="0" err="1" smtClean="0"/>
              <a:t>chroma</a:t>
            </a:r>
            <a:r>
              <a:rPr kumimoji="1" lang="en-US" altLang="ja-JP" sz="1200" dirty="0" smtClean="0"/>
              <a:t> in P/B-slice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10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The proposal was implemented on top of TE3 4.6.3 software provided by Nokia (JCTVC-L0038)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 2.1 % to 3.6% compared to SmuC0.1.1</a:t>
            </a:r>
            <a:br>
              <a:rPr lang="en-US" altLang="ja-JP" sz="1600" dirty="0" smtClean="0"/>
            </a:br>
            <a:endParaRPr lang="en-US" altLang="ja-JP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40868"/>
            <a:ext cx="8377877" cy="321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pPr eaLnBrk="1" hangingPunct="1"/>
            <a:r>
              <a:rPr lang="en-US" altLang="ja-JP" sz="2400" dirty="0" smtClean="0"/>
              <a:t>Experimental results</a:t>
            </a:r>
            <a:endParaRPr lang="ja-JP" altLang="en-US" sz="24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19055A-D628-47B8-8AF3-CAE8166889EE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1268" name="テキスト ボックス 6"/>
          <p:cNvSpPr txBox="1">
            <a:spLocks noChangeArrowheads="1"/>
          </p:cNvSpPr>
          <p:nvPr/>
        </p:nvSpPr>
        <p:spPr bwMode="auto">
          <a:xfrm>
            <a:off x="359532" y="800708"/>
            <a:ext cx="8784468" cy="81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The proposal was implemented on top of TE3 4.6.3 software provided by Nokia (JCTVC-L0038)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BD-rate gain : </a:t>
            </a:r>
            <a:br>
              <a:rPr lang="en-US" altLang="ja-JP" sz="1600" dirty="0" smtClean="0"/>
            </a:br>
            <a:r>
              <a:rPr lang="en-US" altLang="ja-JP" sz="1600" dirty="0" smtClean="0"/>
              <a:t>  0.1 % to 0.9% except LP SNR scalability (0.5% loss) compared to TE3 4.6.3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40868"/>
            <a:ext cx="8377877" cy="321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Conclusion</a:t>
            </a:r>
            <a:endParaRPr lang="ja-JP" altLang="en-US" smtClean="0"/>
          </a:p>
        </p:txBody>
      </p:sp>
      <p:sp>
        <p:nvSpPr>
          <p:cNvPr id="12291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9047348" cy="5919788"/>
          </a:xfrm>
        </p:spPr>
        <p:txBody>
          <a:bodyPr/>
          <a:lstStyle/>
          <a:p>
            <a:r>
              <a:rPr lang="en-US" altLang="ja-JP" sz="1800" dirty="0" smtClean="0"/>
              <a:t>Proposal:</a:t>
            </a:r>
          </a:p>
          <a:p>
            <a:pPr lvl="1"/>
            <a:r>
              <a:rPr lang="en-US" altLang="ja-JP" sz="1600" dirty="0" smtClean="0"/>
              <a:t>To apply simple interpolation filters to Base-layer motion compensation for generating residual instead of classical DCT-IF filters:8-tap for </a:t>
            </a:r>
            <a:r>
              <a:rPr lang="en-US" altLang="ja-JP" sz="1600" dirty="0" err="1" smtClean="0"/>
              <a:t>luma</a:t>
            </a:r>
            <a:r>
              <a:rPr lang="en-US" altLang="ja-JP" sz="1600" dirty="0" smtClean="0"/>
              <a:t>, 4-tap for </a:t>
            </a:r>
            <a:r>
              <a:rPr lang="en-US" altLang="ja-JP" sz="1600" dirty="0" err="1" smtClean="0"/>
              <a:t>chroma</a:t>
            </a:r>
            <a:endParaRPr lang="en-US" altLang="ja-JP" sz="1600" dirty="0" smtClean="0"/>
          </a:p>
          <a:p>
            <a:pPr lvl="2"/>
            <a:r>
              <a:rPr lang="en-US" altLang="ja-JP" sz="1400" dirty="0" smtClean="0"/>
              <a:t>Interpolation filters are selected depending on the slice type</a:t>
            </a:r>
          </a:p>
          <a:p>
            <a:pPr lvl="3"/>
            <a:r>
              <a:rPr lang="en-US" altLang="ja-JP" sz="1400" dirty="0" smtClean="0"/>
              <a:t>B-slice : </a:t>
            </a:r>
            <a:r>
              <a:rPr lang="en-US" altLang="ja-JP" sz="1400" dirty="0" smtClean="0"/>
              <a:t>2-tap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and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3"/>
            <a:r>
              <a:rPr lang="en-US" altLang="ja-JP" sz="1400" dirty="0" smtClean="0"/>
              <a:t>P-slice : </a:t>
            </a:r>
            <a:r>
              <a:rPr lang="en-US" altLang="ja-JP" sz="1400" dirty="0" smtClean="0"/>
              <a:t>4-tap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luma</a:t>
            </a:r>
            <a:r>
              <a:rPr lang="en-US" altLang="ja-JP" sz="1400" dirty="0" smtClean="0"/>
              <a:t> </a:t>
            </a:r>
            <a:r>
              <a:rPr lang="en-US" altLang="ja-JP" sz="1400" smtClean="0"/>
              <a:t>and </a:t>
            </a:r>
            <a:r>
              <a:rPr lang="en-US" altLang="ja-JP" sz="1400" smtClean="0"/>
              <a:t>2-tap </a:t>
            </a:r>
            <a:r>
              <a:rPr lang="en-US" altLang="ja-JP" sz="1400" dirty="0" smtClean="0"/>
              <a:t>filter for </a:t>
            </a:r>
            <a:r>
              <a:rPr lang="en-US" altLang="ja-JP" sz="1400" dirty="0" err="1" smtClean="0"/>
              <a:t>chroma</a:t>
            </a:r>
            <a:endParaRPr lang="en-US" altLang="ja-JP" sz="1400" dirty="0" smtClean="0"/>
          </a:p>
          <a:p>
            <a:pPr lvl="1"/>
            <a:r>
              <a:rPr lang="en-US" altLang="ja-JP" sz="1600" dirty="0" smtClean="0"/>
              <a:t>The proposed method is implemented on TE3 4.6.3 software provided by Nokia.</a:t>
            </a:r>
          </a:p>
          <a:p>
            <a:pPr lvl="2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sz="1800" dirty="0" smtClean="0">
                <a:sym typeface="Wingdings" pitchFamily="2" charset="2"/>
              </a:rPr>
              <a:t>Experimental results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“EL+BL” </a:t>
            </a:r>
            <a:r>
              <a:rPr lang="en-US" altLang="ja-JP" sz="1600" dirty="0" err="1" smtClean="0">
                <a:sym typeface="Wingdings" pitchFamily="2" charset="2"/>
              </a:rPr>
              <a:t>bdrate</a:t>
            </a:r>
            <a:r>
              <a:rPr lang="en-US" altLang="ja-JP" sz="1600" dirty="0" smtClean="0">
                <a:sym typeface="Wingdings" pitchFamily="2" charset="2"/>
              </a:rPr>
              <a:t> gain:  </a:t>
            </a:r>
          </a:p>
          <a:p>
            <a:pPr lvl="2"/>
            <a:r>
              <a:rPr lang="en-US" altLang="ja-JP" sz="1400" dirty="0" smtClean="0"/>
              <a:t>2.1 % to 3.6% compared to SMuC-0.1.1</a:t>
            </a:r>
            <a:endParaRPr lang="en-US" altLang="ja-JP" sz="1400" dirty="0" smtClean="0">
              <a:sym typeface="Wingdings" pitchFamily="2" charset="2"/>
            </a:endParaRPr>
          </a:p>
          <a:p>
            <a:pPr lvl="2"/>
            <a:r>
              <a:rPr lang="en-US" altLang="ja-JP" sz="1400" dirty="0" smtClean="0">
                <a:sym typeface="Wingdings" pitchFamily="2" charset="2"/>
              </a:rPr>
              <a:t>0.1 % to 0.9% except LP SNR scalability ( 0.5% loss) compared to TE3 4.6.3</a:t>
            </a:r>
          </a:p>
          <a:p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/>
              <a:t>Recommendation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…  investigate the proposal in CE / TE </a:t>
            </a:r>
            <a:br>
              <a:rPr lang="en-US" altLang="ja-JP" sz="2000" dirty="0" smtClean="0"/>
            </a:br>
            <a:r>
              <a:rPr lang="en-US" altLang="ja-JP" sz="2000" dirty="0" smtClean="0"/>
              <a:t>in the candidate tools of SHVC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517D2-D66F-4A2C-A937-7417DACDD101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611052" y="5697252"/>
            <a:ext cx="8532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Many thanks to Nokia for cross-checking this contribution (JCTVC-</a:t>
            </a:r>
            <a:r>
              <a:rPr lang="en-US" altLang="ja-JP" dirty="0" err="1" smtClean="0">
                <a:sym typeface="Wingdings" pitchFamily="2" charset="2"/>
              </a:rPr>
              <a:t>Lxxxx</a:t>
            </a:r>
            <a:r>
              <a:rPr lang="en-US" altLang="ja-JP" dirty="0" smtClean="0">
                <a:sym typeface="Wingdings" pitchFamily="2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6190</TotalTime>
  <Words>726</Words>
  <Application>Microsoft Office PowerPoint</Application>
  <PresentationFormat>画面に合わせる (4:3)</PresentationFormat>
  <Paragraphs>144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On interpolation filter for Generalized Residual Prediction (JCTVC-L0265)</vt:lpstr>
      <vt:lpstr>Overall summary</vt:lpstr>
      <vt:lpstr>Overview of Generalized Residual Prediction </vt:lpstr>
      <vt:lpstr>Proposal </vt:lpstr>
      <vt:lpstr>Experimental results</vt:lpstr>
      <vt:lpstr>Experimental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Takeshi Tsukuba</cp:lastModifiedBy>
  <cp:revision>2910</cp:revision>
  <dcterms:created xsi:type="dcterms:W3CDTF">2011-03-24T05:19:20Z</dcterms:created>
  <dcterms:modified xsi:type="dcterms:W3CDTF">2013-01-11T03:54:22Z</dcterms:modified>
</cp:coreProperties>
</file>