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99" r:id="rId2"/>
    <p:sldId id="396" r:id="rId3"/>
    <p:sldId id="400" r:id="rId4"/>
    <p:sldId id="402" r:id="rId5"/>
    <p:sldId id="403" r:id="rId6"/>
    <p:sldId id="404" r:id="rId7"/>
    <p:sldId id="390" r:id="rId8"/>
    <p:sldId id="401" r:id="rId9"/>
    <p:sldId id="392" r:id="rId10"/>
    <p:sldId id="393" r:id="rId11"/>
  </p:sldIdLst>
  <p:sldSz cx="9144000" cy="6858000" type="screen4x3"/>
  <p:notesSz cx="6797675" cy="9874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D00"/>
    <a:srgbClr val="CCFF99"/>
    <a:srgbClr val="CCECFF"/>
    <a:srgbClr val="66CCFF"/>
    <a:srgbClr val="FFFF99"/>
    <a:srgbClr val="FFCCFF"/>
    <a:srgbClr val="205885"/>
    <a:srgbClr val="006EB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75" autoAdjust="0"/>
    <p:restoredTop sz="83861" autoAdjust="0"/>
  </p:normalViewPr>
  <p:slideViewPr>
    <p:cSldViewPr snapToObjects="1">
      <p:cViewPr>
        <p:scale>
          <a:sx n="66" d="100"/>
          <a:sy n="66" d="100"/>
        </p:scale>
        <p:origin x="-138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6" d="100"/>
          <a:sy n="66" d="100"/>
        </p:scale>
        <p:origin x="-2040" y="-114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9785935E-F402-401D-9BD0-E9DCF27DC3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C74BDD6-4322-4D7E-AA88-103518E3B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7F559F-AFEA-47B2-AC71-D2B93110DA7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B2C413-89B7-4B53-8176-FCAB9188DDB3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108FD39-28C7-4BCB-91BF-006439AA2F0B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>
                <a:solidFill>
                  <a:srgbClr val="E86C1F"/>
                </a:solidFill>
                <a:ea typeface="SimHei" pitchFamily="2" charset="-122"/>
              </a:rPr>
              <a:t>JCTVC-C193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D003B-D55D-4B7B-8896-05FFAC528E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5788F-5AD1-48B8-A681-7275F13D96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5EA42-A6C3-4662-A867-4BE90EF16A9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</a:t>
            </a:r>
            <a:r>
              <a:rPr lang="en-US" altLang="zh-TW" err="1"/>
              <a:t>MediaTek</a:t>
            </a:r>
            <a:r>
              <a:rPr lang="en-US" altLang="zh-TW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438C9-314F-4713-BC6C-DBD72B59DF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8630D-CA86-4D40-A920-87BC25335D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9AFBE-FA1C-4C93-88F7-60F1090BF1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580BC-C3B3-4AB7-BCD8-05E1D7648D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8E2CD-6E7C-47E3-AFC1-D1B6E52AE3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9A176-2DE2-41A4-B995-120CCAB6380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87FE6-5DC3-4D6B-9B38-12CDC3EEE8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AC692-A3C1-4644-A80B-42FF3C655E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6F32E0AE-90FC-41FB-A54D-860B9D3CE4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JCTVC-L0260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5" r:id="rId1"/>
    <p:sldLayoutId id="2147484136" r:id="rId2"/>
    <p:sldLayoutId id="2147484125" r:id="rId3"/>
    <p:sldLayoutId id="2147484126" r:id="rId4"/>
    <p:sldLayoutId id="2147484127" r:id="rId5"/>
    <p:sldLayoutId id="2147484128" r:id="rId6"/>
    <p:sldLayoutId id="2147484129" r:id="rId7"/>
    <p:sldLayoutId id="2147484130" r:id="rId8"/>
    <p:sldLayoutId id="2147484131" r:id="rId9"/>
    <p:sldLayoutId id="2147484132" r:id="rId10"/>
    <p:sldLayoutId id="2147484133" r:id="rId11"/>
    <p:sldLayoutId id="214748413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47675" y="2009775"/>
            <a:ext cx="8524875" cy="14414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NonTE5.1 : Inter-layer Intra Mode Prediction</a:t>
            </a:r>
            <a:r>
              <a:rPr lang="en-US" altLang="zh-TW" dirty="0" smtClean="0"/>
              <a:t> </a:t>
            </a:r>
          </a:p>
        </p:txBody>
      </p:sp>
      <p:pic>
        <p:nvPicPr>
          <p:cNvPr id="8198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29147" y="1295996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新細明體" pitchFamily="18" charset="-120"/>
              </a:rPr>
              <a:t>JCTVC-L0260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pic>
        <p:nvPicPr>
          <p:cNvPr id="8201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 Box 13"/>
          <p:cNvSpPr txBox="1">
            <a:spLocks noChangeArrowheads="1"/>
          </p:cNvSpPr>
          <p:nvPr/>
        </p:nvSpPr>
        <p:spPr bwMode="auto">
          <a:xfrm>
            <a:off x="4219575" y="5621338"/>
            <a:ext cx="4614863" cy="103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800" b="1" dirty="0">
                <a:ea typeface="SimHei" pitchFamily="2" charset="-122"/>
              </a:rPr>
              <a:t>Presented </a:t>
            </a:r>
            <a:r>
              <a:rPr lang="en-US" altLang="zh-TW" sz="1800" b="1" dirty="0" smtClean="0">
                <a:ea typeface="SimHei" pitchFamily="2" charset="-122"/>
              </a:rPr>
              <a:t>by Mei Guo   </a:t>
            </a:r>
            <a:endParaRPr lang="en-US" altLang="zh-TW" sz="1800" b="1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sz="1800" b="1" dirty="0" smtClean="0"/>
              <a:t>12</a:t>
            </a:r>
            <a:r>
              <a:rPr lang="en-US" sz="1800" b="1" baseline="30000" dirty="0" smtClean="0"/>
              <a:t>th</a:t>
            </a:r>
            <a:r>
              <a:rPr lang="en-US" sz="1800" b="1" dirty="0" smtClean="0"/>
              <a:t> </a:t>
            </a:r>
            <a:r>
              <a:rPr lang="en-US" sz="1800" b="1" dirty="0"/>
              <a:t>JCT-VC Meeting in </a:t>
            </a:r>
            <a:r>
              <a:rPr lang="en-US" sz="1800" b="1" dirty="0" smtClean="0"/>
              <a:t>Geneva</a:t>
            </a:r>
            <a:endParaRPr lang="en-US" altLang="zh-TW" sz="1800" b="1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sz="1800" b="1" dirty="0" smtClean="0"/>
              <a:t>14-23 Jan., 2013</a:t>
            </a:r>
            <a:endParaRPr lang="en-US" altLang="zh-TW" sz="1800" b="1" dirty="0">
              <a:ea typeface="SimHei" pitchFamily="2" charset="-122"/>
            </a:endParaRPr>
          </a:p>
        </p:txBody>
      </p:sp>
      <p:sp>
        <p:nvSpPr>
          <p:cNvPr id="8203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348038"/>
            <a:ext cx="8524875" cy="1223962"/>
          </a:xfrm>
        </p:spPr>
        <p:txBody>
          <a:bodyPr/>
          <a:lstStyle/>
          <a:p>
            <a:endParaRPr lang="en-US" sz="1800" dirty="0" smtClean="0"/>
          </a:p>
          <a:p>
            <a:r>
              <a:rPr lang="en-US" sz="2000" b="1" dirty="0" smtClean="0"/>
              <a:t>Mei Guo, Shan Liu, Shawmin Lei (</a:t>
            </a:r>
            <a:r>
              <a:rPr lang="en-US" sz="2000" b="1" dirty="0" err="1" smtClean="0"/>
              <a:t>MediaTek</a:t>
            </a:r>
            <a:r>
              <a:rPr lang="en-US" sz="2000" b="1" dirty="0" smtClean="0"/>
              <a:t> Inc.)</a:t>
            </a:r>
            <a:br>
              <a:rPr lang="en-US" sz="2000" b="1" dirty="0" smtClean="0"/>
            </a:br>
            <a:r>
              <a:rPr lang="en-CA" sz="2000" b="1" dirty="0" smtClean="0"/>
              <a:t>Joonyoung Park, </a:t>
            </a:r>
            <a:r>
              <a:rPr lang="en-US" sz="2000" b="1" dirty="0" err="1" smtClean="0"/>
              <a:t>Jungsun</a:t>
            </a:r>
            <a:r>
              <a:rPr lang="en-US" sz="2000" b="1" dirty="0" smtClean="0"/>
              <a:t> Kim, </a:t>
            </a:r>
            <a:r>
              <a:rPr lang="en-US" sz="2000" b="1" dirty="0" err="1" smtClean="0"/>
              <a:t>Byeongmoon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Jeon</a:t>
            </a:r>
            <a:r>
              <a:rPr lang="en-US" sz="2000" b="1" dirty="0" smtClean="0"/>
              <a:t> (LG)</a:t>
            </a:r>
          </a:p>
        </p:txBody>
      </p:sp>
      <p:pic>
        <p:nvPicPr>
          <p:cNvPr id="8204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images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09563" y="196627"/>
            <a:ext cx="4562475" cy="1000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33009" y="2967335"/>
            <a:ext cx="387798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</a:rPr>
              <a:t>Thank you!</a:t>
            </a:r>
            <a:endParaRPr lang="zh-CN" alt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6AD05E9-4B53-41F1-8D4C-F976F4C04A20}" type="slidenum">
              <a:rPr lang="en-US" altLang="ja-JP" smtClean="0"/>
              <a:pPr>
                <a:defRPr/>
              </a:pPr>
              <a:t>9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dirty="0" smtClean="0">
                <a:solidFill>
                  <a:srgbClr val="FF0000"/>
                </a:solidFill>
              </a:rPr>
              <a:t>Algorithm description</a:t>
            </a:r>
            <a:endParaRPr lang="en-US" altLang="zh-CN" dirty="0" smtClean="0"/>
          </a:p>
          <a:p>
            <a:r>
              <a:rPr lang="en-US" altLang="zh-TW" sz="2800" dirty="0" smtClean="0"/>
              <a:t>Experimental results</a:t>
            </a:r>
          </a:p>
          <a:p>
            <a:r>
              <a:rPr lang="en-US" altLang="zh-TW" sz="2800" dirty="0" smtClean="0"/>
              <a:t>Conclusions</a:t>
            </a:r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/>
              <a:t>Outline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C3EF89-0CDC-4F88-8E17-1B7ED785FF7F}" type="slidenum">
              <a:rPr lang="en-US" altLang="ja-JP" smtClean="0"/>
              <a:pPr>
                <a:defRPr/>
              </a:pPr>
              <a:t>1</a:t>
            </a:fld>
            <a:endParaRPr lang="en-US" altLang="ja-JP" smtClean="0"/>
          </a:p>
        </p:txBody>
      </p:sp>
    </p:spTree>
  </p:cSld>
  <p:clrMapOvr>
    <a:masterClrMapping/>
  </p:clrMapOvr>
  <p:transition advTm="934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622300" y="1042988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hangingPunct="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  <a:defRPr/>
            </a:pPr>
            <a:r>
              <a:rPr lang="en-US" dirty="0" smtClean="0"/>
              <a:t>Exploit the correlation between intra modes from different layers.</a:t>
            </a:r>
          </a:p>
          <a:p>
            <a:pPr marL="342900" indent="-342900" eaLnBrk="0" hangingPunct="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標楷體"/>
              </a:rPr>
              <a:t>Use collocated BL Intra mode to predict the intra mode in EL.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  <a:ea typeface="標楷體"/>
              </a:rPr>
              <a:t>The center 4x4 block A in the current EL PU is projected to BL.</a:t>
            </a:r>
            <a:endParaRPr lang="en-US" sz="1800" kern="0" dirty="0" smtClean="0">
              <a:solidFill>
                <a:srgbClr val="000000"/>
              </a:solidFill>
              <a:latin typeface="Arial"/>
              <a:ea typeface="標楷體"/>
            </a:endParaRPr>
          </a:p>
          <a:p>
            <a:pPr marL="342900" lvl="0" indent="-342900" eaLnBrk="0" hangingPunct="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  <a:defRPr/>
            </a:pPr>
            <a:endParaRPr lang="en-US" kern="0" dirty="0" smtClean="0"/>
          </a:p>
          <a:p>
            <a:pPr marL="342900" lvl="0" indent="-342900" eaLnBrk="0" hangingPunct="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  <a:defRPr/>
            </a:pPr>
            <a:r>
              <a:rPr lang="en-US" kern="0" dirty="0" smtClean="0"/>
              <a:t>EL intra mode coding uses 3 MPM from</a:t>
            </a: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r>
              <a:rPr lang="en-US" sz="2000" kern="0" dirty="0" err="1" smtClean="0">
                <a:solidFill>
                  <a:srgbClr val="000000"/>
                </a:solidFill>
                <a:latin typeface="Arial"/>
                <a:ea typeface="標楷體"/>
              </a:rPr>
              <a:t>modeBL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ea typeface="標楷體"/>
              </a:rPr>
              <a:t>, </a:t>
            </a:r>
            <a:r>
              <a:rPr lang="en-US" sz="2000" kern="0" dirty="0" err="1" smtClean="0">
                <a:solidFill>
                  <a:srgbClr val="000000"/>
                </a:solidFill>
                <a:latin typeface="Arial"/>
                <a:ea typeface="標楷體"/>
              </a:rPr>
              <a:t>modeLeft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ea typeface="標楷體"/>
              </a:rPr>
              <a:t>, </a:t>
            </a:r>
            <a:r>
              <a:rPr lang="en-US" sz="2000" kern="0" dirty="0" err="1" smtClean="0">
                <a:solidFill>
                  <a:srgbClr val="000000"/>
                </a:solidFill>
                <a:latin typeface="Arial"/>
                <a:ea typeface="標楷體"/>
              </a:rPr>
              <a:t>modeTop</a:t>
            </a:r>
            <a:endParaRPr lang="en-US" sz="2000" kern="0" dirty="0" smtClean="0">
              <a:solidFill>
                <a:srgbClr val="000000"/>
              </a:solidFill>
              <a:latin typeface="Arial"/>
              <a:ea typeface="標楷體"/>
            </a:endParaRPr>
          </a:p>
          <a:p>
            <a:pPr marL="1200150" lvl="2" indent="-285750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  <a:ea typeface="標楷體"/>
              </a:rPr>
              <a:t>If </a:t>
            </a:r>
            <a:r>
              <a:rPr lang="en-US" sz="2000" kern="0" dirty="0" err="1" smtClean="0">
                <a:solidFill>
                  <a:srgbClr val="000000"/>
                </a:solidFill>
                <a:latin typeface="Arial"/>
                <a:ea typeface="標楷體"/>
              </a:rPr>
              <a:t>modeLeft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ea typeface="標楷體"/>
              </a:rPr>
              <a:t> or </a:t>
            </a:r>
            <a:r>
              <a:rPr lang="en-US" sz="2000" kern="0" dirty="0" err="1" smtClean="0">
                <a:solidFill>
                  <a:srgbClr val="000000"/>
                </a:solidFill>
                <a:latin typeface="Arial"/>
                <a:ea typeface="標楷體"/>
              </a:rPr>
              <a:t>modeTop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ea typeface="標楷體"/>
              </a:rPr>
              <a:t> is </a:t>
            </a:r>
            <a:r>
              <a:rPr lang="en-US" sz="2000" kern="0" dirty="0" err="1" smtClean="0">
                <a:solidFill>
                  <a:srgbClr val="000000"/>
                </a:solidFill>
                <a:latin typeface="Arial"/>
                <a:ea typeface="標楷體"/>
              </a:rPr>
              <a:t>Intra_BL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ea typeface="標楷體"/>
              </a:rPr>
              <a:t> mode, the collocated BL intra mode of left or top neighbor is used.</a:t>
            </a:r>
          </a:p>
          <a:p>
            <a:pPr marL="742950" lvl="1" indent="-285750" eaLnBrk="0" hangingPunct="0">
              <a:spcBef>
                <a:spcPct val="20000"/>
              </a:spcBef>
            </a:pPr>
            <a:endParaRPr lang="en-US" sz="2000" kern="0" dirty="0" smtClean="0">
              <a:solidFill>
                <a:srgbClr val="000000"/>
              </a:solidFill>
              <a:latin typeface="Arial"/>
              <a:ea typeface="標楷體"/>
            </a:endParaRPr>
          </a:p>
          <a:p>
            <a:pPr marL="742950" lvl="1" indent="-285750" eaLnBrk="0" hangingPunct="0">
              <a:spcBef>
                <a:spcPct val="20000"/>
              </a:spcBef>
              <a:buFontTx/>
              <a:buChar char="–"/>
            </a:pPr>
            <a:endParaRPr lang="en-US" sz="1800" kern="0" dirty="0" smtClean="0">
              <a:solidFill>
                <a:srgbClr val="000000"/>
              </a:solidFill>
              <a:latin typeface="Arial"/>
              <a:ea typeface="標楷體"/>
            </a:endParaRPr>
          </a:p>
          <a:p>
            <a:pPr marL="342900" lvl="0" indent="-342900" eaLnBrk="0" hangingPunct="0">
              <a:spcBef>
                <a:spcPct val="50000"/>
              </a:spcBef>
              <a:buClr>
                <a:srgbClr val="ED6D00"/>
              </a:buClr>
              <a:defRPr/>
            </a:pPr>
            <a:endParaRPr lang="en-US" kern="0" dirty="0" smtClean="0"/>
          </a:p>
          <a:p>
            <a:pPr marL="342900" lvl="0" indent="-342900" eaLnBrk="0" hangingPunct="0">
              <a:spcBef>
                <a:spcPct val="50000"/>
              </a:spcBef>
              <a:buClr>
                <a:srgbClr val="ED6D00"/>
              </a:buClr>
              <a:defRPr/>
            </a:pPr>
            <a:endParaRPr lang="en-US" kern="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Algorithm Description</a:t>
            </a:r>
            <a:endParaRPr lang="en-US" sz="3600" dirty="0"/>
          </a:p>
        </p:txBody>
      </p:sp>
      <p:pic>
        <p:nvPicPr>
          <p:cNvPr id="6147" name="Object 5"/>
          <p:cNvPicPr>
            <a:picLocks noChangeAspect="1" noChangeArrowheads="1"/>
          </p:cNvPicPr>
          <p:nvPr/>
        </p:nvPicPr>
        <p:blipFill>
          <a:blip r:embed="rId2" cstate="print"/>
          <a:srcRect t="-583" b="-583"/>
          <a:stretch>
            <a:fillRect/>
          </a:stretch>
        </p:blipFill>
        <p:spPr bwMode="auto">
          <a:xfrm>
            <a:off x="6660232" y="3335076"/>
            <a:ext cx="1152128" cy="1102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Put </a:t>
            </a:r>
            <a:r>
              <a:rPr lang="en-US" dirty="0" err="1" smtClean="0"/>
              <a:t>modeBL</a:t>
            </a:r>
            <a:r>
              <a:rPr lang="en-US" dirty="0" smtClean="0"/>
              <a:t>, </a:t>
            </a:r>
            <a:r>
              <a:rPr lang="en-US" dirty="0" err="1" smtClean="0"/>
              <a:t>modeLeft</a:t>
            </a:r>
            <a:r>
              <a:rPr lang="en-US" dirty="0" smtClean="0"/>
              <a:t>, </a:t>
            </a:r>
            <a:r>
              <a:rPr lang="en-US" dirty="0" err="1" smtClean="0"/>
              <a:t>modeTop</a:t>
            </a:r>
            <a:r>
              <a:rPr lang="en-US" dirty="0" smtClean="0"/>
              <a:t> into MPM[] .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cs typeface="+mn-cs"/>
              </a:rPr>
              <a:t>If (available &amp;&amp; Not DC /Planar)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cs typeface="+mn-cs"/>
              </a:rPr>
              <a:t>With priority: </a:t>
            </a:r>
            <a:r>
              <a:rPr lang="en-CA" dirty="0" err="1" smtClean="0"/>
              <a:t>modeBL</a:t>
            </a:r>
            <a:r>
              <a:rPr lang="en-CA" dirty="0" smtClean="0"/>
              <a:t>&gt;</a:t>
            </a:r>
            <a:r>
              <a:rPr lang="en-CA" dirty="0" err="1" smtClean="0"/>
              <a:t>modeLeft</a:t>
            </a:r>
            <a:r>
              <a:rPr lang="en-CA" dirty="0" smtClean="0"/>
              <a:t>&gt;</a:t>
            </a:r>
            <a:r>
              <a:rPr lang="en-CA" dirty="0" err="1" smtClean="0"/>
              <a:t>modeTop</a:t>
            </a:r>
            <a:endParaRPr lang="en-CA" dirty="0" smtClean="0"/>
          </a:p>
          <a:p>
            <a:pPr lvl="1"/>
            <a:r>
              <a:rPr lang="en-CA" dirty="0" smtClean="0"/>
              <a:t>Remove repetition</a:t>
            </a:r>
          </a:p>
          <a:p>
            <a:pPr lvl="1"/>
            <a:r>
              <a:rPr lang="en-CA" i="1" dirty="0" smtClean="0">
                <a:solidFill>
                  <a:srgbClr val="000000"/>
                </a:solidFill>
                <a:cs typeface="+mn-cs"/>
              </a:rPr>
              <a:t>N:</a:t>
            </a:r>
            <a:r>
              <a:rPr lang="en-CA" dirty="0" smtClean="0">
                <a:solidFill>
                  <a:srgbClr val="000000"/>
                </a:solidFill>
                <a:cs typeface="+mn-cs"/>
              </a:rPr>
              <a:t> the number of the modes available in MPM[]</a:t>
            </a:r>
            <a:endParaRPr lang="en-US" dirty="0" smtClean="0">
              <a:solidFill>
                <a:srgbClr val="000000"/>
              </a:solidFill>
              <a:cs typeface="+mn-cs"/>
            </a:endParaRPr>
          </a:p>
          <a:p>
            <a:pPr lvl="0"/>
            <a:r>
              <a:rPr lang="en-CA" i="1" dirty="0" smtClean="0"/>
              <a:t>N</a:t>
            </a:r>
            <a:r>
              <a:rPr lang="en-CA" dirty="0" smtClean="0"/>
              <a:t> = 2, MPM = {MPM[0], MPM[1], DC}</a:t>
            </a:r>
            <a:endParaRPr lang="en-US" dirty="0" smtClean="0"/>
          </a:p>
          <a:p>
            <a:pPr lvl="0"/>
            <a:r>
              <a:rPr lang="en-CA" i="1" dirty="0" smtClean="0"/>
              <a:t>N</a:t>
            </a:r>
            <a:r>
              <a:rPr lang="en-CA" dirty="0" smtClean="0"/>
              <a:t> = 1, MPM = {MPM[0], MPM[0]-1, MPM[0]+1}</a:t>
            </a:r>
            <a:endParaRPr lang="en-US" dirty="0" smtClean="0"/>
          </a:p>
          <a:p>
            <a:pPr lvl="0"/>
            <a:r>
              <a:rPr lang="en-CA" i="1" dirty="0" smtClean="0"/>
              <a:t>N </a:t>
            </a:r>
            <a:r>
              <a:rPr lang="en-CA" dirty="0" smtClean="0"/>
              <a:t>= 0, MPM = {DC, VER, HOR}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If </a:t>
            </a:r>
            <a:r>
              <a:rPr lang="en-CA" dirty="0" err="1" smtClean="0"/>
              <a:t>modeBL</a:t>
            </a:r>
            <a:r>
              <a:rPr lang="en-CA" dirty="0" smtClean="0"/>
              <a:t> is available and is not DC/Planar, MPM = {</a:t>
            </a:r>
            <a:r>
              <a:rPr lang="en-CA" dirty="0" err="1" smtClean="0"/>
              <a:t>modeBL</a:t>
            </a:r>
            <a:r>
              <a:rPr lang="en-CA" dirty="0" smtClean="0"/>
              <a:t>, modeBL+1, modeBL-1}.</a:t>
            </a:r>
            <a:endParaRPr lang="en-US" dirty="0" smtClean="0"/>
          </a:p>
          <a:p>
            <a:pPr lvl="0"/>
            <a:r>
              <a:rPr lang="en-US" dirty="0" smtClean="0"/>
              <a:t>Otherwise</a:t>
            </a:r>
          </a:p>
          <a:p>
            <a:pPr lvl="1"/>
            <a:r>
              <a:rPr lang="en-US" dirty="0" err="1" smtClean="0"/>
              <a:t>modeLeft</a:t>
            </a:r>
            <a:r>
              <a:rPr lang="en-US" dirty="0" smtClean="0"/>
              <a:t>!=</a:t>
            </a:r>
            <a:r>
              <a:rPr lang="en-US" dirty="0" err="1" smtClean="0"/>
              <a:t>modeTop</a:t>
            </a:r>
            <a:r>
              <a:rPr lang="en-US" dirty="0" smtClean="0"/>
              <a:t>, none of </a:t>
            </a:r>
            <a:r>
              <a:rPr lang="en-US" dirty="0" err="1" smtClean="0"/>
              <a:t>modeLeft</a:t>
            </a:r>
            <a:r>
              <a:rPr lang="en-US" dirty="0" smtClean="0"/>
              <a:t> and </a:t>
            </a:r>
            <a:r>
              <a:rPr lang="en-US" dirty="0" err="1" smtClean="0"/>
              <a:t>modeTop</a:t>
            </a:r>
            <a:r>
              <a:rPr lang="en-US" dirty="0" smtClean="0"/>
              <a:t> is Planar, MPM = {</a:t>
            </a:r>
            <a:r>
              <a:rPr lang="en-US" dirty="0" err="1" smtClean="0"/>
              <a:t>modeLeft</a:t>
            </a:r>
            <a:r>
              <a:rPr lang="en-US" dirty="0" smtClean="0"/>
              <a:t>, </a:t>
            </a:r>
            <a:r>
              <a:rPr lang="en-US" dirty="0" err="1" smtClean="0"/>
              <a:t>modeTop</a:t>
            </a:r>
            <a:r>
              <a:rPr lang="en-US" dirty="0" smtClean="0"/>
              <a:t>, Planar}</a:t>
            </a:r>
          </a:p>
          <a:p>
            <a:pPr lvl="1"/>
            <a:r>
              <a:rPr lang="en-US" dirty="0" err="1" smtClean="0"/>
              <a:t>modeLeft</a:t>
            </a:r>
            <a:r>
              <a:rPr lang="en-US" dirty="0" smtClean="0"/>
              <a:t>!=</a:t>
            </a:r>
            <a:r>
              <a:rPr lang="en-US" dirty="0" err="1" smtClean="0"/>
              <a:t>modeTop</a:t>
            </a:r>
            <a:r>
              <a:rPr lang="en-US" dirty="0" smtClean="0"/>
              <a:t>, one of </a:t>
            </a:r>
            <a:r>
              <a:rPr lang="en-US" dirty="0" err="1" smtClean="0"/>
              <a:t>modeLeft</a:t>
            </a:r>
            <a:r>
              <a:rPr lang="en-US" dirty="0" smtClean="0"/>
              <a:t> and </a:t>
            </a:r>
            <a:r>
              <a:rPr lang="en-US" dirty="0" err="1" smtClean="0"/>
              <a:t>modeTop</a:t>
            </a:r>
            <a:r>
              <a:rPr lang="en-US" dirty="0" smtClean="0"/>
              <a:t> is Planar, MPM = {</a:t>
            </a:r>
            <a:r>
              <a:rPr lang="en-US" dirty="0" err="1" smtClean="0"/>
              <a:t>modeLeft</a:t>
            </a:r>
            <a:r>
              <a:rPr lang="en-US" dirty="0" smtClean="0"/>
              <a:t>, </a:t>
            </a:r>
            <a:r>
              <a:rPr lang="en-US" dirty="0" err="1" smtClean="0"/>
              <a:t>modeTop</a:t>
            </a:r>
            <a:r>
              <a:rPr lang="en-US" dirty="0" smtClean="0"/>
              <a:t>, DC}</a:t>
            </a:r>
          </a:p>
          <a:p>
            <a:pPr lvl="1"/>
            <a:r>
              <a:rPr lang="en-US" dirty="0" err="1" smtClean="0"/>
              <a:t>modeLeft</a:t>
            </a:r>
            <a:r>
              <a:rPr lang="en-US" dirty="0" smtClean="0"/>
              <a:t>!=</a:t>
            </a:r>
            <a:r>
              <a:rPr lang="en-US" dirty="0" err="1" smtClean="0"/>
              <a:t>modeTop</a:t>
            </a:r>
            <a:r>
              <a:rPr lang="en-US" dirty="0" smtClean="0"/>
              <a:t>, all of </a:t>
            </a:r>
            <a:r>
              <a:rPr lang="en-US" dirty="0" err="1" smtClean="0"/>
              <a:t>modeLeft</a:t>
            </a:r>
            <a:r>
              <a:rPr lang="en-US" dirty="0" smtClean="0"/>
              <a:t> and </a:t>
            </a:r>
            <a:r>
              <a:rPr lang="en-US" dirty="0" err="1" smtClean="0"/>
              <a:t>modeTop</a:t>
            </a:r>
            <a:r>
              <a:rPr lang="en-US" dirty="0" smtClean="0"/>
              <a:t> are DC/Planar, MPM = {</a:t>
            </a:r>
            <a:r>
              <a:rPr lang="en-US" dirty="0" err="1" smtClean="0"/>
              <a:t>modeLeft</a:t>
            </a:r>
            <a:r>
              <a:rPr lang="en-US" dirty="0" smtClean="0"/>
              <a:t>, </a:t>
            </a:r>
            <a:r>
              <a:rPr lang="en-US" dirty="0" err="1" smtClean="0"/>
              <a:t>modeTop</a:t>
            </a:r>
            <a:r>
              <a:rPr lang="en-US" dirty="0" smtClean="0"/>
              <a:t>, VER}</a:t>
            </a:r>
          </a:p>
          <a:p>
            <a:pPr lvl="1"/>
            <a:r>
              <a:rPr lang="en-US" dirty="0" err="1" smtClean="0"/>
              <a:t>modeLeft</a:t>
            </a:r>
            <a:r>
              <a:rPr lang="en-US" dirty="0" smtClean="0"/>
              <a:t> = </a:t>
            </a:r>
            <a:r>
              <a:rPr lang="en-US" dirty="0" err="1" smtClean="0"/>
              <a:t>modeTop</a:t>
            </a:r>
            <a:r>
              <a:rPr lang="en-US" dirty="0" smtClean="0"/>
              <a:t> = DC/Planar, MPM = {Planar, DC, VER}</a:t>
            </a:r>
          </a:p>
          <a:p>
            <a:pPr lvl="1"/>
            <a:r>
              <a:rPr lang="en-US" dirty="0" err="1" smtClean="0"/>
              <a:t>modeLeft</a:t>
            </a:r>
            <a:r>
              <a:rPr lang="en-US" dirty="0" smtClean="0"/>
              <a:t> = </a:t>
            </a:r>
            <a:r>
              <a:rPr lang="en-US" dirty="0" err="1" smtClean="0"/>
              <a:t>modeTop</a:t>
            </a:r>
            <a:r>
              <a:rPr lang="en-US" dirty="0" smtClean="0"/>
              <a:t> != DC/Planar, MPM = {</a:t>
            </a:r>
            <a:r>
              <a:rPr lang="en-US" dirty="0" err="1" smtClean="0"/>
              <a:t>modeLeft</a:t>
            </a:r>
            <a:r>
              <a:rPr lang="en-US" dirty="0" smtClean="0"/>
              <a:t>, modeLeft+1, modeLeft-1}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If </a:t>
            </a:r>
            <a:r>
              <a:rPr lang="en-CA" dirty="0" err="1" smtClean="0"/>
              <a:t>modeBL</a:t>
            </a:r>
            <a:r>
              <a:rPr lang="en-CA" dirty="0" smtClean="0"/>
              <a:t> is available and is not DC/Planar, MPM = {</a:t>
            </a:r>
            <a:r>
              <a:rPr lang="en-CA" dirty="0" err="1" smtClean="0"/>
              <a:t>modeBL</a:t>
            </a:r>
            <a:r>
              <a:rPr lang="en-CA" dirty="0" smtClean="0"/>
              <a:t>, modeBL+1, modeBL-1}.</a:t>
            </a:r>
            <a:endParaRPr lang="en-US" dirty="0" smtClean="0"/>
          </a:p>
          <a:p>
            <a:pPr lvl="0"/>
            <a:r>
              <a:rPr lang="en-US" dirty="0" smtClean="0"/>
              <a:t>Otherwise</a:t>
            </a:r>
          </a:p>
          <a:p>
            <a:pPr lvl="1"/>
            <a:r>
              <a:rPr lang="en-US" dirty="0" err="1" smtClean="0"/>
              <a:t>modeLeft</a:t>
            </a:r>
            <a:r>
              <a:rPr lang="en-US" dirty="0" smtClean="0"/>
              <a:t>!=</a:t>
            </a:r>
            <a:r>
              <a:rPr lang="en-US" dirty="0" err="1" smtClean="0"/>
              <a:t>modeTop</a:t>
            </a:r>
            <a:r>
              <a:rPr lang="en-US" dirty="0" smtClean="0"/>
              <a:t>, none of </a:t>
            </a:r>
            <a:r>
              <a:rPr lang="en-US" dirty="0" err="1" smtClean="0"/>
              <a:t>modeLeft</a:t>
            </a:r>
            <a:r>
              <a:rPr lang="en-US" dirty="0" smtClean="0"/>
              <a:t> and </a:t>
            </a:r>
            <a:r>
              <a:rPr lang="en-US" dirty="0" err="1" smtClean="0"/>
              <a:t>modeTop</a:t>
            </a:r>
            <a:r>
              <a:rPr lang="en-US" dirty="0" smtClean="0"/>
              <a:t> is DC/Planar, MPM = {</a:t>
            </a:r>
            <a:r>
              <a:rPr lang="en-US" dirty="0" err="1" smtClean="0"/>
              <a:t>modeLeft</a:t>
            </a:r>
            <a:r>
              <a:rPr lang="en-US" dirty="0" smtClean="0"/>
              <a:t>, </a:t>
            </a:r>
            <a:r>
              <a:rPr lang="en-US" dirty="0" err="1" smtClean="0"/>
              <a:t>modeTop</a:t>
            </a:r>
            <a:r>
              <a:rPr lang="en-US" dirty="0" smtClean="0"/>
              <a:t>, DC}</a:t>
            </a:r>
          </a:p>
          <a:p>
            <a:pPr lvl="1"/>
            <a:r>
              <a:rPr lang="en-US" dirty="0" err="1" smtClean="0"/>
              <a:t>modeLeft</a:t>
            </a:r>
            <a:r>
              <a:rPr lang="en-US" dirty="0" smtClean="0"/>
              <a:t> = </a:t>
            </a:r>
            <a:r>
              <a:rPr lang="en-US" dirty="0" err="1" smtClean="0"/>
              <a:t>modeTop</a:t>
            </a:r>
            <a:r>
              <a:rPr lang="en-US" dirty="0" smtClean="0"/>
              <a:t> != DC/Planar, MPM = {</a:t>
            </a:r>
            <a:r>
              <a:rPr lang="en-US" dirty="0" err="1" smtClean="0"/>
              <a:t>modeLeft</a:t>
            </a:r>
            <a:r>
              <a:rPr lang="en-US" dirty="0" smtClean="0"/>
              <a:t>, modeLeft+1, modeLeft-1}</a:t>
            </a:r>
          </a:p>
          <a:p>
            <a:pPr lvl="1"/>
            <a:r>
              <a:rPr lang="en-US" dirty="0" smtClean="0"/>
              <a:t>otherwise , MPM = {DC, VER, HOR}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000" dirty="0" smtClean="0"/>
              <a:t>Anchor – SMuC-0.1.1</a:t>
            </a:r>
          </a:p>
          <a:p>
            <a:pPr>
              <a:spcBef>
                <a:spcPts val="1200"/>
              </a:spcBef>
            </a:pPr>
            <a:r>
              <a:rPr lang="en-US" altLang="zh-TW" sz="2000" dirty="0" smtClean="0"/>
              <a:t>Thank Leibniz </a:t>
            </a:r>
            <a:r>
              <a:rPr lang="en-US" altLang="zh-TW" sz="2000" dirty="0" err="1" smtClean="0"/>
              <a:t>Uni</a:t>
            </a:r>
            <a:r>
              <a:rPr lang="en-US" altLang="zh-TW" sz="2000" dirty="0" smtClean="0"/>
              <a:t> Hannover and Samsung and for cross verifying our results (L0172 </a:t>
            </a:r>
            <a:r>
              <a:rPr lang="en-US" altLang="zh-TW" sz="2000" smtClean="0"/>
              <a:t>and L0405)</a:t>
            </a:r>
            <a:r>
              <a:rPr lang="en-US" altLang="zh-TW" sz="2800" smtClean="0"/>
              <a:t>.</a:t>
            </a:r>
            <a:endParaRPr lang="en-US" altLang="zh-TW" sz="2800" dirty="0" smtClean="0"/>
          </a:p>
          <a:p>
            <a:endParaRPr lang="en-US" altLang="zh-TW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Experimental Results (1/2)</a:t>
            </a:r>
            <a:endParaRPr lang="en-US" dirty="0"/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9BEAE61-D3E8-4E10-8FF6-A6C319B8291F}" type="slidenum">
              <a:rPr lang="en-US" altLang="ja-JP" smtClean="0"/>
              <a:pPr>
                <a:defRPr/>
              </a:pPr>
              <a:t>6</a:t>
            </a:fld>
            <a:endParaRPr lang="en-US" altLang="ja-JP" smtClean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187624" y="2492896"/>
          <a:ext cx="5184576" cy="1219200"/>
        </p:xfrm>
        <a:graphic>
          <a:graphicData uri="http://schemas.openxmlformats.org/drawingml/2006/table">
            <a:tbl>
              <a:tblPr/>
              <a:tblGrid>
                <a:gridCol w="1181140"/>
                <a:gridCol w="646519"/>
                <a:gridCol w="683819"/>
                <a:gridCol w="621653"/>
                <a:gridCol w="683819"/>
                <a:gridCol w="696247"/>
                <a:gridCol w="671379"/>
              </a:tblGrid>
              <a:tr h="22860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(EL+BL)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 1.5x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Method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Method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2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Method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728535" y="3933056"/>
          <a:ext cx="4427640" cy="1440160"/>
        </p:xfrm>
        <a:graphic>
          <a:graphicData uri="http://schemas.openxmlformats.org/drawingml/2006/table">
            <a:tbl>
              <a:tblPr/>
              <a:tblGrid>
                <a:gridCol w="1343853"/>
                <a:gridCol w="735582"/>
                <a:gridCol w="778021"/>
                <a:gridCol w="778021"/>
                <a:gridCol w="792163"/>
              </a:tblGrid>
              <a:tr h="28803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Run-time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 1.5x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32">
                <a:tc v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Enc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Dec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Enc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Dec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Method 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102.6%</a:t>
                      </a:r>
                      <a:endParaRPr lang="en-US" sz="1600" dirty="0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100.6%</a:t>
                      </a:r>
                      <a:endParaRPr lang="en-US" sz="1600" dirty="0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102.2%</a:t>
                      </a:r>
                      <a:endParaRPr lang="en-US" sz="1600" dirty="0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100.4%</a:t>
                      </a:r>
                      <a:endParaRPr lang="en-US" sz="1600" dirty="0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Method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2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103.5%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100.5%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101.8%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99.4%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Method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103.6%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99.5%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104.2%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100.6%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parsing dependency by disabling MDCS.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 (2/2)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AB438C9-314F-4713-BC6C-DBD72B59DF15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746350" y="1883296"/>
          <a:ext cx="5184576" cy="1219200"/>
        </p:xfrm>
        <a:graphic>
          <a:graphicData uri="http://schemas.openxmlformats.org/drawingml/2006/table">
            <a:tbl>
              <a:tblPr/>
              <a:tblGrid>
                <a:gridCol w="1181140"/>
                <a:gridCol w="646519"/>
                <a:gridCol w="683819"/>
                <a:gridCol w="621653"/>
                <a:gridCol w="683819"/>
                <a:gridCol w="696247"/>
                <a:gridCol w="671379"/>
              </a:tblGrid>
              <a:tr h="22860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(EL+BL)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 1.5x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Method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Method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2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Method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124818" y="3429000"/>
          <a:ext cx="4427640" cy="1440160"/>
        </p:xfrm>
        <a:graphic>
          <a:graphicData uri="http://schemas.openxmlformats.org/drawingml/2006/table">
            <a:tbl>
              <a:tblPr/>
              <a:tblGrid>
                <a:gridCol w="1343853"/>
                <a:gridCol w="735582"/>
                <a:gridCol w="778021"/>
                <a:gridCol w="778021"/>
                <a:gridCol w="792163"/>
              </a:tblGrid>
              <a:tr h="28803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Run-time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AI 1.5x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8032">
                <a:tc v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Enc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Dec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Enc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Dec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Method 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102.7%</a:t>
                      </a:r>
                      <a:endParaRPr lang="en-US" sz="1600" dirty="0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100.5%</a:t>
                      </a:r>
                      <a:endParaRPr lang="en-US" sz="1600" dirty="0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102.4%</a:t>
                      </a:r>
                      <a:endParaRPr lang="en-US" sz="1600" dirty="0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100.4%</a:t>
                      </a:r>
                      <a:endParaRPr lang="en-US" sz="1600" dirty="0"/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Method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2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104.4%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100.5%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103.7%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100.4%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Method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103.8%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100.1%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104.8%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100.5%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Proposed three methods to improved the efficiency of intra mode coding at EL by exploiting the correlation between intra modes from different layers.</a:t>
            </a:r>
          </a:p>
          <a:p>
            <a:r>
              <a:rPr lang="en-US" altLang="zh-CN" dirty="0" smtClean="0"/>
              <a:t>Experimental Results:</a:t>
            </a:r>
          </a:p>
          <a:p>
            <a:pPr lvl="1"/>
            <a:r>
              <a:rPr lang="en-US" altLang="zh-TW" dirty="0" smtClean="0"/>
              <a:t>BD-rate reduction of 0.4% and 0.2% for AI2x and AI1.5x</a:t>
            </a:r>
          </a:p>
          <a:p>
            <a:pPr lvl="1"/>
            <a:endParaRPr lang="en-US" altLang="zh-CN" dirty="0" smtClean="0"/>
          </a:p>
          <a:p>
            <a:pPr lvl="0"/>
            <a:r>
              <a:rPr lang="en-US" altLang="zh-CN" dirty="0" smtClean="0"/>
              <a:t>Recommend to be evaluated together with other related TE proposals.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ffectLst/>
              </a:rPr>
              <a:t>Conclusions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06593F-8E70-483E-B786-214DE94B60D2}" type="slidenum">
              <a:rPr lang="en-US" altLang="ja-JP" smtClean="0"/>
              <a:pPr>
                <a:defRPr/>
              </a:pPr>
              <a:t>8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15509</TotalTime>
  <Words>686</Words>
  <Application>Microsoft Office PowerPoint</Application>
  <PresentationFormat>On-screen Show (4:3)</PresentationFormat>
  <Paragraphs>174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Corporate ppt templatel_Confidential A</vt:lpstr>
      <vt:lpstr>NonTE5.1 : Inter-layer Intra Mode Prediction </vt:lpstr>
      <vt:lpstr>Outline</vt:lpstr>
      <vt:lpstr>Algorithm Description</vt:lpstr>
      <vt:lpstr>Method 1</vt:lpstr>
      <vt:lpstr>Method 2</vt:lpstr>
      <vt:lpstr>Method 3</vt:lpstr>
      <vt:lpstr>Experimental Results (1/2)</vt:lpstr>
      <vt:lpstr>Experimental Results (2/2)</vt:lpstr>
      <vt:lpstr>Conclusions</vt:lpstr>
      <vt:lpstr>Slide 9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Chia-Yang Tsai (MediaTek)</dc:creator>
  <cp:keywords>Confidential A</cp:keywords>
  <dc:description>Confidential A</dc:description>
  <cp:lastModifiedBy>MTK30274</cp:lastModifiedBy>
  <cp:revision>1774</cp:revision>
  <dcterms:created xsi:type="dcterms:W3CDTF">2008-02-20T09:40:59Z</dcterms:created>
  <dcterms:modified xsi:type="dcterms:W3CDTF">2013-01-13T02:41:57Z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1405964661</vt:i4>
  </property>
  <property fmtid="{D5CDD505-2E9C-101B-9397-08002B2CF9AE}" pid="3" name="_NewReviewCycle">
    <vt:lpwstr/>
  </property>
  <property fmtid="{D5CDD505-2E9C-101B-9397-08002B2CF9AE}" pid="4" name="_EmailSubject">
    <vt:lpwstr>Slides for F122 and F123</vt:lpwstr>
  </property>
  <property fmtid="{D5CDD505-2E9C-101B-9397-08002B2CF9AE}" pid="5" name="_AuthorEmail">
    <vt:lpwstr>shawmin.lei@mediatek.com</vt:lpwstr>
  </property>
  <property fmtid="{D5CDD505-2E9C-101B-9397-08002B2CF9AE}" pid="6" name="_AuthorEmailDisplayName">
    <vt:lpwstr>Shawmin Lei(雷少民)</vt:lpwstr>
  </property>
</Properties>
</file>