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399" r:id="rId2"/>
    <p:sldId id="396" r:id="rId3"/>
    <p:sldId id="400" r:id="rId4"/>
    <p:sldId id="390" r:id="rId5"/>
    <p:sldId id="401" r:id="rId6"/>
    <p:sldId id="392" r:id="rId7"/>
    <p:sldId id="393" r:id="rId8"/>
  </p:sldIdLst>
  <p:sldSz cx="9144000" cy="6858000" type="screen4x3"/>
  <p:notesSz cx="6797675" cy="98742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6D00"/>
    <a:srgbClr val="CCFF99"/>
    <a:srgbClr val="CCECFF"/>
    <a:srgbClr val="66CCFF"/>
    <a:srgbClr val="FFFF99"/>
    <a:srgbClr val="FFCCFF"/>
    <a:srgbClr val="205885"/>
    <a:srgbClr val="006EB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675" autoAdjust="0"/>
    <p:restoredTop sz="83861" autoAdjust="0"/>
  </p:normalViewPr>
  <p:slideViewPr>
    <p:cSldViewPr snapToObjects="1">
      <p:cViewPr>
        <p:scale>
          <a:sx n="66" d="100"/>
          <a:sy n="66" d="100"/>
        </p:scale>
        <p:origin x="-1380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66" d="100"/>
          <a:sy n="66" d="100"/>
        </p:scale>
        <p:origin x="-2040" y="-114"/>
      </p:cViewPr>
      <p:guideLst>
        <p:guide orient="horz" pos="3110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80538"/>
            <a:ext cx="294640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380538"/>
            <a:ext cx="294640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9785935E-F402-401D-9BD0-E9DCF27DC3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1863" y="741363"/>
            <a:ext cx="4933950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691063"/>
            <a:ext cx="4984750" cy="444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80538"/>
            <a:ext cx="294640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380538"/>
            <a:ext cx="294640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1C74BDD6-4322-4D7E-AA88-103518E3B2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A7F559F-AFEA-47B2-AC71-D2B93110DA72}" type="slidenum">
              <a:rPr lang="en-US" smtClean="0"/>
              <a:pPr>
                <a:defRPr/>
              </a:pPr>
              <a:t>0</a:t>
            </a:fld>
            <a:endParaRPr lang="en-US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9B2C413-89B7-4B53-8176-FCAB9188DDB3}" type="slidenum">
              <a:rPr lang="en-US" smtClean="0"/>
              <a:pPr>
                <a:defRPr/>
              </a:pPr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108FD39-28C7-4BCB-91BF-006439AA2F0B}" type="slidenum">
              <a:rPr lang="en-US" smtClean="0"/>
              <a:pPr>
                <a:defRPr/>
              </a:pPr>
              <a:t>6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1" descr="cover_bac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74850"/>
            <a:ext cx="916305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6" descr="bar_white_bot"/>
          <p:cNvPicPr>
            <a:picLocks noChangeAspect="1" noChangeArrowheads="1"/>
          </p:cNvPicPr>
          <p:nvPr/>
        </p:nvPicPr>
        <p:blipFill>
          <a:blip r:embed="rId3" cstate="print"/>
          <a:srcRect b="1707"/>
          <a:stretch>
            <a:fillRect/>
          </a:stretch>
        </p:blipFill>
        <p:spPr bwMode="auto">
          <a:xfrm>
            <a:off x="0" y="5303838"/>
            <a:ext cx="91440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8" descr="bar_white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4" descr="bar_white_2"/>
          <p:cNvPicPr>
            <a:picLocks noChangeAspect="1" noChangeArrowheads="1"/>
          </p:cNvPicPr>
          <p:nvPr/>
        </p:nvPicPr>
        <p:blipFill>
          <a:blip r:embed="rId4" cstate="print"/>
          <a:srcRect l="47466" r="4236"/>
          <a:stretch>
            <a:fillRect/>
          </a:stretch>
        </p:blipFill>
        <p:spPr bwMode="auto">
          <a:xfrm>
            <a:off x="4178300" y="0"/>
            <a:ext cx="4416425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9" descr="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35"/>
          <p:cNvSpPr>
            <a:spLocks noChangeArrowheads="1"/>
          </p:cNvSpPr>
          <p:nvPr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altLang="zh-TW" sz="1400" b="1" dirty="0">
                <a:solidFill>
                  <a:srgbClr val="E86C1F"/>
                </a:solidFill>
                <a:ea typeface="SimHei" pitchFamily="2" charset="-122"/>
              </a:rPr>
              <a:t>JCTVC-C193</a:t>
            </a:r>
            <a:endParaRPr lang="zh-TW" altLang="en-US" sz="1400" b="1" dirty="0">
              <a:solidFill>
                <a:srgbClr val="E86C1F"/>
              </a:solidFill>
              <a:ea typeface="新細明體" charset="-120"/>
            </a:endParaRPr>
          </a:p>
        </p:txBody>
      </p:sp>
      <p:pic>
        <p:nvPicPr>
          <p:cNvPr id="10" name="Picture 37" descr="bar_white_bot"/>
          <p:cNvPicPr>
            <a:picLocks noChangeAspect="1" noChangeArrowheads="1"/>
          </p:cNvPicPr>
          <p:nvPr/>
        </p:nvPicPr>
        <p:blipFill>
          <a:blip r:embed="rId3" cstate="print"/>
          <a:srcRect l="36562" r="27742" b="1707"/>
          <a:stretch>
            <a:fillRect/>
          </a:stretch>
        </p:blipFill>
        <p:spPr bwMode="auto">
          <a:xfrm>
            <a:off x="3151188" y="5303838"/>
            <a:ext cx="32639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 Box 20"/>
          <p:cNvSpPr txBox="1">
            <a:spLocks noChangeArrowheads="1"/>
          </p:cNvSpPr>
          <p:nvPr/>
        </p:nvSpPr>
        <p:spPr bwMode="auto">
          <a:xfrm>
            <a:off x="608013" y="6226175"/>
            <a:ext cx="28813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rgbClr val="777777"/>
                </a:solidFill>
                <a:ea typeface="SimHei" pitchFamily="2" charset="-122"/>
              </a:rPr>
              <a:t>Copyright © MediaTek</a:t>
            </a:r>
            <a:r>
              <a:rPr lang="en-US" altLang="zh-TW" sz="1000">
                <a:solidFill>
                  <a:srgbClr val="777777"/>
                </a:solidFill>
                <a:ea typeface="SimHei" pitchFamily="2" charset="-122"/>
              </a:rPr>
              <a:t> Inc. </a:t>
            </a:r>
            <a:r>
              <a:rPr lang="en-US" sz="1000">
                <a:solidFill>
                  <a:srgbClr val="777777"/>
                </a:solidFill>
                <a:ea typeface="SimHei" pitchFamily="2" charset="-122"/>
              </a:rPr>
              <a:t>All rights reserved</a:t>
            </a:r>
            <a:r>
              <a:rPr lang="en-US" altLang="zh-TW" sz="1000">
                <a:solidFill>
                  <a:srgbClr val="777777"/>
                </a:solidFill>
                <a:ea typeface="SimHei" pitchFamily="2" charset="-122"/>
              </a:rPr>
              <a:t>.</a:t>
            </a:r>
            <a:endParaRPr lang="en-US" sz="1000">
              <a:solidFill>
                <a:srgbClr val="777777"/>
              </a:solidFill>
              <a:ea typeface="SimHei" pitchFamily="2" charset="-122"/>
            </a:endParaRPr>
          </a:p>
        </p:txBody>
      </p:sp>
      <p:pic>
        <p:nvPicPr>
          <p:cNvPr id="12" name="Picture 38" descr="bar_white_bot"/>
          <p:cNvPicPr>
            <a:picLocks noChangeAspect="1" noChangeArrowheads="1"/>
          </p:cNvPicPr>
          <p:nvPr/>
        </p:nvPicPr>
        <p:blipFill>
          <a:blip r:embed="rId3" cstate="print"/>
          <a:srcRect t="95583"/>
          <a:stretch>
            <a:fillRect/>
          </a:stretch>
        </p:blipFill>
        <p:spPr bwMode="auto">
          <a:xfrm>
            <a:off x="0" y="6770688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66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9563" y="2420938"/>
            <a:ext cx="8524875" cy="144145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altLang="zh-TW"/>
              <a:t>Title: Arial Bold 32pt</a:t>
            </a:r>
            <a:endParaRPr lang="zh-TW" altLang="en-US"/>
          </a:p>
        </p:txBody>
      </p:sp>
      <p:sp>
        <p:nvSpPr>
          <p:cNvPr id="1566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9563" y="4079875"/>
            <a:ext cx="8524875" cy="1223963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en-US" altLang="zh-TW"/>
              <a:t>Subtitle: Arial 24pt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0D003B-D55D-4B7B-8896-05FFAC528E3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67500" y="384175"/>
            <a:ext cx="2014538" cy="569436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2300" y="384175"/>
            <a:ext cx="5892800" cy="569436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25788F-5AD1-48B8-A681-7275F13D96C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384175"/>
            <a:ext cx="8059738" cy="65881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B5EA42-A6C3-4662-A867-4BE90EF16A9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</a:t>
            </a:r>
            <a:r>
              <a:rPr lang="en-US" altLang="zh-TW" err="1"/>
              <a:t>MediaTek</a:t>
            </a:r>
            <a:r>
              <a:rPr lang="en-US" altLang="zh-TW"/>
              <a:t> Inc. All rights reserved.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B438C9-314F-4713-BC6C-DBD72B59DF1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38630D-CA86-4D40-A920-87BC25335D3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C9AFBE-FA1C-4C93-88F7-60F1090BF17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6580BC-C3B3-4AB7-BCD8-05E1D7648D2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C8E2CD-6E7C-47E3-AFC1-D1B6E52AE30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89A176-2DE2-41A4-B995-120CCAB6380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287FE6-5DC3-4D6B-9B38-12CDC3EEE80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7AC692-A3C1-4644-A80B-42FF3C655E7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9" descr="bar_logoc"/>
          <p:cNvPicPr>
            <a:picLocks noChangeAspect="1" noChangeArrowheads="1"/>
          </p:cNvPicPr>
          <p:nvPr/>
        </p:nvPicPr>
        <p:blipFill>
          <a:blip r:embed="rId14" cstate="print"/>
          <a:srcRect l="6937"/>
          <a:stretch>
            <a:fillRect/>
          </a:stretch>
        </p:blipFill>
        <p:spPr bwMode="auto">
          <a:xfrm>
            <a:off x="-20638" y="6237288"/>
            <a:ext cx="8913813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22300" y="384175"/>
            <a:ext cx="8059738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Page Title: 32</a:t>
            </a:r>
            <a:r>
              <a:rPr lang="zh-TW" altLang="zh-TW" smtClean="0"/>
              <a:t> pt Arial</a:t>
            </a:r>
            <a:endParaRPr lang="en-US" altLang="ja-JP" smtClean="0"/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7063" y="1123950"/>
            <a:ext cx="8054975" cy="495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Please use the following font and colors for your presentation.</a:t>
            </a:r>
          </a:p>
          <a:p>
            <a:pPr lvl="1"/>
            <a:r>
              <a:rPr lang="en-US" altLang="zh-TW" smtClean="0"/>
              <a:t>It is strongly recommended to use Arial for all areas of content. </a:t>
            </a:r>
          </a:p>
          <a:p>
            <a:pPr lvl="1"/>
            <a:r>
              <a:rPr lang="en-US" altLang="zh-TW" smtClean="0"/>
              <a:t>The following colors are recommended for various areas.</a:t>
            </a:r>
          </a:p>
          <a:p>
            <a:pPr lvl="2"/>
            <a:r>
              <a:rPr lang="en-US" altLang="zh-TW" smtClean="0"/>
              <a:t>Titles, subtitles and content: bold black.</a:t>
            </a:r>
          </a:p>
          <a:p>
            <a:pPr lvl="2"/>
            <a:r>
              <a:rPr lang="en-US" altLang="zh-TW" smtClean="0"/>
              <a:t>Support text: black, gray, blue and orange.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08013" y="6232525"/>
            <a:ext cx="2881312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1"/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38638" y="6232525"/>
            <a:ext cx="463550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/>
                </a:solidFill>
                <a:cs typeface="+mn-cs"/>
              </a:defRPr>
            </a:lvl1pPr>
          </a:lstStyle>
          <a:p>
            <a:pPr>
              <a:defRPr/>
            </a:pPr>
            <a:fld id="{6F32E0AE-90FC-41FB-A54D-860B9D3CE47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7567613" y="165100"/>
            <a:ext cx="14049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</a:rPr>
              <a:t>JCTVC-L0259</a:t>
            </a:r>
            <a:endParaRPr lang="en-US" altLang="zh-TW" sz="1400" b="1" dirty="0">
              <a:solidFill>
                <a:srgbClr val="E86C1F"/>
              </a:solidFill>
              <a:ea typeface="SimHei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35" r:id="rId1"/>
    <p:sldLayoutId id="2147484136" r:id="rId2"/>
    <p:sldLayoutId id="2147484125" r:id="rId3"/>
    <p:sldLayoutId id="2147484126" r:id="rId4"/>
    <p:sldLayoutId id="2147484127" r:id="rId5"/>
    <p:sldLayoutId id="2147484128" r:id="rId6"/>
    <p:sldLayoutId id="2147484129" r:id="rId7"/>
    <p:sldLayoutId id="2147484130" r:id="rId8"/>
    <p:sldLayoutId id="2147484131" r:id="rId9"/>
    <p:sldLayoutId id="2147484132" r:id="rId10"/>
    <p:sldLayoutId id="2147484133" r:id="rId11"/>
    <p:sldLayoutId id="2147484134" r:id="rId12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SzPct val="95000"/>
        <a:buFont typeface="Arial" charset="0"/>
        <a:buChar char="•"/>
        <a:defRPr kumimoji="1">
          <a:solidFill>
            <a:schemeClr val="tx1"/>
          </a:solidFill>
          <a:latin typeface="+mn-lt"/>
          <a:ea typeface="+mn-ea"/>
          <a:cs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  <a:ea typeface="+mn-ea"/>
          <a:cs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jpeg"/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2.png"/><Relationship Id="rId5" Type="http://schemas.openxmlformats.org/officeDocument/2006/relationships/image" Target="../media/image8.png"/><Relationship Id="rId10" Type="http://schemas.openxmlformats.org/officeDocument/2006/relationships/image" Target="../media/image11.png"/><Relationship Id="rId4" Type="http://schemas.openxmlformats.org/officeDocument/2006/relationships/image" Target="../media/image7.jpeg"/><Relationship Id="rId9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9" descr="gray_bo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303838"/>
            <a:ext cx="9163050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2" descr="cover_back_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9525" y="1978025"/>
            <a:ext cx="9153525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16" descr="gray_to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9525" y="0"/>
            <a:ext cx="916305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8901" name="Rectangle 5"/>
          <p:cNvSpPr>
            <a:spLocks noGrp="1" noChangeArrowheads="1"/>
          </p:cNvSpPr>
          <p:nvPr>
            <p:ph type="ctrTitle"/>
          </p:nvPr>
        </p:nvSpPr>
        <p:spPr>
          <a:xfrm>
            <a:off x="447675" y="2009775"/>
            <a:ext cx="8524875" cy="144145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TE5 Subset 1: Inter-layer Intra Mode Prediction</a:t>
            </a:r>
            <a:r>
              <a:rPr lang="en-US" altLang="zh-TW" dirty="0" smtClean="0"/>
              <a:t> </a:t>
            </a:r>
          </a:p>
        </p:txBody>
      </p:sp>
      <p:pic>
        <p:nvPicPr>
          <p:cNvPr id="8198" name="Picture 7" descr="logo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29147" y="1295996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9" name="Rectangle 8"/>
          <p:cNvSpPr>
            <a:spLocks noChangeArrowheads="1"/>
          </p:cNvSpPr>
          <p:nvPr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TW" sz="1400" b="1" dirty="0" smtClean="0">
                <a:solidFill>
                  <a:srgbClr val="E86C1F"/>
                </a:solidFill>
                <a:ea typeface="新細明體" pitchFamily="18" charset="-120"/>
              </a:rPr>
              <a:t>JCTVC-L0259</a:t>
            </a:r>
            <a:endParaRPr lang="zh-TW" altLang="en-US" sz="1400" b="1" dirty="0">
              <a:solidFill>
                <a:srgbClr val="E86C1F"/>
              </a:solidFill>
              <a:ea typeface="新細明體" pitchFamily="18" charset="-120"/>
            </a:endParaRPr>
          </a:p>
        </p:txBody>
      </p:sp>
      <p:pic>
        <p:nvPicPr>
          <p:cNvPr id="8201" name="Picture 11" descr="bar_white_bot"/>
          <p:cNvPicPr>
            <a:picLocks noChangeAspect="1" noChangeArrowheads="1"/>
          </p:cNvPicPr>
          <p:nvPr/>
        </p:nvPicPr>
        <p:blipFill>
          <a:blip r:embed="rId7" cstate="print"/>
          <a:srcRect t="95583"/>
          <a:stretch>
            <a:fillRect/>
          </a:stretch>
        </p:blipFill>
        <p:spPr bwMode="auto">
          <a:xfrm>
            <a:off x="0" y="6781800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2" name="Text Box 13"/>
          <p:cNvSpPr txBox="1">
            <a:spLocks noChangeArrowheads="1"/>
          </p:cNvSpPr>
          <p:nvPr/>
        </p:nvSpPr>
        <p:spPr bwMode="auto">
          <a:xfrm>
            <a:off x="4219575" y="5517232"/>
            <a:ext cx="4614863" cy="1034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fontAlgn="ctr">
              <a:spcBef>
                <a:spcPct val="20000"/>
              </a:spcBef>
            </a:pPr>
            <a:r>
              <a:rPr lang="en-US" altLang="zh-TW" sz="1800" b="1" dirty="0">
                <a:ea typeface="SimHei" pitchFamily="2" charset="-122"/>
              </a:rPr>
              <a:t>Presented </a:t>
            </a:r>
            <a:r>
              <a:rPr lang="en-US" altLang="zh-TW" sz="1800" b="1" dirty="0" smtClean="0">
                <a:ea typeface="SimHei" pitchFamily="2" charset="-122"/>
              </a:rPr>
              <a:t>by Mei Guo   </a:t>
            </a:r>
            <a:endParaRPr lang="en-US" altLang="zh-TW" sz="1800" b="1" dirty="0">
              <a:ea typeface="SimHei" pitchFamily="2" charset="-122"/>
            </a:endParaRPr>
          </a:p>
          <a:p>
            <a:pPr algn="r" fontAlgn="ctr">
              <a:spcBef>
                <a:spcPct val="20000"/>
              </a:spcBef>
            </a:pPr>
            <a:r>
              <a:rPr lang="en-US" sz="1800" b="1" dirty="0" smtClean="0"/>
              <a:t>12</a:t>
            </a:r>
            <a:r>
              <a:rPr lang="en-US" sz="1800" b="1" baseline="30000" dirty="0" smtClean="0"/>
              <a:t>th</a:t>
            </a:r>
            <a:r>
              <a:rPr lang="en-US" sz="1800" b="1" dirty="0" smtClean="0"/>
              <a:t> </a:t>
            </a:r>
            <a:r>
              <a:rPr lang="en-US" sz="1800" b="1" dirty="0"/>
              <a:t>JCT-VC Meeting in </a:t>
            </a:r>
            <a:r>
              <a:rPr lang="en-US" sz="1800" b="1" dirty="0" smtClean="0"/>
              <a:t>Geneva</a:t>
            </a:r>
            <a:endParaRPr lang="en-US" altLang="zh-TW" sz="1800" b="1" dirty="0">
              <a:ea typeface="SimHei" pitchFamily="2" charset="-122"/>
            </a:endParaRPr>
          </a:p>
          <a:p>
            <a:pPr algn="r" fontAlgn="ctr">
              <a:spcBef>
                <a:spcPct val="20000"/>
              </a:spcBef>
            </a:pPr>
            <a:r>
              <a:rPr lang="en-US" sz="1800" b="1" dirty="0" smtClean="0"/>
              <a:t>14-23 Jan., 2013</a:t>
            </a:r>
            <a:endParaRPr lang="en-US" altLang="zh-TW" sz="1800" b="1" dirty="0">
              <a:ea typeface="SimHei" pitchFamily="2" charset="-122"/>
            </a:endParaRPr>
          </a:p>
        </p:txBody>
      </p:sp>
      <p:sp>
        <p:nvSpPr>
          <p:cNvPr id="8203" name="Rectangle 14"/>
          <p:cNvSpPr>
            <a:spLocks noGrp="1" noChangeArrowheads="1"/>
          </p:cNvSpPr>
          <p:nvPr>
            <p:ph type="subTitle" idx="1"/>
          </p:nvPr>
        </p:nvSpPr>
        <p:spPr>
          <a:xfrm>
            <a:off x="309563" y="3348038"/>
            <a:ext cx="8524875" cy="1223962"/>
          </a:xfrm>
        </p:spPr>
        <p:txBody>
          <a:bodyPr/>
          <a:lstStyle/>
          <a:p>
            <a:endParaRPr lang="en-US" sz="1800" dirty="0" smtClean="0"/>
          </a:p>
          <a:p>
            <a:r>
              <a:rPr lang="en-US" sz="2000" b="1" dirty="0" smtClean="0"/>
              <a:t>Mei Guo, Shan Liu, Shawmin Lei (</a:t>
            </a:r>
            <a:r>
              <a:rPr lang="en-US" sz="2000" b="1" dirty="0" err="1" smtClean="0"/>
              <a:t>MediaTek</a:t>
            </a:r>
            <a:r>
              <a:rPr lang="en-US" sz="2000" b="1" dirty="0" smtClean="0"/>
              <a:t> Inc.)</a:t>
            </a:r>
            <a:br>
              <a:rPr lang="en-US" sz="2000" b="1" dirty="0" smtClean="0"/>
            </a:br>
            <a:r>
              <a:rPr lang="en-CA" sz="2000" b="1" dirty="0" smtClean="0"/>
              <a:t>Joonyoung Park, </a:t>
            </a:r>
            <a:r>
              <a:rPr lang="en-US" sz="2000" b="1" dirty="0" err="1" smtClean="0"/>
              <a:t>Jungsun</a:t>
            </a:r>
            <a:r>
              <a:rPr lang="en-US" sz="2000" b="1" dirty="0" smtClean="0"/>
              <a:t> Kim, </a:t>
            </a:r>
            <a:r>
              <a:rPr lang="en-US" sz="2000" b="1" dirty="0" err="1" smtClean="0"/>
              <a:t>Byeongmoon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Jeon</a:t>
            </a:r>
            <a:r>
              <a:rPr lang="en-US" sz="2000" b="1" dirty="0" smtClean="0"/>
              <a:t> (LG)</a:t>
            </a:r>
          </a:p>
        </p:txBody>
      </p:sp>
      <p:pic>
        <p:nvPicPr>
          <p:cNvPr id="8204" name="Picture 23" descr="icon_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63600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5" name="Picture 24" descr="icon_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533650" y="457200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6" name="Picture 25" descr="icon_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567613" y="457200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7" name="Picture 26" descr="icon_3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219575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8" name="Picture 27" descr="icon_4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891213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6" descr="images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309563" y="196627"/>
            <a:ext cx="4562475" cy="10001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800" dirty="0" smtClean="0">
                <a:solidFill>
                  <a:srgbClr val="FF0000"/>
                </a:solidFill>
              </a:rPr>
              <a:t>Algorithm description</a:t>
            </a:r>
            <a:endParaRPr lang="en-US" altLang="zh-CN" dirty="0" smtClean="0"/>
          </a:p>
          <a:p>
            <a:r>
              <a:rPr lang="en-US" altLang="zh-TW" sz="2800" dirty="0" smtClean="0"/>
              <a:t>Experimental results</a:t>
            </a:r>
          </a:p>
          <a:p>
            <a:r>
              <a:rPr lang="en-US" altLang="zh-TW" sz="2800" dirty="0" smtClean="0"/>
              <a:t>Conclusions</a:t>
            </a:r>
          </a:p>
        </p:txBody>
      </p:sp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zh-TW" dirty="0"/>
              <a:t>Outline</a:t>
            </a:r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1C3EF89-0CDC-4F88-8E17-1B7ED785FF7F}" type="slidenum">
              <a:rPr lang="en-US" altLang="ja-JP" smtClean="0"/>
              <a:pPr>
                <a:defRPr/>
              </a:pPr>
              <a:t>1</a:t>
            </a:fld>
            <a:endParaRPr lang="en-US" altLang="ja-JP" smtClean="0"/>
          </a:p>
        </p:txBody>
      </p:sp>
    </p:spTree>
  </p:cSld>
  <p:clrMapOvr>
    <a:masterClrMapping/>
  </p:clrMapOvr>
  <p:transition advTm="9343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1"/>
          <p:cNvSpPr txBox="1">
            <a:spLocks/>
          </p:cNvSpPr>
          <p:nvPr/>
        </p:nvSpPr>
        <p:spPr bwMode="auto">
          <a:xfrm>
            <a:off x="622300" y="1042988"/>
            <a:ext cx="8054975" cy="495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342900" indent="-342900" eaLnBrk="0" hangingPunct="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  <a:defRPr/>
            </a:pPr>
            <a:r>
              <a:rPr lang="en-US" kern="0" dirty="0" smtClean="0">
                <a:solidFill>
                  <a:srgbClr val="000000"/>
                </a:solidFill>
                <a:latin typeface="Arial"/>
                <a:ea typeface="標楷體"/>
              </a:rPr>
              <a:t>Use collocated BL Intra mode as MPM in EL Intra mode coding.</a:t>
            </a:r>
          </a:p>
          <a:p>
            <a:pPr marL="742950" lvl="1" indent="-285750" eaLnBrk="0" hangingPunct="0">
              <a:spcBef>
                <a:spcPct val="20000"/>
              </a:spcBef>
              <a:buFontTx/>
              <a:buChar char="–"/>
            </a:pPr>
            <a:r>
              <a:rPr lang="en-US" sz="2000" kern="0" dirty="0" smtClean="0">
                <a:solidFill>
                  <a:srgbClr val="000000"/>
                </a:solidFill>
                <a:latin typeface="Arial"/>
                <a:ea typeface="標楷體"/>
              </a:rPr>
              <a:t>The center 4x4 block A in the current EL PU is projected to BL.</a:t>
            </a:r>
            <a:endParaRPr lang="en-US" sz="1800" kern="0" dirty="0" smtClean="0">
              <a:solidFill>
                <a:srgbClr val="000000"/>
              </a:solidFill>
              <a:latin typeface="Arial"/>
              <a:ea typeface="標楷體"/>
            </a:endParaRPr>
          </a:p>
          <a:p>
            <a:pPr marL="342900" lvl="0" indent="-342900" eaLnBrk="0" hangingPunct="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  <a:defRPr/>
            </a:pPr>
            <a:endParaRPr lang="en-US" kern="0" dirty="0" smtClean="0"/>
          </a:p>
          <a:p>
            <a:pPr marL="342900" lvl="0" indent="-342900" eaLnBrk="0" hangingPunct="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  <a:defRPr/>
            </a:pPr>
            <a:r>
              <a:rPr lang="en-US" kern="0" dirty="0" smtClean="0"/>
              <a:t>EL Intra mode coding</a:t>
            </a:r>
          </a:p>
          <a:p>
            <a:pPr marL="742950" lvl="1" indent="-285750" eaLnBrk="0" hangingPunct="0">
              <a:spcBef>
                <a:spcPct val="20000"/>
              </a:spcBef>
              <a:buFontTx/>
              <a:buChar char="–"/>
            </a:pPr>
            <a:r>
              <a:rPr lang="en-US" sz="2000" kern="0" dirty="0" err="1" smtClean="0">
                <a:solidFill>
                  <a:srgbClr val="000000"/>
                </a:solidFill>
                <a:latin typeface="Arial"/>
                <a:ea typeface="標楷體"/>
              </a:rPr>
              <a:t>Luma</a:t>
            </a:r>
            <a:r>
              <a:rPr lang="en-US" sz="2000" kern="0" dirty="0" smtClean="0">
                <a:solidFill>
                  <a:srgbClr val="000000"/>
                </a:solidFill>
                <a:latin typeface="Arial"/>
                <a:ea typeface="標楷體"/>
              </a:rPr>
              <a:t>: 33 angular modes (remove  DC and Planar)</a:t>
            </a:r>
          </a:p>
          <a:p>
            <a:pPr marL="1200150" lvl="2" indent="-285750" eaLnBrk="0" hangingPunct="0">
              <a:spcBef>
                <a:spcPct val="20000"/>
              </a:spcBef>
              <a:buFont typeface="Wingdings" pitchFamily="2" charset="2"/>
              <a:buChar char="ü"/>
            </a:pPr>
            <a:r>
              <a:rPr lang="en-US" sz="2000" kern="0" dirty="0" smtClean="0">
                <a:solidFill>
                  <a:srgbClr val="000000"/>
                </a:solidFill>
                <a:latin typeface="Arial"/>
                <a:ea typeface="標楷體"/>
              </a:rPr>
              <a:t>1 MPM (BL, Left, Top, V)</a:t>
            </a:r>
          </a:p>
          <a:p>
            <a:pPr marL="1657350" lvl="3" indent="-285750" eaLnBrk="0" hangingPunct="0">
              <a:spcBef>
                <a:spcPct val="20000"/>
              </a:spcBef>
              <a:buFont typeface="Wingdings" pitchFamily="2" charset="2"/>
              <a:buChar char="Ø"/>
            </a:pPr>
            <a:r>
              <a:rPr lang="en-US" sz="2000" kern="0" dirty="0" smtClean="0">
                <a:solidFill>
                  <a:srgbClr val="000000"/>
                </a:solidFill>
                <a:latin typeface="Arial"/>
                <a:ea typeface="標楷體"/>
              </a:rPr>
              <a:t>If Left or Top is INTRA_BL, the collocated BL intra mode of Left or Top neighbor is used.</a:t>
            </a:r>
          </a:p>
          <a:p>
            <a:pPr marL="1200150" lvl="2" indent="-285750" eaLnBrk="0" hangingPunct="0">
              <a:spcBef>
                <a:spcPct val="20000"/>
              </a:spcBef>
              <a:buFont typeface="Wingdings" pitchFamily="2" charset="2"/>
              <a:buChar char="ü"/>
            </a:pPr>
            <a:r>
              <a:rPr lang="en-US" sz="2000" kern="0" dirty="0" smtClean="0">
                <a:solidFill>
                  <a:srgbClr val="000000"/>
                </a:solidFill>
                <a:latin typeface="Arial"/>
                <a:ea typeface="標楷體"/>
              </a:rPr>
              <a:t>32 remaining modes FLC</a:t>
            </a:r>
          </a:p>
          <a:p>
            <a:pPr marL="742950" lvl="1" indent="-285750" eaLnBrk="0" hangingPunct="0">
              <a:spcBef>
                <a:spcPct val="20000"/>
              </a:spcBef>
            </a:pPr>
            <a:endParaRPr lang="en-US" sz="2000" kern="0" dirty="0" smtClean="0">
              <a:solidFill>
                <a:srgbClr val="000000"/>
              </a:solidFill>
              <a:latin typeface="Arial"/>
              <a:ea typeface="標楷體"/>
            </a:endParaRPr>
          </a:p>
          <a:p>
            <a:pPr marL="742950" lvl="1" indent="-285750" eaLnBrk="0" hangingPunct="0">
              <a:spcBef>
                <a:spcPct val="20000"/>
              </a:spcBef>
              <a:buFontTx/>
              <a:buChar char="–"/>
            </a:pPr>
            <a:r>
              <a:rPr lang="en-US" sz="2000" kern="0" dirty="0" err="1" smtClean="0">
                <a:solidFill>
                  <a:srgbClr val="000000"/>
                </a:solidFill>
                <a:latin typeface="Arial"/>
                <a:ea typeface="標楷體"/>
              </a:rPr>
              <a:t>Chroma</a:t>
            </a:r>
            <a:r>
              <a:rPr lang="en-US" sz="2000" kern="0" dirty="0" smtClean="0">
                <a:solidFill>
                  <a:srgbClr val="000000"/>
                </a:solidFill>
                <a:latin typeface="Arial"/>
                <a:ea typeface="標楷體"/>
              </a:rPr>
              <a:t>: 3 modes (DM, H, V)</a:t>
            </a:r>
            <a:endParaRPr lang="en-US" sz="2000" kern="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Algorithm Description</a:t>
            </a:r>
            <a:endParaRPr lang="en-US" sz="3600" dirty="0"/>
          </a:p>
        </p:txBody>
      </p:sp>
      <p:pic>
        <p:nvPicPr>
          <p:cNvPr id="6147" name="Object 5"/>
          <p:cNvPicPr>
            <a:picLocks noChangeAspect="1" noChangeArrowheads="1"/>
          </p:cNvPicPr>
          <p:nvPr/>
        </p:nvPicPr>
        <p:blipFill>
          <a:blip r:embed="rId2" cstate="print"/>
          <a:srcRect t="-583" b="-583"/>
          <a:stretch>
            <a:fillRect/>
          </a:stretch>
        </p:blipFill>
        <p:spPr bwMode="auto">
          <a:xfrm>
            <a:off x="6948264" y="2204864"/>
            <a:ext cx="1152128" cy="1102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183296A-CB92-44BC-8FBB-6DCD91907468}" type="slidenum">
              <a:rPr lang="en-US" altLang="ja-JP" smtClean="0"/>
              <a:pPr>
                <a:defRPr/>
              </a:pPr>
              <a:t>2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sz="2000" dirty="0" smtClean="0"/>
              <a:t>Anchor – SMuC-0.1.1</a:t>
            </a:r>
          </a:p>
          <a:p>
            <a:pPr>
              <a:spcBef>
                <a:spcPts val="1200"/>
              </a:spcBef>
            </a:pPr>
            <a:r>
              <a:rPr lang="en-US" altLang="zh-TW" sz="2000" dirty="0" smtClean="0"/>
              <a:t>Thank Nokia for cross verifying our results (L0125)</a:t>
            </a:r>
            <a:r>
              <a:rPr lang="en-US" altLang="zh-TW" sz="2800" dirty="0" smtClean="0"/>
              <a:t>.</a:t>
            </a:r>
          </a:p>
          <a:p>
            <a:endParaRPr lang="en-US" altLang="zh-TW" sz="28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Experimental Results (1/2)</a:t>
            </a:r>
            <a:endParaRPr lang="en-US" dirty="0"/>
          </a:p>
        </p:txBody>
      </p:sp>
      <p:sp>
        <p:nvSpPr>
          <p:cNvPr id="13317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9BEAE61-D3E8-4E10-8FF6-A6C319B8291F}" type="slidenum">
              <a:rPr lang="en-US" altLang="ja-JP" smtClean="0"/>
              <a:pPr>
                <a:defRPr/>
              </a:pPr>
              <a:t>3</a:t>
            </a:fld>
            <a:endParaRPr lang="en-US" altLang="ja-JP" smtClean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483418" y="2324813"/>
          <a:ext cx="7710440" cy="3753725"/>
        </p:xfrm>
        <a:graphic>
          <a:graphicData uri="http://schemas.openxmlformats.org/drawingml/2006/table">
            <a:tbl>
              <a:tblPr/>
              <a:tblGrid>
                <a:gridCol w="1187507"/>
                <a:gridCol w="1094682"/>
                <a:gridCol w="1072103"/>
                <a:gridCol w="1094682"/>
                <a:gridCol w="1195034"/>
                <a:gridCol w="1021090"/>
                <a:gridCol w="1045342"/>
              </a:tblGrid>
              <a:tr h="278242">
                <a:tc>
                  <a:txBody>
                    <a:bodyPr/>
                    <a:lstStyle/>
                    <a:p>
                      <a:endParaRPr lang="en-US" sz="16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AI HEVC 2x</a:t>
                      </a:r>
                      <a:endParaRPr lang="en-US" sz="16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AI HEVC 1.5x</a:t>
                      </a:r>
                      <a:endParaRPr lang="en-US" sz="16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8242">
                <a:tc>
                  <a:txBody>
                    <a:bodyPr/>
                    <a:lstStyle/>
                    <a:p>
                      <a:endParaRPr lang="en-US" sz="160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6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6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6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6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6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6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947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A</a:t>
                      </a:r>
                      <a:endParaRPr lang="en-US" sz="16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6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6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6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6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6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52947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B</a:t>
                      </a:r>
                      <a:endParaRPr lang="en-US" sz="16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6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6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6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6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6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5304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Overall (EL+BL)</a:t>
                      </a:r>
                      <a:endParaRPr lang="en-US" sz="16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6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6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6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6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6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52947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b="1">
                          <a:solidFill>
                            <a:srgbClr val="7F7F7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Overall (EL)</a:t>
                      </a:r>
                      <a:endParaRPr lang="en-US" sz="16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7F7F7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-0.6%</a:t>
                      </a:r>
                      <a:endParaRPr lang="en-US" sz="16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7F7F7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6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7F7F7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6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7F7F7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-0.4%</a:t>
                      </a:r>
                      <a:endParaRPr lang="en-US" sz="16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7F7F7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0.2%</a:t>
                      </a:r>
                      <a:endParaRPr lang="en-US" sz="16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7F7F7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6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947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Enc Time[%]</a:t>
                      </a:r>
                      <a:endParaRPr lang="en-US" sz="16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98.1%</a:t>
                      </a:r>
                      <a:endParaRPr lang="en-US" sz="16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98.5%</a:t>
                      </a:r>
                      <a:endParaRPr lang="en-US" sz="16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2947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Dec Time[%]</a:t>
                      </a:r>
                      <a:endParaRPr lang="en-US" sz="16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100.5%</a:t>
                      </a:r>
                      <a:endParaRPr lang="en-US" sz="16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100.5%</a:t>
                      </a:r>
                      <a:endParaRPr lang="en-US" sz="16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2947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Enc Mem[%]</a:t>
                      </a:r>
                      <a:endParaRPr lang="en-US" sz="16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#DIV/0!</a:t>
                      </a:r>
                      <a:endParaRPr lang="en-US" sz="16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#DIV/0!</a:t>
                      </a:r>
                      <a:endParaRPr lang="en-US" sz="16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2947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BL Match</a:t>
                      </a:r>
                      <a:endParaRPr lang="en-US" sz="16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Matched</a:t>
                      </a:r>
                      <a:endParaRPr lang="en-US" sz="16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Matched</a:t>
                      </a:r>
                      <a:endParaRPr lang="en-US" sz="16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Remove parsing dependency by disabling MDCS.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Results (2/2)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AB438C9-314F-4713-BC6C-DBD72B59DF15}" type="slidenum">
              <a:rPr lang="en-US" altLang="ja-JP" smtClean="0"/>
              <a:pPr>
                <a:defRPr/>
              </a:pPr>
              <a:t>4</a:t>
            </a:fld>
            <a:endParaRPr lang="en-US" altLang="ja-JP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827581" y="1772818"/>
          <a:ext cx="7854456" cy="4377834"/>
        </p:xfrm>
        <a:graphic>
          <a:graphicData uri="http://schemas.openxmlformats.org/drawingml/2006/table">
            <a:tbl>
              <a:tblPr/>
              <a:tblGrid>
                <a:gridCol w="1209688"/>
                <a:gridCol w="1217355"/>
                <a:gridCol w="1040162"/>
                <a:gridCol w="1064867"/>
                <a:gridCol w="1217355"/>
                <a:gridCol w="1040162"/>
                <a:gridCol w="1064867"/>
              </a:tblGrid>
              <a:tr h="381403">
                <a:tc>
                  <a:txBody>
                    <a:bodyPr/>
                    <a:lstStyle/>
                    <a:p>
                      <a:pPr algn="l"/>
                      <a:endParaRPr lang="en-US" sz="16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AI HEVC 2x</a:t>
                      </a:r>
                      <a:endParaRPr lang="en-US" sz="16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AI HEVC 1.5x</a:t>
                      </a:r>
                      <a:endParaRPr lang="en-US" sz="16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1403">
                <a:tc>
                  <a:txBody>
                    <a:bodyPr/>
                    <a:lstStyle/>
                    <a:p>
                      <a:pPr algn="l"/>
                      <a:endParaRPr lang="en-US" sz="160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6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6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6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6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6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6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731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A</a:t>
                      </a:r>
                      <a:endParaRPr lang="en-US" sz="16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6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6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6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6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6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46731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B</a:t>
                      </a:r>
                      <a:endParaRPr lang="en-US" sz="16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6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6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6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6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6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411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Overall (EL+BL)</a:t>
                      </a:r>
                      <a:endParaRPr lang="en-US" sz="16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6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6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6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6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6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69652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b="1">
                          <a:solidFill>
                            <a:srgbClr val="7F7F7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Overall (EL)</a:t>
                      </a:r>
                      <a:endParaRPr lang="en-US" sz="16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7F7F7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-0.4%</a:t>
                      </a:r>
                      <a:endParaRPr lang="en-US" sz="16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7F7F7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7F7F7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6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7F7F7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-0.4%</a:t>
                      </a:r>
                      <a:endParaRPr lang="en-US" sz="16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7F7F7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0.2%</a:t>
                      </a:r>
                      <a:endParaRPr lang="en-US" sz="16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7F7F7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0.2%</a:t>
                      </a:r>
                      <a:endParaRPr lang="en-US" sz="16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9652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Enc Time[%]</a:t>
                      </a:r>
                      <a:endParaRPr lang="en-US" sz="16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97.5%</a:t>
                      </a:r>
                      <a:endParaRPr lang="en-US" sz="16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97.9%</a:t>
                      </a:r>
                      <a:endParaRPr lang="en-US" sz="16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69652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Dec Time[%]</a:t>
                      </a:r>
                      <a:endParaRPr lang="en-US" sz="16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100.5%</a:t>
                      </a:r>
                      <a:endParaRPr lang="en-US" sz="16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100.6%</a:t>
                      </a:r>
                      <a:endParaRPr lang="en-US" sz="16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69652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Enc Mem[%]</a:t>
                      </a:r>
                      <a:endParaRPr lang="en-US" sz="16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#DIV/0!</a:t>
                      </a:r>
                      <a:endParaRPr lang="en-US" sz="16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#DIV/0!</a:t>
                      </a:r>
                      <a:endParaRPr lang="en-US" sz="16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46731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BL Match</a:t>
                      </a:r>
                      <a:endParaRPr lang="en-US" sz="16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Matched</a:t>
                      </a:r>
                      <a:endParaRPr lang="en-US" sz="16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Matched</a:t>
                      </a:r>
                      <a:endParaRPr lang="en-US" sz="16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Reported the results of TE5.1.1.</a:t>
            </a:r>
          </a:p>
          <a:p>
            <a:r>
              <a:rPr lang="en-US" altLang="zh-CN" dirty="0" smtClean="0"/>
              <a:t>Improved the efficiency of intra mode coding at EL by exploiting the correlation between intra modes from different layers.</a:t>
            </a:r>
          </a:p>
          <a:p>
            <a:r>
              <a:rPr lang="en-US" altLang="zh-CN" dirty="0" smtClean="0"/>
              <a:t>Experimental Results:</a:t>
            </a:r>
          </a:p>
          <a:p>
            <a:pPr lvl="1"/>
            <a:r>
              <a:rPr lang="en-US" altLang="zh-TW" dirty="0" smtClean="0"/>
              <a:t>BD-rate reduction of 0.3% and 0.2% for AI2x and AI1.5x</a:t>
            </a:r>
          </a:p>
          <a:p>
            <a:pPr lvl="1"/>
            <a:r>
              <a:rPr lang="en-US" altLang="zh-CN" dirty="0" smtClean="0"/>
              <a:t>Encoding time decreases by around 2%</a:t>
            </a:r>
          </a:p>
          <a:p>
            <a:pPr lvl="0"/>
            <a:r>
              <a:rPr lang="en-US" altLang="zh-CN" dirty="0" smtClean="0"/>
              <a:t>Recommend to be adopted </a:t>
            </a:r>
            <a:r>
              <a:rPr lang="en-US" altLang="zh-CN" smtClean="0"/>
              <a:t>in SHVC.</a:t>
            </a:r>
            <a:endParaRPr lang="en-US" altLang="zh-CN" dirty="0" smtClean="0"/>
          </a:p>
          <a:p>
            <a:pPr lvl="1">
              <a:buNone/>
            </a:pPr>
            <a:endParaRPr lang="en-US" altLang="zh-CN" dirty="0" smtClean="0"/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>
                <a:effectLst/>
              </a:rPr>
              <a:t>Conclusions</a:t>
            </a:r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106593F-8E70-483E-B786-214DE94B60D2}" type="slidenum">
              <a:rPr lang="en-US" altLang="ja-JP" smtClean="0"/>
              <a:pPr>
                <a:defRPr/>
              </a:pPr>
              <a:t>5</a:t>
            </a:fld>
            <a:endParaRPr lang="en-US" altLang="ja-JP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633009" y="2967335"/>
            <a:ext cx="3877986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ea typeface="+mn-ea"/>
              </a:rPr>
              <a:t>Thank you!</a:t>
            </a:r>
            <a:endParaRPr lang="zh-CN" altLang="en-US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16387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6AD05E9-4B53-41F1-8D4C-F976F4C04A20}" type="slidenum">
              <a:rPr lang="en-US" altLang="ja-JP" smtClean="0"/>
              <a:pPr>
                <a:defRPr/>
              </a:pPr>
              <a:t>6</a:t>
            </a:fld>
            <a:endParaRPr lang="en-US" altLang="ja-JP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rporate ppt templatel_Confidential A">
  <a:themeElements>
    <a:clrScheme name="Corporate ppt templatel_Confidential 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orporate ppt templatel_Confidential A">
      <a:majorFont>
        <a:latin typeface="Arial"/>
        <a:ea typeface="標楷體"/>
        <a:cs typeface=""/>
      </a:majorFont>
      <a:minorFont>
        <a:latin typeface="Arial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rporate ppt templatel_Confidential 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14227</TotalTime>
  <Words>436</Words>
  <Application>Microsoft Office PowerPoint</Application>
  <PresentationFormat>On-screen Show (4:3)</PresentationFormat>
  <Paragraphs>140</Paragraphs>
  <Slides>7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Corporate ppt templatel_Confidential A</vt:lpstr>
      <vt:lpstr>TE5 Subset 1: Inter-layer Intra Mode Prediction </vt:lpstr>
      <vt:lpstr>Outline</vt:lpstr>
      <vt:lpstr>Algorithm Description</vt:lpstr>
      <vt:lpstr>Experimental Results (1/2)</vt:lpstr>
      <vt:lpstr>Experimental Results (2/2)</vt:lpstr>
      <vt:lpstr>Conclusions</vt:lpstr>
      <vt:lpstr>Slide 6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Title: Arial Bold 32pt</dc:title>
  <dc:creator>Chia-Yang Tsai (MediaTek)</dc:creator>
  <cp:keywords>Confidential A</cp:keywords>
  <dc:description>Confidential A</dc:description>
  <cp:lastModifiedBy>MTK30274</cp:lastModifiedBy>
  <cp:revision>1615</cp:revision>
  <dcterms:created xsi:type="dcterms:W3CDTF">2008-02-20T09:40:59Z</dcterms:created>
  <dcterms:modified xsi:type="dcterms:W3CDTF">2013-01-13T01:41:42Z</dcterms:modified>
  <cp:category>Confidential A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1405964661</vt:i4>
  </property>
  <property fmtid="{D5CDD505-2E9C-101B-9397-08002B2CF9AE}" pid="3" name="_NewReviewCycle">
    <vt:lpwstr/>
  </property>
  <property fmtid="{D5CDD505-2E9C-101B-9397-08002B2CF9AE}" pid="4" name="_EmailSubject">
    <vt:lpwstr>Slides for F122 and F123</vt:lpwstr>
  </property>
  <property fmtid="{D5CDD505-2E9C-101B-9397-08002B2CF9AE}" pid="5" name="_AuthorEmail">
    <vt:lpwstr>shawmin.lei@mediatek.com</vt:lpwstr>
  </property>
  <property fmtid="{D5CDD505-2E9C-101B-9397-08002B2CF9AE}" pid="6" name="_AuthorEmailDisplayName">
    <vt:lpwstr>Shawmin Lei(雷少民)</vt:lpwstr>
  </property>
</Properties>
</file>